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001"/>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55" autoAdjust="0"/>
    <p:restoredTop sz="94660"/>
  </p:normalViewPr>
  <p:slideViewPr>
    <p:cSldViewPr snapToGrid="0">
      <p:cViewPr varScale="1">
        <p:scale>
          <a:sx n="63" d="100"/>
          <a:sy n="63" d="100"/>
        </p:scale>
        <p:origin x="804"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E186B-8B33-080A-53C8-B2F1FCA290C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001"/>
          </a:p>
        </p:txBody>
      </p:sp>
      <p:sp>
        <p:nvSpPr>
          <p:cNvPr id="3" name="Subtitle 2">
            <a:extLst>
              <a:ext uri="{FF2B5EF4-FFF2-40B4-BE49-F238E27FC236}">
                <a16:creationId xmlns:a16="http://schemas.microsoft.com/office/drawing/2014/main" id="{B3055AC3-87B5-1675-953A-D5D8BE2C42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001"/>
          </a:p>
        </p:txBody>
      </p:sp>
      <p:sp>
        <p:nvSpPr>
          <p:cNvPr id="4" name="Date Placeholder 3">
            <a:extLst>
              <a:ext uri="{FF2B5EF4-FFF2-40B4-BE49-F238E27FC236}">
                <a16:creationId xmlns:a16="http://schemas.microsoft.com/office/drawing/2014/main" id="{89D17E12-57E0-AD6E-0E1A-72BDCD20618C}"/>
              </a:ext>
            </a:extLst>
          </p:cNvPr>
          <p:cNvSpPr>
            <a:spLocks noGrp="1"/>
          </p:cNvSpPr>
          <p:nvPr>
            <p:ph type="dt" sz="half" idx="10"/>
          </p:nvPr>
        </p:nvSpPr>
        <p:spPr/>
        <p:txBody>
          <a:bodyPr/>
          <a:lstStyle/>
          <a:p>
            <a:fld id="{A2AAC876-3577-4341-B33B-CB9006545487}" type="datetimeFigureOut">
              <a:rPr lang="en-001" smtClean="0"/>
              <a:t>02/04/2026</a:t>
            </a:fld>
            <a:endParaRPr lang="en-001"/>
          </a:p>
        </p:txBody>
      </p:sp>
      <p:sp>
        <p:nvSpPr>
          <p:cNvPr id="5" name="Footer Placeholder 4">
            <a:extLst>
              <a:ext uri="{FF2B5EF4-FFF2-40B4-BE49-F238E27FC236}">
                <a16:creationId xmlns:a16="http://schemas.microsoft.com/office/drawing/2014/main" id="{5A63E743-2DC5-6DC9-F002-1C4AC9CB8E90}"/>
              </a:ext>
            </a:extLst>
          </p:cNvPr>
          <p:cNvSpPr>
            <a:spLocks noGrp="1"/>
          </p:cNvSpPr>
          <p:nvPr>
            <p:ph type="ftr" sz="quarter" idx="11"/>
          </p:nvPr>
        </p:nvSpPr>
        <p:spPr/>
        <p:txBody>
          <a:bodyPr/>
          <a:lstStyle/>
          <a:p>
            <a:endParaRPr lang="en-001"/>
          </a:p>
        </p:txBody>
      </p:sp>
      <p:sp>
        <p:nvSpPr>
          <p:cNvPr id="6" name="Slide Number Placeholder 5">
            <a:extLst>
              <a:ext uri="{FF2B5EF4-FFF2-40B4-BE49-F238E27FC236}">
                <a16:creationId xmlns:a16="http://schemas.microsoft.com/office/drawing/2014/main" id="{F01D272B-846B-8ACE-3E45-5F2C9A0BE1F1}"/>
              </a:ext>
            </a:extLst>
          </p:cNvPr>
          <p:cNvSpPr>
            <a:spLocks noGrp="1"/>
          </p:cNvSpPr>
          <p:nvPr>
            <p:ph type="sldNum" sz="quarter" idx="12"/>
          </p:nvPr>
        </p:nvSpPr>
        <p:spPr/>
        <p:txBody>
          <a:bodyPr/>
          <a:lstStyle/>
          <a:p>
            <a:fld id="{A228BC32-8510-411A-89DF-245311755149}" type="slidenum">
              <a:rPr lang="en-001" smtClean="0"/>
              <a:t>‹#›</a:t>
            </a:fld>
            <a:endParaRPr lang="en-001"/>
          </a:p>
        </p:txBody>
      </p:sp>
    </p:spTree>
    <p:extLst>
      <p:ext uri="{BB962C8B-B14F-4D97-AF65-F5344CB8AC3E}">
        <p14:creationId xmlns:p14="http://schemas.microsoft.com/office/powerpoint/2010/main" val="2955048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26E17-666E-E09C-E325-61596BA1A561}"/>
              </a:ext>
            </a:extLst>
          </p:cNvPr>
          <p:cNvSpPr>
            <a:spLocks noGrp="1"/>
          </p:cNvSpPr>
          <p:nvPr>
            <p:ph type="title"/>
          </p:nvPr>
        </p:nvSpPr>
        <p:spPr/>
        <p:txBody>
          <a:bodyPr/>
          <a:lstStyle/>
          <a:p>
            <a:r>
              <a:rPr lang="en-US"/>
              <a:t>Click to edit Master title style</a:t>
            </a:r>
            <a:endParaRPr lang="en-001"/>
          </a:p>
        </p:txBody>
      </p:sp>
      <p:sp>
        <p:nvSpPr>
          <p:cNvPr id="3" name="Vertical Text Placeholder 2">
            <a:extLst>
              <a:ext uri="{FF2B5EF4-FFF2-40B4-BE49-F238E27FC236}">
                <a16:creationId xmlns:a16="http://schemas.microsoft.com/office/drawing/2014/main" id="{B8A1D3F0-D533-FFAA-606C-CC359A8FABD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001"/>
          </a:p>
        </p:txBody>
      </p:sp>
      <p:sp>
        <p:nvSpPr>
          <p:cNvPr id="4" name="Date Placeholder 3">
            <a:extLst>
              <a:ext uri="{FF2B5EF4-FFF2-40B4-BE49-F238E27FC236}">
                <a16:creationId xmlns:a16="http://schemas.microsoft.com/office/drawing/2014/main" id="{EE132441-3B26-5653-9E3B-420242CD4EDD}"/>
              </a:ext>
            </a:extLst>
          </p:cNvPr>
          <p:cNvSpPr>
            <a:spLocks noGrp="1"/>
          </p:cNvSpPr>
          <p:nvPr>
            <p:ph type="dt" sz="half" idx="10"/>
          </p:nvPr>
        </p:nvSpPr>
        <p:spPr/>
        <p:txBody>
          <a:bodyPr/>
          <a:lstStyle/>
          <a:p>
            <a:fld id="{A2AAC876-3577-4341-B33B-CB9006545487}" type="datetimeFigureOut">
              <a:rPr lang="en-001" smtClean="0"/>
              <a:t>02/04/2026</a:t>
            </a:fld>
            <a:endParaRPr lang="en-001"/>
          </a:p>
        </p:txBody>
      </p:sp>
      <p:sp>
        <p:nvSpPr>
          <p:cNvPr id="5" name="Footer Placeholder 4">
            <a:extLst>
              <a:ext uri="{FF2B5EF4-FFF2-40B4-BE49-F238E27FC236}">
                <a16:creationId xmlns:a16="http://schemas.microsoft.com/office/drawing/2014/main" id="{97111AA6-65AA-BA25-1602-1BA2DD03F372}"/>
              </a:ext>
            </a:extLst>
          </p:cNvPr>
          <p:cNvSpPr>
            <a:spLocks noGrp="1"/>
          </p:cNvSpPr>
          <p:nvPr>
            <p:ph type="ftr" sz="quarter" idx="11"/>
          </p:nvPr>
        </p:nvSpPr>
        <p:spPr/>
        <p:txBody>
          <a:bodyPr/>
          <a:lstStyle/>
          <a:p>
            <a:endParaRPr lang="en-001"/>
          </a:p>
        </p:txBody>
      </p:sp>
      <p:sp>
        <p:nvSpPr>
          <p:cNvPr id="6" name="Slide Number Placeholder 5">
            <a:extLst>
              <a:ext uri="{FF2B5EF4-FFF2-40B4-BE49-F238E27FC236}">
                <a16:creationId xmlns:a16="http://schemas.microsoft.com/office/drawing/2014/main" id="{BD2DB424-D14E-399C-62FF-99CF4A0FCBD8}"/>
              </a:ext>
            </a:extLst>
          </p:cNvPr>
          <p:cNvSpPr>
            <a:spLocks noGrp="1"/>
          </p:cNvSpPr>
          <p:nvPr>
            <p:ph type="sldNum" sz="quarter" idx="12"/>
          </p:nvPr>
        </p:nvSpPr>
        <p:spPr/>
        <p:txBody>
          <a:bodyPr/>
          <a:lstStyle/>
          <a:p>
            <a:fld id="{A228BC32-8510-411A-89DF-245311755149}" type="slidenum">
              <a:rPr lang="en-001" smtClean="0"/>
              <a:t>‹#›</a:t>
            </a:fld>
            <a:endParaRPr lang="en-001"/>
          </a:p>
        </p:txBody>
      </p:sp>
    </p:spTree>
    <p:extLst>
      <p:ext uri="{BB962C8B-B14F-4D97-AF65-F5344CB8AC3E}">
        <p14:creationId xmlns:p14="http://schemas.microsoft.com/office/powerpoint/2010/main" val="26728684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5B7EBED-D9A4-3F08-E1E4-A0C7C97FE6C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001"/>
          </a:p>
        </p:txBody>
      </p:sp>
      <p:sp>
        <p:nvSpPr>
          <p:cNvPr id="3" name="Vertical Text Placeholder 2">
            <a:extLst>
              <a:ext uri="{FF2B5EF4-FFF2-40B4-BE49-F238E27FC236}">
                <a16:creationId xmlns:a16="http://schemas.microsoft.com/office/drawing/2014/main" id="{5309BDF8-50DB-E301-9A5F-D151DDEB6E0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001"/>
          </a:p>
        </p:txBody>
      </p:sp>
      <p:sp>
        <p:nvSpPr>
          <p:cNvPr id="4" name="Date Placeholder 3">
            <a:extLst>
              <a:ext uri="{FF2B5EF4-FFF2-40B4-BE49-F238E27FC236}">
                <a16:creationId xmlns:a16="http://schemas.microsoft.com/office/drawing/2014/main" id="{BBEA64BF-D9FE-C022-62F0-AC5582ADC701}"/>
              </a:ext>
            </a:extLst>
          </p:cNvPr>
          <p:cNvSpPr>
            <a:spLocks noGrp="1"/>
          </p:cNvSpPr>
          <p:nvPr>
            <p:ph type="dt" sz="half" idx="10"/>
          </p:nvPr>
        </p:nvSpPr>
        <p:spPr/>
        <p:txBody>
          <a:bodyPr/>
          <a:lstStyle/>
          <a:p>
            <a:fld id="{A2AAC876-3577-4341-B33B-CB9006545487}" type="datetimeFigureOut">
              <a:rPr lang="en-001" smtClean="0"/>
              <a:t>02/04/2026</a:t>
            </a:fld>
            <a:endParaRPr lang="en-001"/>
          </a:p>
        </p:txBody>
      </p:sp>
      <p:sp>
        <p:nvSpPr>
          <p:cNvPr id="5" name="Footer Placeholder 4">
            <a:extLst>
              <a:ext uri="{FF2B5EF4-FFF2-40B4-BE49-F238E27FC236}">
                <a16:creationId xmlns:a16="http://schemas.microsoft.com/office/drawing/2014/main" id="{CFB0CEF2-8FDE-65D1-9000-5D9282B194EB}"/>
              </a:ext>
            </a:extLst>
          </p:cNvPr>
          <p:cNvSpPr>
            <a:spLocks noGrp="1"/>
          </p:cNvSpPr>
          <p:nvPr>
            <p:ph type="ftr" sz="quarter" idx="11"/>
          </p:nvPr>
        </p:nvSpPr>
        <p:spPr/>
        <p:txBody>
          <a:bodyPr/>
          <a:lstStyle/>
          <a:p>
            <a:endParaRPr lang="en-001"/>
          </a:p>
        </p:txBody>
      </p:sp>
      <p:sp>
        <p:nvSpPr>
          <p:cNvPr id="6" name="Slide Number Placeholder 5">
            <a:extLst>
              <a:ext uri="{FF2B5EF4-FFF2-40B4-BE49-F238E27FC236}">
                <a16:creationId xmlns:a16="http://schemas.microsoft.com/office/drawing/2014/main" id="{D52771D6-C337-1754-1B5C-A2BBE094DC2A}"/>
              </a:ext>
            </a:extLst>
          </p:cNvPr>
          <p:cNvSpPr>
            <a:spLocks noGrp="1"/>
          </p:cNvSpPr>
          <p:nvPr>
            <p:ph type="sldNum" sz="quarter" idx="12"/>
          </p:nvPr>
        </p:nvSpPr>
        <p:spPr/>
        <p:txBody>
          <a:bodyPr/>
          <a:lstStyle/>
          <a:p>
            <a:fld id="{A228BC32-8510-411A-89DF-245311755149}" type="slidenum">
              <a:rPr lang="en-001" smtClean="0"/>
              <a:t>‹#›</a:t>
            </a:fld>
            <a:endParaRPr lang="en-001"/>
          </a:p>
        </p:txBody>
      </p:sp>
    </p:spTree>
    <p:extLst>
      <p:ext uri="{BB962C8B-B14F-4D97-AF65-F5344CB8AC3E}">
        <p14:creationId xmlns:p14="http://schemas.microsoft.com/office/powerpoint/2010/main" val="492633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08576-5CB4-A4C2-91E1-438CA4B26C34}"/>
              </a:ext>
            </a:extLst>
          </p:cNvPr>
          <p:cNvSpPr>
            <a:spLocks noGrp="1"/>
          </p:cNvSpPr>
          <p:nvPr>
            <p:ph type="title"/>
          </p:nvPr>
        </p:nvSpPr>
        <p:spPr/>
        <p:txBody>
          <a:bodyPr/>
          <a:lstStyle/>
          <a:p>
            <a:r>
              <a:rPr lang="en-US"/>
              <a:t>Click to edit Master title style</a:t>
            </a:r>
            <a:endParaRPr lang="en-001"/>
          </a:p>
        </p:txBody>
      </p:sp>
      <p:sp>
        <p:nvSpPr>
          <p:cNvPr id="3" name="Content Placeholder 2">
            <a:extLst>
              <a:ext uri="{FF2B5EF4-FFF2-40B4-BE49-F238E27FC236}">
                <a16:creationId xmlns:a16="http://schemas.microsoft.com/office/drawing/2014/main" id="{ACBD4AB6-1FB8-D2F2-DFF5-4AD44EB6D2E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001"/>
          </a:p>
        </p:txBody>
      </p:sp>
      <p:sp>
        <p:nvSpPr>
          <p:cNvPr id="4" name="Date Placeholder 3">
            <a:extLst>
              <a:ext uri="{FF2B5EF4-FFF2-40B4-BE49-F238E27FC236}">
                <a16:creationId xmlns:a16="http://schemas.microsoft.com/office/drawing/2014/main" id="{90890857-C65A-D627-6C46-E26EDDC7193F}"/>
              </a:ext>
            </a:extLst>
          </p:cNvPr>
          <p:cNvSpPr>
            <a:spLocks noGrp="1"/>
          </p:cNvSpPr>
          <p:nvPr>
            <p:ph type="dt" sz="half" idx="10"/>
          </p:nvPr>
        </p:nvSpPr>
        <p:spPr/>
        <p:txBody>
          <a:bodyPr/>
          <a:lstStyle/>
          <a:p>
            <a:fld id="{A2AAC876-3577-4341-B33B-CB9006545487}" type="datetimeFigureOut">
              <a:rPr lang="en-001" smtClean="0"/>
              <a:t>02/04/2026</a:t>
            </a:fld>
            <a:endParaRPr lang="en-001"/>
          </a:p>
        </p:txBody>
      </p:sp>
      <p:sp>
        <p:nvSpPr>
          <p:cNvPr id="5" name="Footer Placeholder 4">
            <a:extLst>
              <a:ext uri="{FF2B5EF4-FFF2-40B4-BE49-F238E27FC236}">
                <a16:creationId xmlns:a16="http://schemas.microsoft.com/office/drawing/2014/main" id="{12477F33-45DB-9A97-B0D8-EB128C5A100A}"/>
              </a:ext>
            </a:extLst>
          </p:cNvPr>
          <p:cNvSpPr>
            <a:spLocks noGrp="1"/>
          </p:cNvSpPr>
          <p:nvPr>
            <p:ph type="ftr" sz="quarter" idx="11"/>
          </p:nvPr>
        </p:nvSpPr>
        <p:spPr/>
        <p:txBody>
          <a:bodyPr/>
          <a:lstStyle/>
          <a:p>
            <a:endParaRPr lang="en-001"/>
          </a:p>
        </p:txBody>
      </p:sp>
      <p:sp>
        <p:nvSpPr>
          <p:cNvPr id="6" name="Slide Number Placeholder 5">
            <a:extLst>
              <a:ext uri="{FF2B5EF4-FFF2-40B4-BE49-F238E27FC236}">
                <a16:creationId xmlns:a16="http://schemas.microsoft.com/office/drawing/2014/main" id="{2674AAA8-04D7-AEF1-B1BB-19546412191E}"/>
              </a:ext>
            </a:extLst>
          </p:cNvPr>
          <p:cNvSpPr>
            <a:spLocks noGrp="1"/>
          </p:cNvSpPr>
          <p:nvPr>
            <p:ph type="sldNum" sz="quarter" idx="12"/>
          </p:nvPr>
        </p:nvSpPr>
        <p:spPr/>
        <p:txBody>
          <a:bodyPr/>
          <a:lstStyle/>
          <a:p>
            <a:fld id="{A228BC32-8510-411A-89DF-245311755149}" type="slidenum">
              <a:rPr lang="en-001" smtClean="0"/>
              <a:t>‹#›</a:t>
            </a:fld>
            <a:endParaRPr lang="en-001"/>
          </a:p>
        </p:txBody>
      </p:sp>
    </p:spTree>
    <p:extLst>
      <p:ext uri="{BB962C8B-B14F-4D97-AF65-F5344CB8AC3E}">
        <p14:creationId xmlns:p14="http://schemas.microsoft.com/office/powerpoint/2010/main" val="985459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EFF99-810F-5C9E-2BB5-B19B184BDCB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001"/>
          </a:p>
        </p:txBody>
      </p:sp>
      <p:sp>
        <p:nvSpPr>
          <p:cNvPr id="3" name="Text Placeholder 2">
            <a:extLst>
              <a:ext uri="{FF2B5EF4-FFF2-40B4-BE49-F238E27FC236}">
                <a16:creationId xmlns:a16="http://schemas.microsoft.com/office/drawing/2014/main" id="{52BB28CC-1858-FE53-0AD5-907D8797AD6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5B323A0-0892-D51C-5897-93B53CE0A085}"/>
              </a:ext>
            </a:extLst>
          </p:cNvPr>
          <p:cNvSpPr>
            <a:spLocks noGrp="1"/>
          </p:cNvSpPr>
          <p:nvPr>
            <p:ph type="dt" sz="half" idx="10"/>
          </p:nvPr>
        </p:nvSpPr>
        <p:spPr/>
        <p:txBody>
          <a:bodyPr/>
          <a:lstStyle/>
          <a:p>
            <a:fld id="{A2AAC876-3577-4341-B33B-CB9006545487}" type="datetimeFigureOut">
              <a:rPr lang="en-001" smtClean="0"/>
              <a:t>02/04/2026</a:t>
            </a:fld>
            <a:endParaRPr lang="en-001"/>
          </a:p>
        </p:txBody>
      </p:sp>
      <p:sp>
        <p:nvSpPr>
          <p:cNvPr id="5" name="Footer Placeholder 4">
            <a:extLst>
              <a:ext uri="{FF2B5EF4-FFF2-40B4-BE49-F238E27FC236}">
                <a16:creationId xmlns:a16="http://schemas.microsoft.com/office/drawing/2014/main" id="{446F30B9-4AE8-5F93-49A6-6D9381CAE9F8}"/>
              </a:ext>
            </a:extLst>
          </p:cNvPr>
          <p:cNvSpPr>
            <a:spLocks noGrp="1"/>
          </p:cNvSpPr>
          <p:nvPr>
            <p:ph type="ftr" sz="quarter" idx="11"/>
          </p:nvPr>
        </p:nvSpPr>
        <p:spPr/>
        <p:txBody>
          <a:bodyPr/>
          <a:lstStyle/>
          <a:p>
            <a:endParaRPr lang="en-001"/>
          </a:p>
        </p:txBody>
      </p:sp>
      <p:sp>
        <p:nvSpPr>
          <p:cNvPr id="6" name="Slide Number Placeholder 5">
            <a:extLst>
              <a:ext uri="{FF2B5EF4-FFF2-40B4-BE49-F238E27FC236}">
                <a16:creationId xmlns:a16="http://schemas.microsoft.com/office/drawing/2014/main" id="{92693AD0-3E1C-9028-1C3A-7434D86CA854}"/>
              </a:ext>
            </a:extLst>
          </p:cNvPr>
          <p:cNvSpPr>
            <a:spLocks noGrp="1"/>
          </p:cNvSpPr>
          <p:nvPr>
            <p:ph type="sldNum" sz="quarter" idx="12"/>
          </p:nvPr>
        </p:nvSpPr>
        <p:spPr/>
        <p:txBody>
          <a:bodyPr/>
          <a:lstStyle/>
          <a:p>
            <a:fld id="{A228BC32-8510-411A-89DF-245311755149}" type="slidenum">
              <a:rPr lang="en-001" smtClean="0"/>
              <a:t>‹#›</a:t>
            </a:fld>
            <a:endParaRPr lang="en-001"/>
          </a:p>
        </p:txBody>
      </p:sp>
    </p:spTree>
    <p:extLst>
      <p:ext uri="{BB962C8B-B14F-4D97-AF65-F5344CB8AC3E}">
        <p14:creationId xmlns:p14="http://schemas.microsoft.com/office/powerpoint/2010/main" val="738831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20F1B-6B5D-907B-A011-6121F5248928}"/>
              </a:ext>
            </a:extLst>
          </p:cNvPr>
          <p:cNvSpPr>
            <a:spLocks noGrp="1"/>
          </p:cNvSpPr>
          <p:nvPr>
            <p:ph type="title"/>
          </p:nvPr>
        </p:nvSpPr>
        <p:spPr/>
        <p:txBody>
          <a:bodyPr/>
          <a:lstStyle/>
          <a:p>
            <a:r>
              <a:rPr lang="en-US"/>
              <a:t>Click to edit Master title style</a:t>
            </a:r>
            <a:endParaRPr lang="en-001"/>
          </a:p>
        </p:txBody>
      </p:sp>
      <p:sp>
        <p:nvSpPr>
          <p:cNvPr id="3" name="Content Placeholder 2">
            <a:extLst>
              <a:ext uri="{FF2B5EF4-FFF2-40B4-BE49-F238E27FC236}">
                <a16:creationId xmlns:a16="http://schemas.microsoft.com/office/drawing/2014/main" id="{3D271886-45CE-F0D2-E4F5-DE5D2BB422A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001"/>
          </a:p>
        </p:txBody>
      </p:sp>
      <p:sp>
        <p:nvSpPr>
          <p:cNvPr id="4" name="Content Placeholder 3">
            <a:extLst>
              <a:ext uri="{FF2B5EF4-FFF2-40B4-BE49-F238E27FC236}">
                <a16:creationId xmlns:a16="http://schemas.microsoft.com/office/drawing/2014/main" id="{3071ECA0-4FC1-C453-85E8-225EEFE743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001"/>
          </a:p>
        </p:txBody>
      </p:sp>
      <p:sp>
        <p:nvSpPr>
          <p:cNvPr id="5" name="Date Placeholder 4">
            <a:extLst>
              <a:ext uri="{FF2B5EF4-FFF2-40B4-BE49-F238E27FC236}">
                <a16:creationId xmlns:a16="http://schemas.microsoft.com/office/drawing/2014/main" id="{884F8FF2-2690-27CA-B9B5-FCA51959180C}"/>
              </a:ext>
            </a:extLst>
          </p:cNvPr>
          <p:cNvSpPr>
            <a:spLocks noGrp="1"/>
          </p:cNvSpPr>
          <p:nvPr>
            <p:ph type="dt" sz="half" idx="10"/>
          </p:nvPr>
        </p:nvSpPr>
        <p:spPr/>
        <p:txBody>
          <a:bodyPr/>
          <a:lstStyle/>
          <a:p>
            <a:fld id="{A2AAC876-3577-4341-B33B-CB9006545487}" type="datetimeFigureOut">
              <a:rPr lang="en-001" smtClean="0"/>
              <a:t>02/04/2026</a:t>
            </a:fld>
            <a:endParaRPr lang="en-001"/>
          </a:p>
        </p:txBody>
      </p:sp>
      <p:sp>
        <p:nvSpPr>
          <p:cNvPr id="6" name="Footer Placeholder 5">
            <a:extLst>
              <a:ext uri="{FF2B5EF4-FFF2-40B4-BE49-F238E27FC236}">
                <a16:creationId xmlns:a16="http://schemas.microsoft.com/office/drawing/2014/main" id="{21A09AB1-D61E-1E22-F3DE-F95F3A3FB6B6}"/>
              </a:ext>
            </a:extLst>
          </p:cNvPr>
          <p:cNvSpPr>
            <a:spLocks noGrp="1"/>
          </p:cNvSpPr>
          <p:nvPr>
            <p:ph type="ftr" sz="quarter" idx="11"/>
          </p:nvPr>
        </p:nvSpPr>
        <p:spPr/>
        <p:txBody>
          <a:bodyPr/>
          <a:lstStyle/>
          <a:p>
            <a:endParaRPr lang="en-001"/>
          </a:p>
        </p:txBody>
      </p:sp>
      <p:sp>
        <p:nvSpPr>
          <p:cNvPr id="7" name="Slide Number Placeholder 6">
            <a:extLst>
              <a:ext uri="{FF2B5EF4-FFF2-40B4-BE49-F238E27FC236}">
                <a16:creationId xmlns:a16="http://schemas.microsoft.com/office/drawing/2014/main" id="{93B86060-9DCF-DAED-6D0A-0CC46820D1DA}"/>
              </a:ext>
            </a:extLst>
          </p:cNvPr>
          <p:cNvSpPr>
            <a:spLocks noGrp="1"/>
          </p:cNvSpPr>
          <p:nvPr>
            <p:ph type="sldNum" sz="quarter" idx="12"/>
          </p:nvPr>
        </p:nvSpPr>
        <p:spPr/>
        <p:txBody>
          <a:bodyPr/>
          <a:lstStyle/>
          <a:p>
            <a:fld id="{A228BC32-8510-411A-89DF-245311755149}" type="slidenum">
              <a:rPr lang="en-001" smtClean="0"/>
              <a:t>‹#›</a:t>
            </a:fld>
            <a:endParaRPr lang="en-001"/>
          </a:p>
        </p:txBody>
      </p:sp>
    </p:spTree>
    <p:extLst>
      <p:ext uri="{BB962C8B-B14F-4D97-AF65-F5344CB8AC3E}">
        <p14:creationId xmlns:p14="http://schemas.microsoft.com/office/powerpoint/2010/main" val="601855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44C4F-EB6C-3886-222E-D4E99AAB4EA0}"/>
              </a:ext>
            </a:extLst>
          </p:cNvPr>
          <p:cNvSpPr>
            <a:spLocks noGrp="1"/>
          </p:cNvSpPr>
          <p:nvPr>
            <p:ph type="title"/>
          </p:nvPr>
        </p:nvSpPr>
        <p:spPr>
          <a:xfrm>
            <a:off x="839788" y="365125"/>
            <a:ext cx="10515600" cy="1325563"/>
          </a:xfrm>
        </p:spPr>
        <p:txBody>
          <a:bodyPr/>
          <a:lstStyle/>
          <a:p>
            <a:r>
              <a:rPr lang="en-US"/>
              <a:t>Click to edit Master title style</a:t>
            </a:r>
            <a:endParaRPr lang="en-001"/>
          </a:p>
        </p:txBody>
      </p:sp>
      <p:sp>
        <p:nvSpPr>
          <p:cNvPr id="3" name="Text Placeholder 2">
            <a:extLst>
              <a:ext uri="{FF2B5EF4-FFF2-40B4-BE49-F238E27FC236}">
                <a16:creationId xmlns:a16="http://schemas.microsoft.com/office/drawing/2014/main" id="{8F44A760-BEE0-F183-DB1E-6665025301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4CB4D77-A405-7633-619B-6ADED86D578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001"/>
          </a:p>
        </p:txBody>
      </p:sp>
      <p:sp>
        <p:nvSpPr>
          <p:cNvPr id="5" name="Text Placeholder 4">
            <a:extLst>
              <a:ext uri="{FF2B5EF4-FFF2-40B4-BE49-F238E27FC236}">
                <a16:creationId xmlns:a16="http://schemas.microsoft.com/office/drawing/2014/main" id="{F3130F00-E5CF-1540-7BB4-AFB7899A785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6B315FB-4B7F-A228-F9C4-8D9EFACBAB4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001"/>
          </a:p>
        </p:txBody>
      </p:sp>
      <p:sp>
        <p:nvSpPr>
          <p:cNvPr id="7" name="Date Placeholder 6">
            <a:extLst>
              <a:ext uri="{FF2B5EF4-FFF2-40B4-BE49-F238E27FC236}">
                <a16:creationId xmlns:a16="http://schemas.microsoft.com/office/drawing/2014/main" id="{40E6350B-AD84-7477-6EE8-E513A9584B8C}"/>
              </a:ext>
            </a:extLst>
          </p:cNvPr>
          <p:cNvSpPr>
            <a:spLocks noGrp="1"/>
          </p:cNvSpPr>
          <p:nvPr>
            <p:ph type="dt" sz="half" idx="10"/>
          </p:nvPr>
        </p:nvSpPr>
        <p:spPr/>
        <p:txBody>
          <a:bodyPr/>
          <a:lstStyle/>
          <a:p>
            <a:fld id="{A2AAC876-3577-4341-B33B-CB9006545487}" type="datetimeFigureOut">
              <a:rPr lang="en-001" smtClean="0"/>
              <a:t>02/04/2026</a:t>
            </a:fld>
            <a:endParaRPr lang="en-001"/>
          </a:p>
        </p:txBody>
      </p:sp>
      <p:sp>
        <p:nvSpPr>
          <p:cNvPr id="8" name="Footer Placeholder 7">
            <a:extLst>
              <a:ext uri="{FF2B5EF4-FFF2-40B4-BE49-F238E27FC236}">
                <a16:creationId xmlns:a16="http://schemas.microsoft.com/office/drawing/2014/main" id="{AB2E4FFB-7EA4-0072-3E89-A80AB69855F7}"/>
              </a:ext>
            </a:extLst>
          </p:cNvPr>
          <p:cNvSpPr>
            <a:spLocks noGrp="1"/>
          </p:cNvSpPr>
          <p:nvPr>
            <p:ph type="ftr" sz="quarter" idx="11"/>
          </p:nvPr>
        </p:nvSpPr>
        <p:spPr/>
        <p:txBody>
          <a:bodyPr/>
          <a:lstStyle/>
          <a:p>
            <a:endParaRPr lang="en-001"/>
          </a:p>
        </p:txBody>
      </p:sp>
      <p:sp>
        <p:nvSpPr>
          <p:cNvPr id="9" name="Slide Number Placeholder 8">
            <a:extLst>
              <a:ext uri="{FF2B5EF4-FFF2-40B4-BE49-F238E27FC236}">
                <a16:creationId xmlns:a16="http://schemas.microsoft.com/office/drawing/2014/main" id="{B4880451-5D10-FC76-BB85-235F4CA6BC35}"/>
              </a:ext>
            </a:extLst>
          </p:cNvPr>
          <p:cNvSpPr>
            <a:spLocks noGrp="1"/>
          </p:cNvSpPr>
          <p:nvPr>
            <p:ph type="sldNum" sz="quarter" idx="12"/>
          </p:nvPr>
        </p:nvSpPr>
        <p:spPr/>
        <p:txBody>
          <a:bodyPr/>
          <a:lstStyle/>
          <a:p>
            <a:fld id="{A228BC32-8510-411A-89DF-245311755149}" type="slidenum">
              <a:rPr lang="en-001" smtClean="0"/>
              <a:t>‹#›</a:t>
            </a:fld>
            <a:endParaRPr lang="en-001"/>
          </a:p>
        </p:txBody>
      </p:sp>
    </p:spTree>
    <p:extLst>
      <p:ext uri="{BB962C8B-B14F-4D97-AF65-F5344CB8AC3E}">
        <p14:creationId xmlns:p14="http://schemas.microsoft.com/office/powerpoint/2010/main" val="4156166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473CA-DBC8-357C-9D98-FFD16132822C}"/>
              </a:ext>
            </a:extLst>
          </p:cNvPr>
          <p:cNvSpPr>
            <a:spLocks noGrp="1"/>
          </p:cNvSpPr>
          <p:nvPr>
            <p:ph type="title"/>
          </p:nvPr>
        </p:nvSpPr>
        <p:spPr/>
        <p:txBody>
          <a:bodyPr/>
          <a:lstStyle/>
          <a:p>
            <a:r>
              <a:rPr lang="en-US"/>
              <a:t>Click to edit Master title style</a:t>
            </a:r>
            <a:endParaRPr lang="en-001"/>
          </a:p>
        </p:txBody>
      </p:sp>
      <p:sp>
        <p:nvSpPr>
          <p:cNvPr id="3" name="Date Placeholder 2">
            <a:extLst>
              <a:ext uri="{FF2B5EF4-FFF2-40B4-BE49-F238E27FC236}">
                <a16:creationId xmlns:a16="http://schemas.microsoft.com/office/drawing/2014/main" id="{AC02B1FE-2182-02C6-258B-30C52C0DFC20}"/>
              </a:ext>
            </a:extLst>
          </p:cNvPr>
          <p:cNvSpPr>
            <a:spLocks noGrp="1"/>
          </p:cNvSpPr>
          <p:nvPr>
            <p:ph type="dt" sz="half" idx="10"/>
          </p:nvPr>
        </p:nvSpPr>
        <p:spPr/>
        <p:txBody>
          <a:bodyPr/>
          <a:lstStyle/>
          <a:p>
            <a:fld id="{A2AAC876-3577-4341-B33B-CB9006545487}" type="datetimeFigureOut">
              <a:rPr lang="en-001" smtClean="0"/>
              <a:t>02/04/2026</a:t>
            </a:fld>
            <a:endParaRPr lang="en-001"/>
          </a:p>
        </p:txBody>
      </p:sp>
      <p:sp>
        <p:nvSpPr>
          <p:cNvPr id="4" name="Footer Placeholder 3">
            <a:extLst>
              <a:ext uri="{FF2B5EF4-FFF2-40B4-BE49-F238E27FC236}">
                <a16:creationId xmlns:a16="http://schemas.microsoft.com/office/drawing/2014/main" id="{53308C36-18D8-086A-4A0A-96E30F48116F}"/>
              </a:ext>
            </a:extLst>
          </p:cNvPr>
          <p:cNvSpPr>
            <a:spLocks noGrp="1"/>
          </p:cNvSpPr>
          <p:nvPr>
            <p:ph type="ftr" sz="quarter" idx="11"/>
          </p:nvPr>
        </p:nvSpPr>
        <p:spPr/>
        <p:txBody>
          <a:bodyPr/>
          <a:lstStyle/>
          <a:p>
            <a:endParaRPr lang="en-001"/>
          </a:p>
        </p:txBody>
      </p:sp>
      <p:sp>
        <p:nvSpPr>
          <p:cNvPr id="5" name="Slide Number Placeholder 4">
            <a:extLst>
              <a:ext uri="{FF2B5EF4-FFF2-40B4-BE49-F238E27FC236}">
                <a16:creationId xmlns:a16="http://schemas.microsoft.com/office/drawing/2014/main" id="{3E0B74B5-BB95-5FED-C98A-F0C1EFE04DAA}"/>
              </a:ext>
            </a:extLst>
          </p:cNvPr>
          <p:cNvSpPr>
            <a:spLocks noGrp="1"/>
          </p:cNvSpPr>
          <p:nvPr>
            <p:ph type="sldNum" sz="quarter" idx="12"/>
          </p:nvPr>
        </p:nvSpPr>
        <p:spPr/>
        <p:txBody>
          <a:bodyPr/>
          <a:lstStyle/>
          <a:p>
            <a:fld id="{A228BC32-8510-411A-89DF-245311755149}" type="slidenum">
              <a:rPr lang="en-001" smtClean="0"/>
              <a:t>‹#›</a:t>
            </a:fld>
            <a:endParaRPr lang="en-001"/>
          </a:p>
        </p:txBody>
      </p:sp>
    </p:spTree>
    <p:extLst>
      <p:ext uri="{BB962C8B-B14F-4D97-AF65-F5344CB8AC3E}">
        <p14:creationId xmlns:p14="http://schemas.microsoft.com/office/powerpoint/2010/main" val="2961558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940C6D0-5B6E-BE07-F222-86977662A9C4}"/>
              </a:ext>
            </a:extLst>
          </p:cNvPr>
          <p:cNvSpPr>
            <a:spLocks noGrp="1"/>
          </p:cNvSpPr>
          <p:nvPr>
            <p:ph type="dt" sz="half" idx="10"/>
          </p:nvPr>
        </p:nvSpPr>
        <p:spPr/>
        <p:txBody>
          <a:bodyPr/>
          <a:lstStyle/>
          <a:p>
            <a:fld id="{A2AAC876-3577-4341-B33B-CB9006545487}" type="datetimeFigureOut">
              <a:rPr lang="en-001" smtClean="0"/>
              <a:t>02/04/2026</a:t>
            </a:fld>
            <a:endParaRPr lang="en-001"/>
          </a:p>
        </p:txBody>
      </p:sp>
      <p:sp>
        <p:nvSpPr>
          <p:cNvPr id="3" name="Footer Placeholder 2">
            <a:extLst>
              <a:ext uri="{FF2B5EF4-FFF2-40B4-BE49-F238E27FC236}">
                <a16:creationId xmlns:a16="http://schemas.microsoft.com/office/drawing/2014/main" id="{AD0085DF-ACCF-7182-1B0C-8856F239540E}"/>
              </a:ext>
            </a:extLst>
          </p:cNvPr>
          <p:cNvSpPr>
            <a:spLocks noGrp="1"/>
          </p:cNvSpPr>
          <p:nvPr>
            <p:ph type="ftr" sz="quarter" idx="11"/>
          </p:nvPr>
        </p:nvSpPr>
        <p:spPr/>
        <p:txBody>
          <a:bodyPr/>
          <a:lstStyle/>
          <a:p>
            <a:endParaRPr lang="en-001"/>
          </a:p>
        </p:txBody>
      </p:sp>
      <p:sp>
        <p:nvSpPr>
          <p:cNvPr id="4" name="Slide Number Placeholder 3">
            <a:extLst>
              <a:ext uri="{FF2B5EF4-FFF2-40B4-BE49-F238E27FC236}">
                <a16:creationId xmlns:a16="http://schemas.microsoft.com/office/drawing/2014/main" id="{CFABD050-26A1-FDE8-B950-25F014E639BE}"/>
              </a:ext>
            </a:extLst>
          </p:cNvPr>
          <p:cNvSpPr>
            <a:spLocks noGrp="1"/>
          </p:cNvSpPr>
          <p:nvPr>
            <p:ph type="sldNum" sz="quarter" idx="12"/>
          </p:nvPr>
        </p:nvSpPr>
        <p:spPr/>
        <p:txBody>
          <a:bodyPr/>
          <a:lstStyle/>
          <a:p>
            <a:fld id="{A228BC32-8510-411A-89DF-245311755149}" type="slidenum">
              <a:rPr lang="en-001" smtClean="0"/>
              <a:t>‹#›</a:t>
            </a:fld>
            <a:endParaRPr lang="en-001"/>
          </a:p>
        </p:txBody>
      </p:sp>
    </p:spTree>
    <p:extLst>
      <p:ext uri="{BB962C8B-B14F-4D97-AF65-F5344CB8AC3E}">
        <p14:creationId xmlns:p14="http://schemas.microsoft.com/office/powerpoint/2010/main" val="3066755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1E072-C3AF-259D-9A8E-D1052263B5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001"/>
          </a:p>
        </p:txBody>
      </p:sp>
      <p:sp>
        <p:nvSpPr>
          <p:cNvPr id="3" name="Content Placeholder 2">
            <a:extLst>
              <a:ext uri="{FF2B5EF4-FFF2-40B4-BE49-F238E27FC236}">
                <a16:creationId xmlns:a16="http://schemas.microsoft.com/office/drawing/2014/main" id="{D67D4DF8-C6DF-63A0-2127-76EED583F0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001"/>
          </a:p>
        </p:txBody>
      </p:sp>
      <p:sp>
        <p:nvSpPr>
          <p:cNvPr id="4" name="Text Placeholder 3">
            <a:extLst>
              <a:ext uri="{FF2B5EF4-FFF2-40B4-BE49-F238E27FC236}">
                <a16:creationId xmlns:a16="http://schemas.microsoft.com/office/drawing/2014/main" id="{71EFC60E-9CCB-1863-97CD-40F0F8B828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1F3D0E-5272-E5A1-BB56-66C74B6DA313}"/>
              </a:ext>
            </a:extLst>
          </p:cNvPr>
          <p:cNvSpPr>
            <a:spLocks noGrp="1"/>
          </p:cNvSpPr>
          <p:nvPr>
            <p:ph type="dt" sz="half" idx="10"/>
          </p:nvPr>
        </p:nvSpPr>
        <p:spPr/>
        <p:txBody>
          <a:bodyPr/>
          <a:lstStyle/>
          <a:p>
            <a:fld id="{A2AAC876-3577-4341-B33B-CB9006545487}" type="datetimeFigureOut">
              <a:rPr lang="en-001" smtClean="0"/>
              <a:t>02/04/2026</a:t>
            </a:fld>
            <a:endParaRPr lang="en-001"/>
          </a:p>
        </p:txBody>
      </p:sp>
      <p:sp>
        <p:nvSpPr>
          <p:cNvPr id="6" name="Footer Placeholder 5">
            <a:extLst>
              <a:ext uri="{FF2B5EF4-FFF2-40B4-BE49-F238E27FC236}">
                <a16:creationId xmlns:a16="http://schemas.microsoft.com/office/drawing/2014/main" id="{A2D8938E-3ABA-8E71-30EE-1612162A5035}"/>
              </a:ext>
            </a:extLst>
          </p:cNvPr>
          <p:cNvSpPr>
            <a:spLocks noGrp="1"/>
          </p:cNvSpPr>
          <p:nvPr>
            <p:ph type="ftr" sz="quarter" idx="11"/>
          </p:nvPr>
        </p:nvSpPr>
        <p:spPr/>
        <p:txBody>
          <a:bodyPr/>
          <a:lstStyle/>
          <a:p>
            <a:endParaRPr lang="en-001"/>
          </a:p>
        </p:txBody>
      </p:sp>
      <p:sp>
        <p:nvSpPr>
          <p:cNvPr id="7" name="Slide Number Placeholder 6">
            <a:extLst>
              <a:ext uri="{FF2B5EF4-FFF2-40B4-BE49-F238E27FC236}">
                <a16:creationId xmlns:a16="http://schemas.microsoft.com/office/drawing/2014/main" id="{B21E3C23-A870-B3DD-5E1D-3D0D36372F82}"/>
              </a:ext>
            </a:extLst>
          </p:cNvPr>
          <p:cNvSpPr>
            <a:spLocks noGrp="1"/>
          </p:cNvSpPr>
          <p:nvPr>
            <p:ph type="sldNum" sz="quarter" idx="12"/>
          </p:nvPr>
        </p:nvSpPr>
        <p:spPr/>
        <p:txBody>
          <a:bodyPr/>
          <a:lstStyle/>
          <a:p>
            <a:fld id="{A228BC32-8510-411A-89DF-245311755149}" type="slidenum">
              <a:rPr lang="en-001" smtClean="0"/>
              <a:t>‹#›</a:t>
            </a:fld>
            <a:endParaRPr lang="en-001"/>
          </a:p>
        </p:txBody>
      </p:sp>
    </p:spTree>
    <p:extLst>
      <p:ext uri="{BB962C8B-B14F-4D97-AF65-F5344CB8AC3E}">
        <p14:creationId xmlns:p14="http://schemas.microsoft.com/office/powerpoint/2010/main" val="3081172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DA4FE-3DA2-B1A8-973E-993D8D0BE2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001"/>
          </a:p>
        </p:txBody>
      </p:sp>
      <p:sp>
        <p:nvSpPr>
          <p:cNvPr id="3" name="Picture Placeholder 2">
            <a:extLst>
              <a:ext uri="{FF2B5EF4-FFF2-40B4-BE49-F238E27FC236}">
                <a16:creationId xmlns:a16="http://schemas.microsoft.com/office/drawing/2014/main" id="{1971EF39-B428-098C-5DA1-80EF9909BB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001"/>
          </a:p>
        </p:txBody>
      </p:sp>
      <p:sp>
        <p:nvSpPr>
          <p:cNvPr id="4" name="Text Placeholder 3">
            <a:extLst>
              <a:ext uri="{FF2B5EF4-FFF2-40B4-BE49-F238E27FC236}">
                <a16:creationId xmlns:a16="http://schemas.microsoft.com/office/drawing/2014/main" id="{4622B25B-075E-F4BF-C543-B354278DA1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26888D2-D080-52CA-3316-2513897FF6A5}"/>
              </a:ext>
            </a:extLst>
          </p:cNvPr>
          <p:cNvSpPr>
            <a:spLocks noGrp="1"/>
          </p:cNvSpPr>
          <p:nvPr>
            <p:ph type="dt" sz="half" idx="10"/>
          </p:nvPr>
        </p:nvSpPr>
        <p:spPr/>
        <p:txBody>
          <a:bodyPr/>
          <a:lstStyle/>
          <a:p>
            <a:fld id="{A2AAC876-3577-4341-B33B-CB9006545487}" type="datetimeFigureOut">
              <a:rPr lang="en-001" smtClean="0"/>
              <a:t>02/04/2026</a:t>
            </a:fld>
            <a:endParaRPr lang="en-001"/>
          </a:p>
        </p:txBody>
      </p:sp>
      <p:sp>
        <p:nvSpPr>
          <p:cNvPr id="6" name="Footer Placeholder 5">
            <a:extLst>
              <a:ext uri="{FF2B5EF4-FFF2-40B4-BE49-F238E27FC236}">
                <a16:creationId xmlns:a16="http://schemas.microsoft.com/office/drawing/2014/main" id="{7069D17C-7F16-D92F-C553-D1A65EB526FA}"/>
              </a:ext>
            </a:extLst>
          </p:cNvPr>
          <p:cNvSpPr>
            <a:spLocks noGrp="1"/>
          </p:cNvSpPr>
          <p:nvPr>
            <p:ph type="ftr" sz="quarter" idx="11"/>
          </p:nvPr>
        </p:nvSpPr>
        <p:spPr/>
        <p:txBody>
          <a:bodyPr/>
          <a:lstStyle/>
          <a:p>
            <a:endParaRPr lang="en-001"/>
          </a:p>
        </p:txBody>
      </p:sp>
      <p:sp>
        <p:nvSpPr>
          <p:cNvPr id="7" name="Slide Number Placeholder 6">
            <a:extLst>
              <a:ext uri="{FF2B5EF4-FFF2-40B4-BE49-F238E27FC236}">
                <a16:creationId xmlns:a16="http://schemas.microsoft.com/office/drawing/2014/main" id="{80CDEB10-DA48-1326-5106-8237CE8CB276}"/>
              </a:ext>
            </a:extLst>
          </p:cNvPr>
          <p:cNvSpPr>
            <a:spLocks noGrp="1"/>
          </p:cNvSpPr>
          <p:nvPr>
            <p:ph type="sldNum" sz="quarter" idx="12"/>
          </p:nvPr>
        </p:nvSpPr>
        <p:spPr/>
        <p:txBody>
          <a:bodyPr/>
          <a:lstStyle/>
          <a:p>
            <a:fld id="{A228BC32-8510-411A-89DF-245311755149}" type="slidenum">
              <a:rPr lang="en-001" smtClean="0"/>
              <a:t>‹#›</a:t>
            </a:fld>
            <a:endParaRPr lang="en-001"/>
          </a:p>
        </p:txBody>
      </p:sp>
    </p:spTree>
    <p:extLst>
      <p:ext uri="{BB962C8B-B14F-4D97-AF65-F5344CB8AC3E}">
        <p14:creationId xmlns:p14="http://schemas.microsoft.com/office/powerpoint/2010/main" val="2336211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9C0B444-3053-7853-EED5-4470477FF4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001"/>
          </a:p>
        </p:txBody>
      </p:sp>
      <p:sp>
        <p:nvSpPr>
          <p:cNvPr id="3" name="Text Placeholder 2">
            <a:extLst>
              <a:ext uri="{FF2B5EF4-FFF2-40B4-BE49-F238E27FC236}">
                <a16:creationId xmlns:a16="http://schemas.microsoft.com/office/drawing/2014/main" id="{4B01879F-F58E-05D1-3A1A-2B9E2141D1D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001"/>
          </a:p>
        </p:txBody>
      </p:sp>
      <p:sp>
        <p:nvSpPr>
          <p:cNvPr id="4" name="Date Placeholder 3">
            <a:extLst>
              <a:ext uri="{FF2B5EF4-FFF2-40B4-BE49-F238E27FC236}">
                <a16:creationId xmlns:a16="http://schemas.microsoft.com/office/drawing/2014/main" id="{D14B1D0B-D302-6F14-ACD8-921A9E0111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AAC876-3577-4341-B33B-CB9006545487}" type="datetimeFigureOut">
              <a:rPr lang="en-001" smtClean="0"/>
              <a:t>02/04/2026</a:t>
            </a:fld>
            <a:endParaRPr lang="en-001"/>
          </a:p>
        </p:txBody>
      </p:sp>
      <p:sp>
        <p:nvSpPr>
          <p:cNvPr id="5" name="Footer Placeholder 4">
            <a:extLst>
              <a:ext uri="{FF2B5EF4-FFF2-40B4-BE49-F238E27FC236}">
                <a16:creationId xmlns:a16="http://schemas.microsoft.com/office/drawing/2014/main" id="{B8D41FC2-0775-C907-9FA6-D32C6F3F2E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001"/>
          </a:p>
        </p:txBody>
      </p:sp>
      <p:sp>
        <p:nvSpPr>
          <p:cNvPr id="6" name="Slide Number Placeholder 5">
            <a:extLst>
              <a:ext uri="{FF2B5EF4-FFF2-40B4-BE49-F238E27FC236}">
                <a16:creationId xmlns:a16="http://schemas.microsoft.com/office/drawing/2014/main" id="{C406DE11-47DC-6A52-82F7-47677887F85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28BC32-8510-411A-89DF-245311755149}" type="slidenum">
              <a:rPr lang="en-001" smtClean="0"/>
              <a:t>‹#›</a:t>
            </a:fld>
            <a:endParaRPr lang="en-001"/>
          </a:p>
        </p:txBody>
      </p:sp>
    </p:spTree>
    <p:extLst>
      <p:ext uri="{BB962C8B-B14F-4D97-AF65-F5344CB8AC3E}">
        <p14:creationId xmlns:p14="http://schemas.microsoft.com/office/powerpoint/2010/main" val="4569141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001"/>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8914F-5CC8-2E9A-C192-C0E95051EFE5}"/>
              </a:ext>
            </a:extLst>
          </p:cNvPr>
          <p:cNvSpPr>
            <a:spLocks noGrp="1"/>
          </p:cNvSpPr>
          <p:nvPr>
            <p:ph type="ctrTitle"/>
          </p:nvPr>
        </p:nvSpPr>
        <p:spPr>
          <a:xfrm>
            <a:off x="1668162" y="-111167"/>
            <a:ext cx="8855676" cy="4587917"/>
          </a:xfrm>
        </p:spPr>
        <p:txBody>
          <a:bodyPr>
            <a:normAutofit fontScale="90000"/>
          </a:bodyPr>
          <a:lstStyle/>
          <a:p>
            <a:r>
              <a:rPr lang="en-US" sz="5000" dirty="0">
                <a:latin typeface="Aptos Narrow" panose="020B0004020202020204" pitchFamily="34" charset="0"/>
              </a:rPr>
              <a:t>Digital, Electronic and AI-Generated Evidence: Ensuring Authenticity, Preventing Manipulation and Eliminating Misinterpretation in Cyber-Related Cases</a:t>
            </a:r>
            <a:endParaRPr lang="en-001" sz="5000" dirty="0">
              <a:latin typeface="Aptos Narrow" panose="020B0004020202020204" pitchFamily="34" charset="0"/>
            </a:endParaRPr>
          </a:p>
        </p:txBody>
      </p:sp>
      <p:sp>
        <p:nvSpPr>
          <p:cNvPr id="3" name="Subtitle 2">
            <a:extLst>
              <a:ext uri="{FF2B5EF4-FFF2-40B4-BE49-F238E27FC236}">
                <a16:creationId xmlns:a16="http://schemas.microsoft.com/office/drawing/2014/main" id="{D4F200DE-722D-7AC5-444B-6E24590DA4B6}"/>
              </a:ext>
            </a:extLst>
          </p:cNvPr>
          <p:cNvSpPr>
            <a:spLocks noGrp="1"/>
          </p:cNvSpPr>
          <p:nvPr>
            <p:ph type="subTitle" idx="1"/>
          </p:nvPr>
        </p:nvSpPr>
        <p:spPr>
          <a:xfrm>
            <a:off x="1524000" y="4191000"/>
            <a:ext cx="9144000" cy="1956487"/>
          </a:xfrm>
        </p:spPr>
        <p:txBody>
          <a:bodyPr>
            <a:normAutofit lnSpcReduction="10000"/>
          </a:bodyPr>
          <a:lstStyle/>
          <a:p>
            <a:endParaRPr lang="en-US" dirty="0"/>
          </a:p>
          <a:p>
            <a:r>
              <a:rPr lang="en-US" dirty="0"/>
              <a:t>Samuel E. Idhiarhi, PhD</a:t>
            </a:r>
          </a:p>
          <a:p>
            <a:r>
              <a:rPr lang="en-US" dirty="0"/>
              <a:t>(A paper presented at a Refresher Course for Judges of the Lower Courts held at the National Judicial Institute, Abuja, between the 9th and 13th February, 2026)</a:t>
            </a:r>
          </a:p>
          <a:p>
            <a:endParaRPr lang="en-001" dirty="0"/>
          </a:p>
        </p:txBody>
      </p:sp>
    </p:spTree>
    <p:extLst>
      <p:ext uri="{BB962C8B-B14F-4D97-AF65-F5344CB8AC3E}">
        <p14:creationId xmlns:p14="http://schemas.microsoft.com/office/powerpoint/2010/main" val="30971675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99252C-611D-B796-27FD-C20B026977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ED9F21-8B8A-6223-8D39-C89412C627FB}"/>
              </a:ext>
            </a:extLst>
          </p:cNvPr>
          <p:cNvSpPr>
            <a:spLocks noGrp="1"/>
          </p:cNvSpPr>
          <p:nvPr>
            <p:ph type="title"/>
          </p:nvPr>
        </p:nvSpPr>
        <p:spPr>
          <a:xfrm>
            <a:off x="838200" y="365125"/>
            <a:ext cx="10515600" cy="911225"/>
          </a:xfrm>
        </p:spPr>
        <p:txBody>
          <a:bodyPr>
            <a:normAutofit fontScale="90000"/>
          </a:bodyPr>
          <a:lstStyle/>
          <a:p>
            <a:pPr algn="ctr"/>
            <a:r>
              <a:rPr lang="en-US" sz="3600" dirty="0">
                <a:latin typeface="Aptos Narrow" panose="020B0004020202020204" pitchFamily="34" charset="0"/>
              </a:rPr>
              <a:t>General Factors for Ascription of Authenticity (contd.)</a:t>
            </a:r>
            <a:endParaRPr lang="en-001" sz="36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241143FA-7B5A-D65C-EDDC-50043DAC8515}"/>
              </a:ext>
            </a:extLst>
          </p:cNvPr>
          <p:cNvSpPr>
            <a:spLocks noGrp="1"/>
          </p:cNvSpPr>
          <p:nvPr>
            <p:ph idx="1"/>
          </p:nvPr>
        </p:nvSpPr>
        <p:spPr>
          <a:xfrm>
            <a:off x="838200" y="1276350"/>
            <a:ext cx="10515600" cy="5263244"/>
          </a:xfrm>
        </p:spPr>
        <p:txBody>
          <a:bodyPr>
            <a:normAutofit fontScale="92500" lnSpcReduction="20000"/>
          </a:bodyPr>
          <a:lstStyle/>
          <a:p>
            <a:r>
              <a:rPr lang="en-US" dirty="0">
                <a:latin typeface="Aptos Narrow" panose="020B0004020202020204" pitchFamily="34" charset="0"/>
              </a:rPr>
              <a:t>(7) Whether the document is authenticated by the maker or someone else and whether the document is of a kind which is self-authenticating e.g., deeds and other notarized instruments, certified copies of public records, official publications including statutes, newspapers or periodicals, and, labels, signs, trade inscriptions or other inscriptions indicating ownership, control or origin.</a:t>
            </a:r>
          </a:p>
          <a:p>
            <a:r>
              <a:rPr lang="en-US" dirty="0">
                <a:latin typeface="Aptos Narrow" panose="020B0004020202020204" pitchFamily="34" charset="0"/>
              </a:rPr>
              <a:t>(8) Possible bias of the author/maker and his relationship to the parties.</a:t>
            </a:r>
          </a:p>
          <a:p>
            <a:r>
              <a:rPr lang="en-US" dirty="0">
                <a:latin typeface="Aptos Narrow" panose="020B0004020202020204" pitchFamily="34" charset="0"/>
              </a:rPr>
              <a:t>(9) Specificity of the electronic evidence on the fact in issue; as a measure of conclusiveness, a document ought to be unambiguous, decisive and unequivocal in the facts it seeks to establish instead of being entirely remote and conjectural such that its true context could only be ascertained by an enquiry into fresh collateral matters.</a:t>
            </a:r>
          </a:p>
          <a:p>
            <a:r>
              <a:rPr lang="en-US" dirty="0">
                <a:latin typeface="Aptos Narrow" panose="020B0004020202020204" pitchFamily="34" charset="0"/>
              </a:rPr>
              <a:t>(10) Consistency of the electronic evidence with the oral and documentary evidence in the case.</a:t>
            </a:r>
            <a:endParaRPr lang="en-001" dirty="0">
              <a:latin typeface="Aptos Narrow" panose="020B0004020202020204" pitchFamily="34" charset="0"/>
            </a:endParaRPr>
          </a:p>
        </p:txBody>
      </p:sp>
    </p:spTree>
    <p:extLst>
      <p:ext uri="{BB962C8B-B14F-4D97-AF65-F5344CB8AC3E}">
        <p14:creationId xmlns:p14="http://schemas.microsoft.com/office/powerpoint/2010/main" val="19608296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480321-ED82-A6EF-CE74-DBDF452E57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3EDCEC-4FBF-0605-9048-EDE36628383C}"/>
              </a:ext>
            </a:extLst>
          </p:cNvPr>
          <p:cNvSpPr>
            <a:spLocks noGrp="1"/>
          </p:cNvSpPr>
          <p:nvPr>
            <p:ph type="title"/>
          </p:nvPr>
        </p:nvSpPr>
        <p:spPr>
          <a:xfrm>
            <a:off x="838200" y="365125"/>
            <a:ext cx="10515600" cy="911225"/>
          </a:xfrm>
        </p:spPr>
        <p:txBody>
          <a:bodyPr>
            <a:normAutofit fontScale="90000"/>
          </a:bodyPr>
          <a:lstStyle/>
          <a:p>
            <a:pPr algn="ctr"/>
            <a:r>
              <a:rPr lang="en-US" sz="3600" dirty="0">
                <a:latin typeface="Aptos Narrow" panose="020B0004020202020204" pitchFamily="34" charset="0"/>
              </a:rPr>
              <a:t>General Factors for Ascription of Authenticity (contd.)</a:t>
            </a:r>
            <a:endParaRPr lang="en-001" sz="36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681F2DDC-A248-870C-50F7-29AD3F9645A5}"/>
              </a:ext>
            </a:extLst>
          </p:cNvPr>
          <p:cNvSpPr>
            <a:spLocks noGrp="1"/>
          </p:cNvSpPr>
          <p:nvPr>
            <p:ph idx="1"/>
          </p:nvPr>
        </p:nvSpPr>
        <p:spPr>
          <a:xfrm>
            <a:off x="838200" y="1276350"/>
            <a:ext cx="10515600" cy="5263244"/>
          </a:xfrm>
        </p:spPr>
        <p:txBody>
          <a:bodyPr>
            <a:normAutofit fontScale="92500"/>
          </a:bodyPr>
          <a:lstStyle/>
          <a:p>
            <a:r>
              <a:rPr lang="en-US" dirty="0">
                <a:latin typeface="Aptos Narrow" panose="020B0004020202020204" pitchFamily="34" charset="0"/>
              </a:rPr>
              <a:t>(11) Whether the evidence is an admission by the maker such as a tweet or SMS that has been admitted by the sender.</a:t>
            </a:r>
          </a:p>
          <a:p>
            <a:r>
              <a:rPr lang="en-US" dirty="0">
                <a:latin typeface="Aptos Narrow" panose="020B0004020202020204" pitchFamily="34" charset="0"/>
              </a:rPr>
              <a:t>(12) A document produced from proper custody attracts more weight as it is presumed to be genuine. Production of a document from proper custody confers on such document greater probability of accuracy.</a:t>
            </a:r>
          </a:p>
          <a:p>
            <a:r>
              <a:rPr lang="en-US" dirty="0">
                <a:latin typeface="Aptos Narrow" panose="020B0004020202020204" pitchFamily="34" charset="0"/>
              </a:rPr>
              <a:t>(13) Whether there was a sponsoring witness who was available for cross-examination and was in fact cross-examined on it and whether there was a failure to apply the confrontation rule.</a:t>
            </a:r>
          </a:p>
          <a:p>
            <a:r>
              <a:rPr lang="en-US" dirty="0">
                <a:latin typeface="Aptos Narrow" panose="020B0004020202020204" pitchFamily="34" charset="0"/>
              </a:rPr>
              <a:t>(14) The language in which the evidence is rendered. If it is human language other than English, it must be translated into English and if it is in machine language, it must be decoded and rendered in English.</a:t>
            </a:r>
            <a:endParaRPr lang="en-001" dirty="0">
              <a:latin typeface="Aptos Narrow" panose="020B0004020202020204" pitchFamily="34" charset="0"/>
            </a:endParaRPr>
          </a:p>
        </p:txBody>
      </p:sp>
    </p:spTree>
    <p:extLst>
      <p:ext uri="{BB962C8B-B14F-4D97-AF65-F5344CB8AC3E}">
        <p14:creationId xmlns:p14="http://schemas.microsoft.com/office/powerpoint/2010/main" val="29739757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EE869E-D09E-8314-E5AC-912F6D22EF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10FECD-6CA8-03C1-F587-D699FF58F37A}"/>
              </a:ext>
            </a:extLst>
          </p:cNvPr>
          <p:cNvSpPr>
            <a:spLocks noGrp="1"/>
          </p:cNvSpPr>
          <p:nvPr>
            <p:ph type="title"/>
          </p:nvPr>
        </p:nvSpPr>
        <p:spPr>
          <a:xfrm>
            <a:off x="838200" y="365125"/>
            <a:ext cx="10515600" cy="911225"/>
          </a:xfrm>
        </p:spPr>
        <p:txBody>
          <a:bodyPr>
            <a:normAutofit fontScale="90000"/>
          </a:bodyPr>
          <a:lstStyle/>
          <a:p>
            <a:pPr algn="ctr"/>
            <a:r>
              <a:rPr lang="en-US" sz="3600" dirty="0">
                <a:latin typeface="Aptos Narrow" panose="020B0004020202020204" pitchFamily="34" charset="0"/>
              </a:rPr>
              <a:t>Technical Factors for Ascription of Authenticity to Computer-Generated Evidence </a:t>
            </a:r>
            <a:endParaRPr lang="en-001" sz="36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AA9B3D0B-56B9-D9B2-1B70-59B73AD57E4D}"/>
              </a:ext>
            </a:extLst>
          </p:cNvPr>
          <p:cNvSpPr>
            <a:spLocks noGrp="1"/>
          </p:cNvSpPr>
          <p:nvPr>
            <p:ph idx="1"/>
          </p:nvPr>
        </p:nvSpPr>
        <p:spPr>
          <a:xfrm>
            <a:off x="838200" y="1276350"/>
            <a:ext cx="10515600" cy="5263244"/>
          </a:xfrm>
        </p:spPr>
        <p:txBody>
          <a:bodyPr>
            <a:normAutofit fontScale="92500" lnSpcReduction="20000"/>
          </a:bodyPr>
          <a:lstStyle/>
          <a:p>
            <a:r>
              <a:rPr lang="en-US" dirty="0">
                <a:latin typeface="Aptos Narrow" panose="020B0004020202020204" pitchFamily="34" charset="0"/>
              </a:rPr>
              <a:t>Electronic data is said to be easy to create copy, alter, destroy, and transfer from one medium to another. In short, by their nature, they can be easily manipulated, thus making their accuracy and reliability always suspect, and hence, the need for circumspection. Some factors in this regard are:</a:t>
            </a:r>
          </a:p>
          <a:p>
            <a:r>
              <a:rPr lang="en-US" dirty="0">
                <a:latin typeface="Aptos Narrow" panose="020B0004020202020204" pitchFamily="34" charset="0"/>
              </a:rPr>
              <a:t>(a) The Chain of Custody. A defensible Chain of Custody which establishes the handling and movement of evidence before, during and after collection is always a bolstering factors. Usual questions would be whether the chain was unbroken? Was there any mishandling of the collection and transfer of electronic data? Was it at risk for being tampered with, polluted or altered at any point in the chain? Was it at any time in the chain in the custody of somebody who could have a motive to tamper with it? Is there evidence of the existence of systems in place to assure the integrity of the evidence while in custody? What is the number of those with access to a given computer and the security measures taken to  control access to it? </a:t>
            </a:r>
          </a:p>
          <a:p>
            <a:endParaRPr lang="en-001" dirty="0">
              <a:latin typeface="Aptos Narrow" panose="020B0004020202020204" pitchFamily="34" charset="0"/>
            </a:endParaRPr>
          </a:p>
        </p:txBody>
      </p:sp>
    </p:spTree>
    <p:extLst>
      <p:ext uri="{BB962C8B-B14F-4D97-AF65-F5344CB8AC3E}">
        <p14:creationId xmlns:p14="http://schemas.microsoft.com/office/powerpoint/2010/main" val="38411157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C29096-916C-F5B3-320B-1BD2FE6614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D45BEF-079D-5215-388D-928A55181F34}"/>
              </a:ext>
            </a:extLst>
          </p:cNvPr>
          <p:cNvSpPr>
            <a:spLocks noGrp="1"/>
          </p:cNvSpPr>
          <p:nvPr>
            <p:ph type="title"/>
          </p:nvPr>
        </p:nvSpPr>
        <p:spPr>
          <a:xfrm>
            <a:off x="838200" y="365125"/>
            <a:ext cx="10515600" cy="911225"/>
          </a:xfrm>
        </p:spPr>
        <p:txBody>
          <a:bodyPr>
            <a:normAutofit fontScale="90000"/>
          </a:bodyPr>
          <a:lstStyle/>
          <a:p>
            <a:pPr algn="ctr"/>
            <a:r>
              <a:rPr lang="en-US" sz="3600" dirty="0">
                <a:latin typeface="Aptos Narrow" panose="020B0004020202020204" pitchFamily="34" charset="0"/>
              </a:rPr>
              <a:t>Technical Factors for Ascription of Authenticity (contd.)</a:t>
            </a:r>
            <a:endParaRPr lang="en-001" sz="36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0DE2F97D-8879-FDB3-5E14-2339F19CF66F}"/>
              </a:ext>
            </a:extLst>
          </p:cNvPr>
          <p:cNvSpPr>
            <a:spLocks noGrp="1"/>
          </p:cNvSpPr>
          <p:nvPr>
            <p:ph idx="1"/>
          </p:nvPr>
        </p:nvSpPr>
        <p:spPr>
          <a:xfrm>
            <a:off x="838200" y="1276350"/>
            <a:ext cx="10515600" cy="5263244"/>
          </a:xfrm>
        </p:spPr>
        <p:txBody>
          <a:bodyPr>
            <a:normAutofit lnSpcReduction="10000"/>
          </a:bodyPr>
          <a:lstStyle/>
          <a:p>
            <a:r>
              <a:rPr lang="en-US" dirty="0">
                <a:latin typeface="Aptos Narrow" panose="020B0004020202020204" pitchFamily="34" charset="0"/>
              </a:rPr>
              <a:t>(b) The Best Evidence Rule. The best evidence rule requires that the original electronic recording be admitted into evidence if it is available since digital recordings are very susceptible to alteration. Another component to this is the rules of preference which dictates that where a particular kind or character of evidence exists and is usually self-executing or self-sufficient, it is to be preferred and enjoys a higher degree of integrity, compared to evidence of different or similar kind or character that usually depends on the existence or want of some other evidence or circumstances for the value. Where the question is whether a particular printout is a reliable reproduction, its electronic source must be sufficiently accounted for.</a:t>
            </a:r>
          </a:p>
          <a:p>
            <a:endParaRPr lang="en-001" dirty="0">
              <a:latin typeface="Aptos Narrow" panose="020B0004020202020204" pitchFamily="34" charset="0"/>
            </a:endParaRPr>
          </a:p>
        </p:txBody>
      </p:sp>
    </p:spTree>
    <p:extLst>
      <p:ext uri="{BB962C8B-B14F-4D97-AF65-F5344CB8AC3E}">
        <p14:creationId xmlns:p14="http://schemas.microsoft.com/office/powerpoint/2010/main" val="1181617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6E33E8-8141-8D4D-048C-E64082D054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B6F6F1-59F0-51BE-0BEB-029414B56326}"/>
              </a:ext>
            </a:extLst>
          </p:cNvPr>
          <p:cNvSpPr>
            <a:spLocks noGrp="1"/>
          </p:cNvSpPr>
          <p:nvPr>
            <p:ph type="title"/>
          </p:nvPr>
        </p:nvSpPr>
        <p:spPr>
          <a:xfrm>
            <a:off x="838200" y="365125"/>
            <a:ext cx="10515600" cy="911225"/>
          </a:xfrm>
        </p:spPr>
        <p:txBody>
          <a:bodyPr>
            <a:normAutofit fontScale="90000"/>
          </a:bodyPr>
          <a:lstStyle/>
          <a:p>
            <a:pPr algn="ctr"/>
            <a:r>
              <a:rPr lang="en-US" sz="3600" dirty="0">
                <a:latin typeface="Aptos Narrow" panose="020B0004020202020204" pitchFamily="34" charset="0"/>
              </a:rPr>
              <a:t>Technical Factors for Ascription of Authenticity (contd.)</a:t>
            </a:r>
            <a:endParaRPr lang="en-001" sz="36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BAEFE606-ED35-3C0E-D9A9-D9F28F050048}"/>
              </a:ext>
            </a:extLst>
          </p:cNvPr>
          <p:cNvSpPr>
            <a:spLocks noGrp="1"/>
          </p:cNvSpPr>
          <p:nvPr>
            <p:ph idx="1"/>
          </p:nvPr>
        </p:nvSpPr>
        <p:spPr>
          <a:xfrm>
            <a:off x="838200" y="1276350"/>
            <a:ext cx="10515600" cy="5263244"/>
          </a:xfrm>
        </p:spPr>
        <p:txBody>
          <a:bodyPr>
            <a:normAutofit fontScale="92500"/>
          </a:bodyPr>
          <a:lstStyle/>
          <a:p>
            <a:r>
              <a:rPr lang="en-US" dirty="0">
                <a:latin typeface="Aptos Narrow" panose="020B0004020202020204" pitchFamily="34" charset="0"/>
              </a:rPr>
              <a:t>(c) Metadata for bolstering authentication. Metadata, which is referred to as “the data about data,” is electronically-stored evidence that describes the history, tracking, or management of an electronic document. Metadata includes the hidden text, formatting codes, formulae and other information associated with an electronic document. Typical components of the metadata: the name of a file, its location on the computer’s hard drive, the file extension, dates of creation and modification, and names of users who have permission to open or alter a file. The use of encryption (the process of converting information or data into a code, especially to prevent unauthorized access) on a computer will strengthen the authenticity of the relevant information and reduce the burden on the litigant in introducing the information into evidence and bolstering its probative force.</a:t>
            </a:r>
            <a:endParaRPr lang="en-001" dirty="0">
              <a:latin typeface="Aptos Narrow" panose="020B0004020202020204" pitchFamily="34" charset="0"/>
            </a:endParaRPr>
          </a:p>
        </p:txBody>
      </p:sp>
    </p:spTree>
    <p:extLst>
      <p:ext uri="{BB962C8B-B14F-4D97-AF65-F5344CB8AC3E}">
        <p14:creationId xmlns:p14="http://schemas.microsoft.com/office/powerpoint/2010/main" val="21728878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4B6260-5DCE-BDEB-17E5-9C8B542DC2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AD9CAA-375B-683F-300C-530FEC9C8C61}"/>
              </a:ext>
            </a:extLst>
          </p:cNvPr>
          <p:cNvSpPr>
            <a:spLocks noGrp="1"/>
          </p:cNvSpPr>
          <p:nvPr>
            <p:ph type="title"/>
          </p:nvPr>
        </p:nvSpPr>
        <p:spPr>
          <a:xfrm>
            <a:off x="838200" y="365125"/>
            <a:ext cx="10515600" cy="911225"/>
          </a:xfrm>
        </p:spPr>
        <p:txBody>
          <a:bodyPr>
            <a:normAutofit fontScale="90000"/>
          </a:bodyPr>
          <a:lstStyle/>
          <a:p>
            <a:pPr algn="ctr"/>
            <a:r>
              <a:rPr lang="en-US" sz="3600" dirty="0">
                <a:latin typeface="Aptos Narrow" panose="020B0004020202020204" pitchFamily="34" charset="0"/>
              </a:rPr>
              <a:t>Technical Factors for Ascription of Authenticity (contd.)</a:t>
            </a:r>
            <a:endParaRPr lang="en-001" sz="36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2C52FAFD-43DE-34E3-1E96-366A5BC48517}"/>
              </a:ext>
            </a:extLst>
          </p:cNvPr>
          <p:cNvSpPr>
            <a:spLocks noGrp="1"/>
          </p:cNvSpPr>
          <p:nvPr>
            <p:ph idx="1"/>
          </p:nvPr>
        </p:nvSpPr>
        <p:spPr>
          <a:xfrm>
            <a:off x="838200" y="1276350"/>
            <a:ext cx="10515600" cy="5263244"/>
          </a:xfrm>
        </p:spPr>
        <p:txBody>
          <a:bodyPr>
            <a:normAutofit fontScale="92500" lnSpcReduction="10000"/>
          </a:bodyPr>
          <a:lstStyle/>
          <a:p>
            <a:r>
              <a:rPr lang="en-US" dirty="0">
                <a:latin typeface="Aptos Narrow" panose="020B0004020202020204" pitchFamily="34" charset="0"/>
              </a:rPr>
              <a:t>(d) Expert Opinion for Authentication. An expert may explain why the content of the data generated by or derived from a computer is to be trusted or not to be trusted. Relying for instance on video evidence without expert interpretation risks failure to reach the correct conclusions based on the evidence, or worse, reaching the wrong conclusions. Expert’s evidence may by bolstered by demonstrative evidence, such as computer-generated animations. Animations are themselves not evidence or purport to be scientific recreations of an actual event but are thought of as visual aids used in support of witness testimony with the purpose of helping the court understand a witness’s testimony. The proponent must however establish that the facts or data on which the expert relied on in forming the opinion expressed by the computer animation are of a type reasonably relied upon by experts in the subject area. </a:t>
            </a:r>
            <a:endParaRPr lang="en-001" dirty="0">
              <a:latin typeface="Aptos Narrow" panose="020B0004020202020204" pitchFamily="34" charset="0"/>
            </a:endParaRPr>
          </a:p>
        </p:txBody>
      </p:sp>
    </p:spTree>
    <p:extLst>
      <p:ext uri="{BB962C8B-B14F-4D97-AF65-F5344CB8AC3E}">
        <p14:creationId xmlns:p14="http://schemas.microsoft.com/office/powerpoint/2010/main" val="17377301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AA1E90-5ED5-19C4-30B7-ABC5F944B3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A0E038-BFF8-6D89-D885-64E02A6CE603}"/>
              </a:ext>
            </a:extLst>
          </p:cNvPr>
          <p:cNvSpPr>
            <a:spLocks noGrp="1"/>
          </p:cNvSpPr>
          <p:nvPr>
            <p:ph type="title"/>
          </p:nvPr>
        </p:nvSpPr>
        <p:spPr>
          <a:xfrm>
            <a:off x="838200" y="365125"/>
            <a:ext cx="10515600" cy="911225"/>
          </a:xfrm>
        </p:spPr>
        <p:txBody>
          <a:bodyPr>
            <a:normAutofit fontScale="90000"/>
          </a:bodyPr>
          <a:lstStyle/>
          <a:p>
            <a:pPr algn="ctr"/>
            <a:r>
              <a:rPr lang="en-US" sz="3600" dirty="0">
                <a:latin typeface="Aptos Narrow" panose="020B0004020202020204" pitchFamily="34" charset="0"/>
              </a:rPr>
              <a:t>Technical Factors for Ascription of Authenticity (contd.)</a:t>
            </a:r>
            <a:endParaRPr lang="en-001" sz="36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D2A02AFF-94A2-EFDD-E96E-721C17BE4ED6}"/>
              </a:ext>
            </a:extLst>
          </p:cNvPr>
          <p:cNvSpPr>
            <a:spLocks noGrp="1"/>
          </p:cNvSpPr>
          <p:nvPr>
            <p:ph idx="1"/>
          </p:nvPr>
        </p:nvSpPr>
        <p:spPr>
          <a:xfrm>
            <a:off x="838200" y="1276350"/>
            <a:ext cx="10515600" cy="5263244"/>
          </a:xfrm>
        </p:spPr>
        <p:txBody>
          <a:bodyPr>
            <a:normAutofit lnSpcReduction="10000"/>
          </a:bodyPr>
          <a:lstStyle/>
          <a:p>
            <a:r>
              <a:rPr lang="en-US" dirty="0">
                <a:latin typeface="Aptos Narrow" panose="020B0004020202020204" pitchFamily="34" charset="0"/>
              </a:rPr>
              <a:t>(e) Evidence of Technical Integrity of Computer-Stored Records. Proof of the integrity of computer record may correlate to the extent to which computer related evidence is free of </a:t>
            </a:r>
            <a:r>
              <a:rPr lang="en-US" u="sng" dirty="0">
                <a:latin typeface="Aptos Narrow" panose="020B0004020202020204" pitchFamily="34" charset="0"/>
              </a:rPr>
              <a:t>five possible errors</a:t>
            </a:r>
            <a:r>
              <a:rPr lang="en-US" dirty="0">
                <a:latin typeface="Aptos Narrow" panose="020B0004020202020204" pitchFamily="34" charset="0"/>
              </a:rPr>
              <a:t>. These are errors in perception (mistakes which occur when computer operators misread information being put into the computer), errors in input (which occur when typographical mistakes are made), errors associated with inadequate hardware security (denoting the possibility of tampering, potentially affects the reliability of computer stored records), errors caused by hardware (the equipment and devices that make up a computer system), and errors associated with computer software (i.e., the programmes used on it).</a:t>
            </a:r>
            <a:endParaRPr lang="en-001" dirty="0">
              <a:latin typeface="Aptos Narrow" panose="020B0004020202020204" pitchFamily="34" charset="0"/>
            </a:endParaRPr>
          </a:p>
        </p:txBody>
      </p:sp>
    </p:spTree>
    <p:extLst>
      <p:ext uri="{BB962C8B-B14F-4D97-AF65-F5344CB8AC3E}">
        <p14:creationId xmlns:p14="http://schemas.microsoft.com/office/powerpoint/2010/main" val="38362874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6C2AC9-A2A8-7EE5-C90E-A69958DC2E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2353FE-D1FB-FF7D-A3C0-56194304A4FB}"/>
              </a:ext>
            </a:extLst>
          </p:cNvPr>
          <p:cNvSpPr>
            <a:spLocks noGrp="1"/>
          </p:cNvSpPr>
          <p:nvPr>
            <p:ph type="title"/>
          </p:nvPr>
        </p:nvSpPr>
        <p:spPr>
          <a:xfrm>
            <a:off x="838200" y="365125"/>
            <a:ext cx="10515600" cy="911225"/>
          </a:xfrm>
        </p:spPr>
        <p:txBody>
          <a:bodyPr>
            <a:normAutofit fontScale="90000"/>
          </a:bodyPr>
          <a:lstStyle/>
          <a:p>
            <a:pPr algn="ctr"/>
            <a:r>
              <a:rPr lang="en-US" sz="3600" dirty="0">
                <a:latin typeface="Aptos Narrow" panose="020B0004020202020204" pitchFamily="34" charset="0"/>
              </a:rPr>
              <a:t>Artificial Intelligent Evidence as an Emergent Specie</a:t>
            </a:r>
            <a:endParaRPr lang="en-001" sz="36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01D991F1-87F3-B6C8-13A7-BF5D8A805FC4}"/>
              </a:ext>
            </a:extLst>
          </p:cNvPr>
          <p:cNvSpPr>
            <a:spLocks noGrp="1"/>
          </p:cNvSpPr>
          <p:nvPr>
            <p:ph idx="1"/>
          </p:nvPr>
        </p:nvSpPr>
        <p:spPr>
          <a:xfrm>
            <a:off x="838200" y="1276350"/>
            <a:ext cx="10515600" cy="5263244"/>
          </a:xfrm>
        </p:spPr>
        <p:txBody>
          <a:bodyPr>
            <a:normAutofit fontScale="92500" lnSpcReduction="20000"/>
          </a:bodyPr>
          <a:lstStyle/>
          <a:p>
            <a:r>
              <a:rPr lang="en-US" dirty="0">
                <a:latin typeface="Aptos Narrow" panose="020B0004020202020204" pitchFamily="34" charset="0"/>
              </a:rPr>
              <a:t>Artificial intelligence has been defined at the beginning of this presentation.</a:t>
            </a:r>
          </a:p>
          <a:p>
            <a:r>
              <a:rPr lang="en-US" dirty="0">
                <a:latin typeface="Aptos Narrow" panose="020B0004020202020204" pitchFamily="34" charset="0"/>
              </a:rPr>
              <a:t>The Pros and Cons: Some Judges in the Us are increasingly working with artificial intelligence (AI) systems to analyze legal documents, predict case outcomes, and recommend sentences based on prior data. These technologies promise to improve efficiency in judicial decision-making, helping overburdened courts manage caseloads and identify relevant precedents. In theory, AI can promote fairness by reducing inconsistency and human error. Yet as reliance on these systems grows, so does the risk that judges relinquish their central decision-making role. Judicial legitimacy depends not only on fair outcomes, but also on the public’s confidence that a judge’s decisions are reasoned, ethical, and explainable. (See the case of Mata v Avianca, Inc., 2023 WL 4114965 (S.D.N.Y. June 22, 2023), where two attorneys were sanctioned after submitting a legal brief containing six fictitious case citations generated by AI).</a:t>
            </a:r>
            <a:endParaRPr lang="en-001" dirty="0">
              <a:latin typeface="Aptos Narrow" panose="020B0004020202020204" pitchFamily="34" charset="0"/>
            </a:endParaRPr>
          </a:p>
        </p:txBody>
      </p:sp>
    </p:spTree>
    <p:extLst>
      <p:ext uri="{BB962C8B-B14F-4D97-AF65-F5344CB8AC3E}">
        <p14:creationId xmlns:p14="http://schemas.microsoft.com/office/powerpoint/2010/main" val="30702142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F5F353-B2B7-3A5D-BE10-F1F8759A5F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B20C95-E8A3-EF78-C469-C5E380530746}"/>
              </a:ext>
            </a:extLst>
          </p:cNvPr>
          <p:cNvSpPr>
            <a:spLocks noGrp="1"/>
          </p:cNvSpPr>
          <p:nvPr>
            <p:ph type="title"/>
          </p:nvPr>
        </p:nvSpPr>
        <p:spPr>
          <a:xfrm>
            <a:off x="838200" y="365125"/>
            <a:ext cx="10515600" cy="911225"/>
          </a:xfrm>
        </p:spPr>
        <p:txBody>
          <a:bodyPr>
            <a:normAutofit fontScale="90000"/>
          </a:bodyPr>
          <a:lstStyle/>
          <a:p>
            <a:pPr algn="ctr"/>
            <a:r>
              <a:rPr lang="en-US" sz="3600" dirty="0">
                <a:latin typeface="Aptos Narrow" panose="020B0004020202020204" pitchFamily="34" charset="0"/>
              </a:rPr>
              <a:t>Artificial Intelligent Evidence as an Emergent Specie (contd.)</a:t>
            </a:r>
            <a:endParaRPr lang="en-001" sz="36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2EB874EF-81AE-7793-D548-63DB4AE1C2A3}"/>
              </a:ext>
            </a:extLst>
          </p:cNvPr>
          <p:cNvSpPr>
            <a:spLocks noGrp="1"/>
          </p:cNvSpPr>
          <p:nvPr>
            <p:ph idx="1"/>
          </p:nvPr>
        </p:nvSpPr>
        <p:spPr>
          <a:xfrm>
            <a:off x="838200" y="1276350"/>
            <a:ext cx="10515600" cy="5263244"/>
          </a:xfrm>
        </p:spPr>
        <p:txBody>
          <a:bodyPr>
            <a:normAutofit fontScale="92500" lnSpcReduction="20000"/>
          </a:bodyPr>
          <a:lstStyle/>
          <a:p>
            <a:r>
              <a:rPr lang="en-US" dirty="0">
                <a:latin typeface="Aptos Narrow" panose="020B0004020202020204" pitchFamily="34" charset="0"/>
              </a:rPr>
              <a:t>According to the National Center for State Courts, issues related to evidence that is actually or allegedly generated or altered by AI may take two forms: one where the use of </a:t>
            </a:r>
            <a:r>
              <a:rPr lang="en-US" b="1" dirty="0">
                <a:latin typeface="Aptos Narrow" panose="020B0004020202020204" pitchFamily="34" charset="0"/>
              </a:rPr>
              <a:t>AI </a:t>
            </a:r>
            <a:r>
              <a:rPr lang="en-US" dirty="0">
                <a:latin typeface="Aptos Narrow" panose="020B0004020202020204" pitchFamily="34" charset="0"/>
              </a:rPr>
              <a:t>is</a:t>
            </a:r>
            <a:r>
              <a:rPr lang="en-US" b="1" dirty="0">
                <a:latin typeface="Aptos Narrow" panose="020B0004020202020204" pitchFamily="34" charset="0"/>
              </a:rPr>
              <a:t> acknowledged</a:t>
            </a:r>
            <a:r>
              <a:rPr lang="en-US" dirty="0">
                <a:latin typeface="Aptos Narrow" panose="020B0004020202020204" pitchFamily="34" charset="0"/>
              </a:rPr>
              <a:t>, such as disclosed enhancement of a photo or audio (“acknowledged AI generated evidence”), and a second where evidence is offered by one party and another party challenges its authenticity on grounds suggesting possible generation or alteration using AI (alleged “</a:t>
            </a:r>
            <a:r>
              <a:rPr lang="en-US" b="1" dirty="0">
                <a:latin typeface="Aptos Narrow" panose="020B0004020202020204" pitchFamily="34" charset="0"/>
              </a:rPr>
              <a:t>unacknowledged AI-generated evidence</a:t>
            </a:r>
            <a:r>
              <a:rPr lang="en-US" dirty="0">
                <a:latin typeface="Aptos Narrow" panose="020B0004020202020204" pitchFamily="34" charset="0"/>
              </a:rPr>
              <a:t>.”)</a:t>
            </a:r>
          </a:p>
          <a:p>
            <a:r>
              <a:rPr lang="en-US" b="1" dirty="0">
                <a:latin typeface="Aptos Narrow" panose="020B0004020202020204" pitchFamily="34" charset="0"/>
              </a:rPr>
              <a:t>Acknowledged</a:t>
            </a:r>
            <a:r>
              <a:rPr lang="en-US" dirty="0">
                <a:latin typeface="Aptos Narrow" panose="020B0004020202020204" pitchFamily="34" charset="0"/>
              </a:rPr>
              <a:t> </a:t>
            </a:r>
            <a:r>
              <a:rPr lang="en-US" b="1" dirty="0">
                <a:latin typeface="Aptos Narrow" panose="020B0004020202020204" pitchFamily="34" charset="0"/>
              </a:rPr>
              <a:t>AI</a:t>
            </a:r>
            <a:r>
              <a:rPr lang="en-US" dirty="0">
                <a:latin typeface="Aptos Narrow" panose="020B0004020202020204" pitchFamily="34" charset="0"/>
              </a:rPr>
              <a:t> ranks generally with conventional computer-generated evidence and has the same admissibility and authenticity weighing criteria. Peculiarities arise with </a:t>
            </a:r>
            <a:r>
              <a:rPr lang="en-US" b="1" dirty="0">
                <a:latin typeface="Aptos Narrow" panose="020B0004020202020204" pitchFamily="34" charset="0"/>
              </a:rPr>
              <a:t>unacknowledged</a:t>
            </a:r>
            <a:r>
              <a:rPr lang="en-US" dirty="0">
                <a:latin typeface="Aptos Narrow" panose="020B0004020202020204" pitchFamily="34" charset="0"/>
              </a:rPr>
              <a:t> </a:t>
            </a:r>
            <a:r>
              <a:rPr lang="en-US" b="1" dirty="0">
                <a:latin typeface="Aptos Narrow" panose="020B0004020202020204" pitchFamily="34" charset="0"/>
              </a:rPr>
              <a:t>AI</a:t>
            </a:r>
            <a:r>
              <a:rPr lang="en-US" dirty="0">
                <a:latin typeface="Aptos Narrow" panose="020B0004020202020204" pitchFamily="34" charset="0"/>
              </a:rPr>
              <a:t> evidence.</a:t>
            </a:r>
          </a:p>
          <a:p>
            <a:r>
              <a:rPr lang="en-US" dirty="0">
                <a:latin typeface="Aptos Narrow" panose="020B0004020202020204" pitchFamily="34" charset="0"/>
              </a:rPr>
              <a:t>Acknowledged AI  can take the form of demonstrative evidence or simulations  by an expert using AI to buttress a point of evidence; e.g., accident reconstructions, crime scene layouts, etc.</a:t>
            </a:r>
            <a:endParaRPr lang="en-001" dirty="0">
              <a:latin typeface="Aptos Narrow" panose="020B0004020202020204" pitchFamily="34" charset="0"/>
            </a:endParaRPr>
          </a:p>
        </p:txBody>
      </p:sp>
    </p:spTree>
    <p:extLst>
      <p:ext uri="{BB962C8B-B14F-4D97-AF65-F5344CB8AC3E}">
        <p14:creationId xmlns:p14="http://schemas.microsoft.com/office/powerpoint/2010/main" val="32904663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F5615E-5289-56AE-BE78-FA04F6878E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1367B4-8744-3372-8D76-F7F5A20F1F1E}"/>
              </a:ext>
            </a:extLst>
          </p:cNvPr>
          <p:cNvSpPr>
            <a:spLocks noGrp="1"/>
          </p:cNvSpPr>
          <p:nvPr>
            <p:ph type="title"/>
          </p:nvPr>
        </p:nvSpPr>
        <p:spPr>
          <a:xfrm>
            <a:off x="838200" y="365125"/>
            <a:ext cx="10515600" cy="911225"/>
          </a:xfrm>
        </p:spPr>
        <p:txBody>
          <a:bodyPr>
            <a:normAutofit fontScale="90000"/>
          </a:bodyPr>
          <a:lstStyle/>
          <a:p>
            <a:pPr algn="ctr"/>
            <a:r>
              <a:rPr lang="en-US" sz="3600" dirty="0">
                <a:latin typeface="Aptos Narrow" panose="020B0004020202020204" pitchFamily="34" charset="0"/>
              </a:rPr>
              <a:t>Artificial Intelligent Evidence as an Emergent Specie (contd.)</a:t>
            </a:r>
            <a:endParaRPr lang="en-001" sz="36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F44F86AC-59BD-A333-2374-7B57A8F423E3}"/>
              </a:ext>
            </a:extLst>
          </p:cNvPr>
          <p:cNvSpPr>
            <a:spLocks noGrp="1"/>
          </p:cNvSpPr>
          <p:nvPr>
            <p:ph idx="1"/>
          </p:nvPr>
        </p:nvSpPr>
        <p:spPr>
          <a:xfrm>
            <a:off x="838200" y="1276350"/>
            <a:ext cx="10515600" cy="5263244"/>
          </a:xfrm>
        </p:spPr>
        <p:txBody>
          <a:bodyPr>
            <a:normAutofit fontScale="85000" lnSpcReduction="10000"/>
          </a:bodyPr>
          <a:lstStyle/>
          <a:p>
            <a:r>
              <a:rPr lang="en-US" dirty="0">
                <a:latin typeface="Aptos Narrow" panose="020B0004020202020204" pitchFamily="34" charset="0"/>
              </a:rPr>
              <a:t>The Unacknowledged AI-generated evidence, the NCSC noted in its bench card, has a significant potential to create a miscarriage of justice.</a:t>
            </a:r>
          </a:p>
          <a:p>
            <a:r>
              <a:rPr lang="en-US" dirty="0">
                <a:latin typeface="Aptos Narrow" panose="020B0004020202020204" pitchFamily="34" charset="0"/>
              </a:rPr>
              <a:t>Other relevant terms in considering AI evidence include (1) LLMs (a large language model ), a type of artificial intelligence system trained on vast amounts of text data to understand, generate, and predict human-like language, (2) AI hallucinations, which are instances where an artificial intelligence system generates information or responses that appear plausible but are factually false or unsupported by its data.</a:t>
            </a:r>
          </a:p>
          <a:p>
            <a:r>
              <a:rPr lang="en-US" dirty="0">
                <a:latin typeface="Aptos Narrow" panose="020B0004020202020204" pitchFamily="34" charset="0"/>
              </a:rPr>
              <a:t>Deepfakes especially demonstrates the challenges that come with AI</a:t>
            </a:r>
          </a:p>
          <a:p>
            <a:r>
              <a:rPr lang="en-US" dirty="0">
                <a:latin typeface="Aptos Narrow" panose="020B0004020202020204" pitchFamily="34" charset="0"/>
              </a:rPr>
              <a:t>A deepfake video is a type of synthetic media created using artificial intelligence (AI) that makes it appear as though someone is saying or doing something they never actually did; an image, video, or audio file that appears real but is entirely fabricated.</a:t>
            </a:r>
          </a:p>
        </p:txBody>
      </p:sp>
    </p:spTree>
    <p:extLst>
      <p:ext uri="{BB962C8B-B14F-4D97-AF65-F5344CB8AC3E}">
        <p14:creationId xmlns:p14="http://schemas.microsoft.com/office/powerpoint/2010/main" val="7511917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22542-9E30-157C-3634-55BA0C04F793}"/>
              </a:ext>
            </a:extLst>
          </p:cNvPr>
          <p:cNvSpPr>
            <a:spLocks noGrp="1"/>
          </p:cNvSpPr>
          <p:nvPr>
            <p:ph type="title"/>
          </p:nvPr>
        </p:nvSpPr>
        <p:spPr/>
        <p:txBody>
          <a:bodyPr/>
          <a:lstStyle/>
          <a:p>
            <a:r>
              <a:rPr lang="en-US" dirty="0">
                <a:latin typeface="Aptos Narrow" panose="020B0004020202020204" pitchFamily="34" charset="0"/>
              </a:rPr>
              <a:t>Introduction </a:t>
            </a:r>
            <a:endParaRPr lang="en-001"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50120F45-B8A7-D65C-6B51-E73083C68054}"/>
              </a:ext>
            </a:extLst>
          </p:cNvPr>
          <p:cNvSpPr>
            <a:spLocks noGrp="1"/>
          </p:cNvSpPr>
          <p:nvPr>
            <p:ph idx="1"/>
          </p:nvPr>
        </p:nvSpPr>
        <p:spPr>
          <a:xfrm>
            <a:off x="838200" y="1328057"/>
            <a:ext cx="10515600" cy="4848906"/>
          </a:xfrm>
        </p:spPr>
        <p:txBody>
          <a:bodyPr>
            <a:normAutofit fontScale="92500"/>
          </a:bodyPr>
          <a:lstStyle/>
          <a:p>
            <a:pPr algn="just"/>
            <a:r>
              <a:rPr lang="en-US" dirty="0">
                <a:latin typeface="Aptos Narrow" panose="020B0004020202020204" pitchFamily="34" charset="0"/>
              </a:rPr>
              <a:t>Electronically generated evidence, or in fact what is electronic, is nowhere defined in the Evidence Act, 2011, even though the word ‘electronic’ is used about ten times in the Evidence Act in contexts we shall presently explore. Similarly, while the substitute ‘computer generated evidence’ is not a phrase used in the Evidence Act, a computer is defined in the Act to mean ‘any device for storing and processing information.’ (s258 Evidence Act, 2011. See also I.G.P. &amp; Ors. v Bello (2023) 1 NWLR (Pt. 1865) 265). The term electronically generated evidence is sometimes shortened to read e-evidence and other synonyms used for electronically generated evidence includes computer generated evidence, digital evidence etc.</a:t>
            </a:r>
            <a:endParaRPr lang="en-001" dirty="0">
              <a:latin typeface="Aptos Narrow" panose="020B0004020202020204" pitchFamily="34" charset="0"/>
            </a:endParaRPr>
          </a:p>
        </p:txBody>
      </p:sp>
    </p:spTree>
    <p:extLst>
      <p:ext uri="{BB962C8B-B14F-4D97-AF65-F5344CB8AC3E}">
        <p14:creationId xmlns:p14="http://schemas.microsoft.com/office/powerpoint/2010/main" val="20086069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9C7C87-F9E4-E4C0-8FE7-FD57169E26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09262E-84BC-EA6F-9248-078C30B91B9A}"/>
              </a:ext>
            </a:extLst>
          </p:cNvPr>
          <p:cNvSpPr>
            <a:spLocks noGrp="1"/>
          </p:cNvSpPr>
          <p:nvPr>
            <p:ph type="title"/>
          </p:nvPr>
        </p:nvSpPr>
        <p:spPr>
          <a:xfrm>
            <a:off x="838200" y="365125"/>
            <a:ext cx="10515600" cy="911225"/>
          </a:xfrm>
        </p:spPr>
        <p:txBody>
          <a:bodyPr>
            <a:normAutofit fontScale="90000"/>
          </a:bodyPr>
          <a:lstStyle/>
          <a:p>
            <a:pPr algn="ctr"/>
            <a:r>
              <a:rPr lang="en-US" sz="3600" dirty="0">
                <a:latin typeface="Aptos Narrow" panose="020B0004020202020204" pitchFamily="34" charset="0"/>
              </a:rPr>
              <a:t>Artificial Intelligent Evidence as an Emergent Specie (contd.)</a:t>
            </a:r>
            <a:endParaRPr lang="en-001" sz="36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6F85E6A4-A72C-E8DD-0B34-47BB1D8B1133}"/>
              </a:ext>
            </a:extLst>
          </p:cNvPr>
          <p:cNvSpPr>
            <a:spLocks noGrp="1"/>
          </p:cNvSpPr>
          <p:nvPr>
            <p:ph idx="1"/>
          </p:nvPr>
        </p:nvSpPr>
        <p:spPr>
          <a:xfrm>
            <a:off x="838200" y="1276350"/>
            <a:ext cx="10515600" cy="5263244"/>
          </a:xfrm>
        </p:spPr>
        <p:txBody>
          <a:bodyPr>
            <a:normAutofit fontScale="85000" lnSpcReduction="10000"/>
          </a:bodyPr>
          <a:lstStyle/>
          <a:p>
            <a:r>
              <a:rPr lang="en-US" dirty="0">
                <a:latin typeface="Aptos Narrow" panose="020B0004020202020204" pitchFamily="34" charset="0"/>
              </a:rPr>
              <a:t>Using detection of deepfake as illustrative of challenges that assails AI evidence, the following considerations may apply:</a:t>
            </a:r>
          </a:p>
          <a:p>
            <a:r>
              <a:rPr lang="en-US" dirty="0">
                <a:latin typeface="Aptos Narrow" panose="020B0004020202020204" pitchFamily="34" charset="0"/>
              </a:rPr>
              <a:t>(1) The Metadata and file characteristics; inconsistencies in lighting, shadows, and physics, Artifacts specific to AI-generated content, and, digital signatures and blockchain-based verification systems.</a:t>
            </a:r>
          </a:p>
          <a:p>
            <a:r>
              <a:rPr lang="en-US" dirty="0">
                <a:latin typeface="Aptos Narrow" panose="020B0004020202020204" pitchFamily="34" charset="0"/>
              </a:rPr>
              <a:t>(2) Whether its design was influenced by intended or unintended bias. Was the data used to train the AI representative, or skewed? Is it representative of the proper target population? If not trained with overtly discriminatory data, were discriminative proxies used in the training process? What assumptions, norms, rules, or values were used to develop the system? Were the people who did the programming themselves sufficiently qualified or experienced to ensure that there was not inadvertent bias that could impact the validity and reliability of the output of the system? Have the programmers given due consideration to the population that will be affected by the performance of the system?</a:t>
            </a:r>
          </a:p>
          <a:p>
            <a:endParaRPr lang="en-US" dirty="0">
              <a:latin typeface="Aptos Narrow" panose="020B0004020202020204" pitchFamily="34" charset="0"/>
            </a:endParaRPr>
          </a:p>
        </p:txBody>
      </p:sp>
    </p:spTree>
    <p:extLst>
      <p:ext uri="{BB962C8B-B14F-4D97-AF65-F5344CB8AC3E}">
        <p14:creationId xmlns:p14="http://schemas.microsoft.com/office/powerpoint/2010/main" val="5063490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E49419-8AEB-F680-88C3-08E24DE036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F17E27-526E-8ED4-F43A-572D882D4AE7}"/>
              </a:ext>
            </a:extLst>
          </p:cNvPr>
          <p:cNvSpPr>
            <a:spLocks noGrp="1"/>
          </p:cNvSpPr>
          <p:nvPr>
            <p:ph type="title"/>
          </p:nvPr>
        </p:nvSpPr>
        <p:spPr>
          <a:xfrm>
            <a:off x="838200" y="365125"/>
            <a:ext cx="10515600" cy="911225"/>
          </a:xfrm>
        </p:spPr>
        <p:txBody>
          <a:bodyPr>
            <a:normAutofit fontScale="90000"/>
          </a:bodyPr>
          <a:lstStyle/>
          <a:p>
            <a:pPr algn="ctr"/>
            <a:r>
              <a:rPr lang="en-US" sz="3600" dirty="0">
                <a:latin typeface="Aptos Narrow" panose="020B0004020202020204" pitchFamily="34" charset="0"/>
              </a:rPr>
              <a:t>Artificial Intelligent Evidence as an Emergent Specie (contd.)</a:t>
            </a:r>
            <a:endParaRPr lang="en-001" sz="36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BC8D6CD6-D64D-9D66-B8A1-B39BB894466C}"/>
              </a:ext>
            </a:extLst>
          </p:cNvPr>
          <p:cNvSpPr>
            <a:spLocks noGrp="1"/>
          </p:cNvSpPr>
          <p:nvPr>
            <p:ph idx="1"/>
          </p:nvPr>
        </p:nvSpPr>
        <p:spPr>
          <a:xfrm>
            <a:off x="838200" y="1276350"/>
            <a:ext cx="10515600" cy="5263244"/>
          </a:xfrm>
        </p:spPr>
        <p:txBody>
          <a:bodyPr>
            <a:normAutofit lnSpcReduction="10000"/>
          </a:bodyPr>
          <a:lstStyle/>
          <a:p>
            <a:r>
              <a:rPr lang="en-US" dirty="0">
                <a:latin typeface="Aptos Narrow" panose="020B0004020202020204" pitchFamily="34" charset="0"/>
              </a:rPr>
              <a:t>(3) The proponent of AI evidence should be required to demonstrate that the AI system that produced the evidence being offered has been tested (preferably independently) to confirm that it is both valid for the purpose for which it is being offered, and reliable. If it was not tested, why not? And why should the court even consider allowing the introduction of the output of an untested AI system? Who designed and carried out the testing? Was it the same people who developed the system in the first place? If so, was the methodology used to test the system standard or otherwise reasonable, adhering to procedures accepted as appropriate by the relevant scientific or technological community familiar with the subject matter at the heart of the AI system?</a:t>
            </a:r>
          </a:p>
          <a:p>
            <a:endParaRPr lang="en-US" dirty="0">
              <a:latin typeface="Aptos Narrow" panose="020B0004020202020204" pitchFamily="34" charset="0"/>
            </a:endParaRPr>
          </a:p>
          <a:p>
            <a:endParaRPr lang="en-US" dirty="0">
              <a:latin typeface="Aptos Narrow" panose="020B0004020202020204" pitchFamily="34" charset="0"/>
            </a:endParaRPr>
          </a:p>
        </p:txBody>
      </p:sp>
    </p:spTree>
    <p:extLst>
      <p:ext uri="{BB962C8B-B14F-4D97-AF65-F5344CB8AC3E}">
        <p14:creationId xmlns:p14="http://schemas.microsoft.com/office/powerpoint/2010/main" val="16469760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9A2240-8E95-60CA-7619-231EAC01E8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386A72-D90A-A0A3-E297-90BA57C850B2}"/>
              </a:ext>
            </a:extLst>
          </p:cNvPr>
          <p:cNvSpPr>
            <a:spLocks noGrp="1"/>
          </p:cNvSpPr>
          <p:nvPr>
            <p:ph type="title"/>
          </p:nvPr>
        </p:nvSpPr>
        <p:spPr>
          <a:xfrm>
            <a:off x="838200" y="365125"/>
            <a:ext cx="10515600" cy="911225"/>
          </a:xfrm>
        </p:spPr>
        <p:txBody>
          <a:bodyPr>
            <a:normAutofit fontScale="90000"/>
          </a:bodyPr>
          <a:lstStyle/>
          <a:p>
            <a:pPr algn="ctr"/>
            <a:r>
              <a:rPr lang="en-US" sz="3600" dirty="0">
                <a:latin typeface="Aptos Narrow" panose="020B0004020202020204" pitchFamily="34" charset="0"/>
              </a:rPr>
              <a:t>Artificial Intelligent Evidence as an Emergent Specie (contd.)</a:t>
            </a:r>
            <a:endParaRPr lang="en-001" sz="36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4C1FEE0B-8CB1-3B36-4A08-448B2225F562}"/>
              </a:ext>
            </a:extLst>
          </p:cNvPr>
          <p:cNvSpPr>
            <a:spLocks noGrp="1"/>
          </p:cNvSpPr>
          <p:nvPr>
            <p:ph idx="1"/>
          </p:nvPr>
        </p:nvSpPr>
        <p:spPr>
          <a:xfrm>
            <a:off x="838200" y="1276350"/>
            <a:ext cx="10515600" cy="5263244"/>
          </a:xfrm>
        </p:spPr>
        <p:txBody>
          <a:bodyPr>
            <a:normAutofit fontScale="92500" lnSpcReduction="10000"/>
          </a:bodyPr>
          <a:lstStyle/>
          <a:p>
            <a:r>
              <a:rPr lang="en-US" dirty="0">
                <a:latin typeface="Aptos Narrow" panose="020B0004020202020204" pitchFamily="34" charset="0"/>
              </a:rPr>
              <a:t>(4) Deployment of AI identification tools: AI processes can also provide important factual information, which may serve as direct evidence. Tools such as biometric identification, which can be used to authenticate voiceprints, facial recognition, and even iris or vein recognition, can be used to identify an individual. While such tools can be helpful, these are important considerations: </a:t>
            </a:r>
          </a:p>
          <a:p>
            <a:r>
              <a:rPr lang="en-US" dirty="0">
                <a:latin typeface="Aptos Narrow" panose="020B0004020202020204" pitchFamily="34" charset="0"/>
              </a:rPr>
              <a:t>(a). Were any specialized forensic tools or methods used to verify the evidence’s integrity? </a:t>
            </a:r>
          </a:p>
          <a:p>
            <a:r>
              <a:rPr lang="en-US" dirty="0">
                <a:latin typeface="Aptos Narrow" panose="020B0004020202020204" pitchFamily="34" charset="0"/>
              </a:rPr>
              <a:t>(b). If AI tools were used to authenticate or establish a fact regarding the evidence, for example, the individual in the video is the defendant based on a facial recognition program—has that AI tool been proven to be sufficiently valid and reliable? Has any bias been demonstrated?</a:t>
            </a:r>
          </a:p>
          <a:p>
            <a:endParaRPr lang="en-US" dirty="0">
              <a:latin typeface="Aptos Narrow" panose="020B0004020202020204" pitchFamily="34" charset="0"/>
            </a:endParaRPr>
          </a:p>
          <a:p>
            <a:endParaRPr lang="en-US" dirty="0">
              <a:latin typeface="Aptos Narrow" panose="020B0004020202020204" pitchFamily="34" charset="0"/>
            </a:endParaRPr>
          </a:p>
        </p:txBody>
      </p:sp>
    </p:spTree>
    <p:extLst>
      <p:ext uri="{BB962C8B-B14F-4D97-AF65-F5344CB8AC3E}">
        <p14:creationId xmlns:p14="http://schemas.microsoft.com/office/powerpoint/2010/main" val="41057349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1BD9CE-34B1-6C61-AF1A-3E6A6BD0EC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1A192D-952F-6713-FD07-4C07518C3A09}"/>
              </a:ext>
            </a:extLst>
          </p:cNvPr>
          <p:cNvSpPr>
            <a:spLocks noGrp="1"/>
          </p:cNvSpPr>
          <p:nvPr>
            <p:ph type="title"/>
          </p:nvPr>
        </p:nvSpPr>
        <p:spPr/>
        <p:txBody>
          <a:bodyPr/>
          <a:lstStyle/>
          <a:p>
            <a:r>
              <a:rPr lang="en-US" dirty="0">
                <a:latin typeface="Aptos Narrow" panose="020B0004020202020204" pitchFamily="34" charset="0"/>
              </a:rPr>
              <a:t>Introduction (contd.)</a:t>
            </a:r>
            <a:endParaRPr lang="en-001"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00ED166A-0B5E-1A9B-875E-1846A03944AA}"/>
              </a:ext>
            </a:extLst>
          </p:cNvPr>
          <p:cNvSpPr>
            <a:spLocks noGrp="1"/>
          </p:cNvSpPr>
          <p:nvPr>
            <p:ph idx="1"/>
          </p:nvPr>
        </p:nvSpPr>
        <p:spPr>
          <a:xfrm>
            <a:off x="838200" y="1328057"/>
            <a:ext cx="10515600" cy="4848906"/>
          </a:xfrm>
        </p:spPr>
        <p:txBody>
          <a:bodyPr>
            <a:normAutofit fontScale="92500" lnSpcReduction="20000"/>
          </a:bodyPr>
          <a:lstStyle/>
          <a:p>
            <a:r>
              <a:rPr lang="en-US" dirty="0">
                <a:latin typeface="Aptos Narrow" panose="020B0004020202020204" pitchFamily="34" charset="0"/>
              </a:rPr>
              <a:t>Electronically or computer-generated evidence has been variously defined. Stephen Mason proffered an all-embracing definition of electronic evidence as ‘Data (comprising the output of analogue devices or data in digital format) that is manipulated, stored or communicated by any man-made device, computer or computer system or transmitted over a communication system, that has the potential to make the factual account of either party more probable or less probable than it would be without the evidence.’ </a:t>
            </a:r>
          </a:p>
          <a:p>
            <a:r>
              <a:rPr lang="en-US" dirty="0">
                <a:latin typeface="Aptos Narrow" panose="020B0004020202020204" pitchFamily="34" charset="0"/>
              </a:rPr>
              <a:t>Using the alternative description of ‘digital evidence,’ another </a:t>
            </a:r>
            <a:r>
              <a:rPr lang="en-US" u="sng" dirty="0">
                <a:latin typeface="Aptos Narrow" panose="020B0004020202020204" pitchFamily="34" charset="0"/>
              </a:rPr>
              <a:t>writer</a:t>
            </a:r>
            <a:r>
              <a:rPr lang="en-US" dirty="0">
                <a:latin typeface="Aptos Narrow" panose="020B0004020202020204" pitchFamily="34" charset="0"/>
              </a:rPr>
              <a:t> (Vivek Dubey) put it as information of probative value that is stored or transmitted in binary form. The word ‘digital’ is commonly used in computing and electronics, especially where physical-world information is converted to binary numeric form as in digital audio and digital photography.</a:t>
            </a:r>
            <a:endParaRPr lang="en-001" dirty="0">
              <a:latin typeface="Aptos Narrow" panose="020B0004020202020204" pitchFamily="34" charset="0"/>
            </a:endParaRPr>
          </a:p>
        </p:txBody>
      </p:sp>
    </p:spTree>
    <p:extLst>
      <p:ext uri="{BB962C8B-B14F-4D97-AF65-F5344CB8AC3E}">
        <p14:creationId xmlns:p14="http://schemas.microsoft.com/office/powerpoint/2010/main" val="12302264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03A5B8-FEBE-AFBC-2B33-4112BF00DB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A76B77-4287-0A81-59C5-5F0B3A514E62}"/>
              </a:ext>
            </a:extLst>
          </p:cNvPr>
          <p:cNvSpPr>
            <a:spLocks noGrp="1"/>
          </p:cNvSpPr>
          <p:nvPr>
            <p:ph type="title"/>
          </p:nvPr>
        </p:nvSpPr>
        <p:spPr/>
        <p:txBody>
          <a:bodyPr/>
          <a:lstStyle/>
          <a:p>
            <a:r>
              <a:rPr lang="en-US" dirty="0">
                <a:latin typeface="Aptos Narrow" panose="020B0004020202020204" pitchFamily="34" charset="0"/>
              </a:rPr>
              <a:t>Introduction (contd.)</a:t>
            </a:r>
            <a:endParaRPr lang="en-001"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F0E881AC-03C1-09C1-15AE-6F6034D385C2}"/>
              </a:ext>
            </a:extLst>
          </p:cNvPr>
          <p:cNvSpPr>
            <a:spLocks noGrp="1"/>
          </p:cNvSpPr>
          <p:nvPr>
            <p:ph idx="1"/>
          </p:nvPr>
        </p:nvSpPr>
        <p:spPr>
          <a:xfrm>
            <a:off x="838200" y="1328057"/>
            <a:ext cx="10515600" cy="4848906"/>
          </a:xfrm>
        </p:spPr>
        <p:txBody>
          <a:bodyPr>
            <a:normAutofit fontScale="92500" lnSpcReduction="20000"/>
          </a:bodyPr>
          <a:lstStyle/>
          <a:p>
            <a:r>
              <a:rPr lang="en-US" dirty="0">
                <a:latin typeface="Aptos Narrow" panose="020B0004020202020204" pitchFamily="34" charset="0"/>
              </a:rPr>
              <a:t>Artificial Intelligence is the hypothetical ability of a computer to match or exceed a human’s performance in tasks requiring cognitive abilities, such as perception, language understanding and synthesis, reasoning, creativity, and emotion. As a term of art in computer science, “artificial intelligence” is an umbrella term for a number of research topics and underlying technologies aimed at furthering the application of computers to intellectual tasks, as well as the tasks themselves. It is not a single technology or function. </a:t>
            </a:r>
          </a:p>
          <a:p>
            <a:r>
              <a:rPr lang="en-US" dirty="0">
                <a:latin typeface="Aptos Narrow" panose="020B0004020202020204" pitchFamily="34" charset="0"/>
              </a:rPr>
              <a:t>The takeaway is that, so as to avoid difficulty imposed by semantics, whether described as computer generated or electronically generated or e-evidence or document or digital evidence, the purport is to cover specie of evidence of forensic value tied to technology in their creation, storage, use and retrieval etc.</a:t>
            </a:r>
            <a:endParaRPr lang="en-001" dirty="0">
              <a:latin typeface="Aptos Narrow" panose="020B0004020202020204" pitchFamily="34" charset="0"/>
            </a:endParaRPr>
          </a:p>
        </p:txBody>
      </p:sp>
    </p:spTree>
    <p:extLst>
      <p:ext uri="{BB962C8B-B14F-4D97-AF65-F5344CB8AC3E}">
        <p14:creationId xmlns:p14="http://schemas.microsoft.com/office/powerpoint/2010/main" val="1281864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2F77FC-D2D0-D30C-5D78-91208B40F9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2E7381-3788-0B0D-EDB7-5397FD903462}"/>
              </a:ext>
            </a:extLst>
          </p:cNvPr>
          <p:cNvSpPr>
            <a:spLocks noGrp="1"/>
          </p:cNvSpPr>
          <p:nvPr>
            <p:ph type="title"/>
          </p:nvPr>
        </p:nvSpPr>
        <p:spPr/>
        <p:txBody>
          <a:bodyPr>
            <a:normAutofit/>
          </a:bodyPr>
          <a:lstStyle/>
          <a:p>
            <a:r>
              <a:rPr lang="en-US" sz="4000" dirty="0">
                <a:latin typeface="Aptos Narrow" panose="020B0004020202020204" pitchFamily="34" charset="0"/>
              </a:rPr>
              <a:t>Character of Computer-Generated Evidence as Documentary Evidence</a:t>
            </a:r>
            <a:endParaRPr lang="en-001" sz="40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8592C8E3-C02C-CFDF-4EDC-8418920BDA96}"/>
              </a:ext>
            </a:extLst>
          </p:cNvPr>
          <p:cNvSpPr>
            <a:spLocks noGrp="1"/>
          </p:cNvSpPr>
          <p:nvPr>
            <p:ph idx="1"/>
          </p:nvPr>
        </p:nvSpPr>
        <p:spPr>
          <a:xfrm>
            <a:off x="838200" y="1690688"/>
            <a:ext cx="10515600" cy="4848906"/>
          </a:xfrm>
        </p:spPr>
        <p:txBody>
          <a:bodyPr>
            <a:normAutofit lnSpcReduction="10000"/>
          </a:bodyPr>
          <a:lstStyle/>
          <a:p>
            <a:r>
              <a:rPr lang="en-US" dirty="0">
                <a:latin typeface="Aptos Narrow" panose="020B0004020202020204" pitchFamily="34" charset="0"/>
              </a:rPr>
              <a:t>The precise provisions in s258(1) is that ‘document’ includes: (a) any matter on substance such as books, maps, plans, graphs. drawings, photographs, etc., and any matter on which is expressed information by way of letters, figures or marks, etc.; (b) any disc, tape, sound track or other device in which sounds or other data is embodied; (c) any film, negative, tape or other device in which one or more visual images are embodied; and (d) any device by means of which information is recorded, stored or retrievable including computer output.</a:t>
            </a:r>
          </a:p>
          <a:p>
            <a:r>
              <a:rPr lang="en-US" dirty="0">
                <a:latin typeface="Aptos Narrow" panose="020B0004020202020204" pitchFamily="34" charset="0"/>
              </a:rPr>
              <a:t>See also what constitutes copies of documents in s258(1) covering transcripts of the sounds, reproduction or still reproduction of images. </a:t>
            </a:r>
          </a:p>
          <a:p>
            <a:endParaRPr lang="en-001" dirty="0">
              <a:latin typeface="Aptos Narrow" panose="020B0004020202020204" pitchFamily="34" charset="0"/>
            </a:endParaRPr>
          </a:p>
        </p:txBody>
      </p:sp>
    </p:spTree>
    <p:extLst>
      <p:ext uri="{BB962C8B-B14F-4D97-AF65-F5344CB8AC3E}">
        <p14:creationId xmlns:p14="http://schemas.microsoft.com/office/powerpoint/2010/main" val="3857710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C8CDF4-7D22-E0C1-BBE8-EE271B7A1C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7BE7B3-052D-7F64-4EBA-FC382276EE89}"/>
              </a:ext>
            </a:extLst>
          </p:cNvPr>
          <p:cNvSpPr>
            <a:spLocks noGrp="1"/>
          </p:cNvSpPr>
          <p:nvPr>
            <p:ph type="title"/>
          </p:nvPr>
        </p:nvSpPr>
        <p:spPr/>
        <p:txBody>
          <a:bodyPr>
            <a:normAutofit fontScale="90000"/>
          </a:bodyPr>
          <a:lstStyle/>
          <a:p>
            <a:r>
              <a:rPr lang="en-US" sz="4000" dirty="0">
                <a:latin typeface="Aptos Narrow" panose="020B0004020202020204" pitchFamily="34" charset="0"/>
              </a:rPr>
              <a:t>Authenticity and Integrity of Computer-Generated Evidence anchored on the Evidence Act, 2015</a:t>
            </a:r>
            <a:endParaRPr lang="en-001" sz="40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38916747-B5A0-47A8-5C99-3D30781AE240}"/>
              </a:ext>
            </a:extLst>
          </p:cNvPr>
          <p:cNvSpPr>
            <a:spLocks noGrp="1"/>
          </p:cNvSpPr>
          <p:nvPr>
            <p:ph idx="1"/>
          </p:nvPr>
        </p:nvSpPr>
        <p:spPr>
          <a:xfrm>
            <a:off x="838200" y="1690688"/>
            <a:ext cx="10515600" cy="4848906"/>
          </a:xfrm>
        </p:spPr>
        <p:txBody>
          <a:bodyPr>
            <a:normAutofit fontScale="92500" lnSpcReduction="20000"/>
          </a:bodyPr>
          <a:lstStyle/>
          <a:p>
            <a:r>
              <a:rPr lang="en-US" dirty="0">
                <a:latin typeface="Aptos Narrow" panose="020B0004020202020204" pitchFamily="34" charset="0"/>
              </a:rPr>
              <a:t>The Evidence Act, 2015, is principally a statute on admissibility of evidence, rather than on weight or ascription of value to evidence thereunder admitted. There are three sections of the Act that can be of guide.</a:t>
            </a:r>
          </a:p>
          <a:p>
            <a:r>
              <a:rPr lang="en-US" dirty="0">
                <a:latin typeface="Aptos Narrow" panose="020B0004020202020204" pitchFamily="34" charset="0"/>
              </a:rPr>
              <a:t>Section 34(1)(b), the parameters of which are(1) whether the root information from which the statement was produced was supplied contemporaneously with the occurrence or existence of the facts dealt with in that information, (2) whether any of the persons concerned with either the feeding of information to that computer or with the operation of that computer or any equipment by means of which the document containing the statement was produced by the computer, had any incentive to conceal or misrepresent facts.</a:t>
            </a:r>
          </a:p>
          <a:p>
            <a:r>
              <a:rPr lang="en-US" dirty="0">
                <a:latin typeface="Aptos Narrow" panose="020B0004020202020204" pitchFamily="34" charset="0"/>
              </a:rPr>
              <a:t>To summarize, to attract premium weight, there must have been contemporaneity and want of bias in the origin and production of the statement produced from the computer.  </a:t>
            </a:r>
          </a:p>
          <a:p>
            <a:endParaRPr lang="en-001" dirty="0">
              <a:latin typeface="Aptos Narrow" panose="020B0004020202020204" pitchFamily="34" charset="0"/>
            </a:endParaRPr>
          </a:p>
        </p:txBody>
      </p:sp>
    </p:spTree>
    <p:extLst>
      <p:ext uri="{BB962C8B-B14F-4D97-AF65-F5344CB8AC3E}">
        <p14:creationId xmlns:p14="http://schemas.microsoft.com/office/powerpoint/2010/main" val="32395122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4F2C7E-E0B5-138D-92BA-1D69FC6E49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E3E083-AAE8-9327-0F19-AA700F40FD12}"/>
              </a:ext>
            </a:extLst>
          </p:cNvPr>
          <p:cNvSpPr>
            <a:spLocks noGrp="1"/>
          </p:cNvSpPr>
          <p:nvPr>
            <p:ph type="title"/>
          </p:nvPr>
        </p:nvSpPr>
        <p:spPr/>
        <p:txBody>
          <a:bodyPr>
            <a:normAutofit fontScale="90000"/>
          </a:bodyPr>
          <a:lstStyle/>
          <a:p>
            <a:r>
              <a:rPr lang="en-US" sz="4000" dirty="0">
                <a:latin typeface="Aptos Narrow" panose="020B0004020202020204" pitchFamily="34" charset="0"/>
              </a:rPr>
              <a:t>Authenticity and Integrity of Computer-Generated Evidence anchored on the Evidence Act, 2015 (contd.)</a:t>
            </a:r>
            <a:endParaRPr lang="en-001" sz="40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88C90E86-2B87-75D5-045B-6682F4A673CF}"/>
              </a:ext>
            </a:extLst>
          </p:cNvPr>
          <p:cNvSpPr>
            <a:spLocks noGrp="1"/>
          </p:cNvSpPr>
          <p:nvPr>
            <p:ph idx="1"/>
          </p:nvPr>
        </p:nvSpPr>
        <p:spPr>
          <a:xfrm>
            <a:off x="838200" y="1690688"/>
            <a:ext cx="10515600" cy="4848906"/>
          </a:xfrm>
        </p:spPr>
        <p:txBody>
          <a:bodyPr>
            <a:normAutofit fontScale="92500" lnSpcReduction="10000"/>
          </a:bodyPr>
          <a:lstStyle/>
          <a:p>
            <a:r>
              <a:rPr lang="en-US" dirty="0">
                <a:latin typeface="Aptos Narrow" panose="020B0004020202020204" pitchFamily="34" charset="0"/>
              </a:rPr>
              <a:t>Section 93(2) whereby the Evidence Act recognizes the validity of an electronic signature in lieu of manual signature. Such an electronic signature may be proved in any manner, including by showing that a procedure existed by which it is necessary for a person, in order to proceed further with a transaction, to have executed a symbol or security procedure for the purpose of verifying that an electronic record is that of the person.</a:t>
            </a:r>
          </a:p>
          <a:p>
            <a:r>
              <a:rPr lang="en-US" dirty="0">
                <a:latin typeface="Aptos Narrow" panose="020B0004020202020204" pitchFamily="34" charset="0"/>
              </a:rPr>
              <a:t>Section 153(2) of the Evidence Act. The court may presume that an electronic message forwarded by the originator through an electronic mail server to the addressee to whom the message purports to be addressed corresponds with the message as fed into his computer for transmission, though it shall not make any presumption as to the person to whom such message was sent.</a:t>
            </a:r>
            <a:endParaRPr lang="en-001" dirty="0">
              <a:latin typeface="Aptos Narrow" panose="020B0004020202020204" pitchFamily="34" charset="0"/>
            </a:endParaRPr>
          </a:p>
        </p:txBody>
      </p:sp>
    </p:spTree>
    <p:extLst>
      <p:ext uri="{BB962C8B-B14F-4D97-AF65-F5344CB8AC3E}">
        <p14:creationId xmlns:p14="http://schemas.microsoft.com/office/powerpoint/2010/main" val="3591785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19EC55-B47C-E38D-DBAD-6DDBF94F05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18B809-F29B-1E18-0594-D390B0E7E866}"/>
              </a:ext>
            </a:extLst>
          </p:cNvPr>
          <p:cNvSpPr>
            <a:spLocks noGrp="1"/>
          </p:cNvSpPr>
          <p:nvPr>
            <p:ph type="title"/>
          </p:nvPr>
        </p:nvSpPr>
        <p:spPr/>
        <p:txBody>
          <a:bodyPr>
            <a:normAutofit fontScale="90000"/>
          </a:bodyPr>
          <a:lstStyle/>
          <a:p>
            <a:pPr algn="ctr"/>
            <a:r>
              <a:rPr lang="en-US" sz="3200" dirty="0">
                <a:latin typeface="Aptos Narrow" panose="020B0004020202020204" pitchFamily="34" charset="0"/>
              </a:rPr>
              <a:t>General Factors for Ascription of Authenticity to Computer-Generated Evidence in the Character of Documents</a:t>
            </a:r>
            <a:endParaRPr lang="en-001" sz="32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94153BED-C6D2-0CCA-F0B9-21D9C14DA950}"/>
              </a:ext>
            </a:extLst>
          </p:cNvPr>
          <p:cNvSpPr>
            <a:spLocks noGrp="1"/>
          </p:cNvSpPr>
          <p:nvPr>
            <p:ph idx="1"/>
          </p:nvPr>
        </p:nvSpPr>
        <p:spPr>
          <a:xfrm>
            <a:off x="838200" y="1690688"/>
            <a:ext cx="10515600" cy="4848906"/>
          </a:xfrm>
        </p:spPr>
        <p:txBody>
          <a:bodyPr>
            <a:normAutofit fontScale="85000" lnSpcReduction="20000"/>
          </a:bodyPr>
          <a:lstStyle/>
          <a:p>
            <a:r>
              <a:rPr lang="en-US" dirty="0">
                <a:latin typeface="Aptos Narrow" panose="020B0004020202020204" pitchFamily="34" charset="0"/>
              </a:rPr>
              <a:t>By the definition of documents in s258(1), it is now established that the concept covers computer or electronic evidence. Thus, the usual factors deployed in evaluating documentary evidence will apply with equal force to such electronic evidence. A potpourri of these factors are listed below.</a:t>
            </a:r>
          </a:p>
          <a:p>
            <a:r>
              <a:rPr lang="en-US" dirty="0">
                <a:latin typeface="Aptos Narrow" panose="020B0004020202020204" pitchFamily="34" charset="0"/>
              </a:rPr>
              <a:t>(1) The more relevant an electronic record is to the fact in issue, in time and circumstance, the more weight it ought to attract while the more remote an electronic record is to the fact in issue, the less weight it merits.(s4-s13)</a:t>
            </a:r>
          </a:p>
          <a:p>
            <a:r>
              <a:rPr lang="en-US" dirty="0">
                <a:latin typeface="Aptos Narrow" panose="020B0004020202020204" pitchFamily="34" charset="0"/>
              </a:rPr>
              <a:t>(2) The older the electronic record or the closer it is in its making to the time period in which the events it recorded occurred, the more the weight to be ascribed to the evidence, i.e., the age of such electronic record as against recent record.</a:t>
            </a:r>
          </a:p>
          <a:p>
            <a:r>
              <a:rPr lang="en-US" dirty="0">
                <a:latin typeface="Aptos Narrow" panose="020B0004020202020204" pitchFamily="34" charset="0"/>
              </a:rPr>
              <a:t>(3) The contemporaneity of recording of the events as they occur eliminates the possibility of evidence having being fabricated.</a:t>
            </a:r>
            <a:endParaRPr lang="en-001" dirty="0">
              <a:latin typeface="Aptos Narrow" panose="020B0004020202020204" pitchFamily="34" charset="0"/>
            </a:endParaRPr>
          </a:p>
        </p:txBody>
      </p:sp>
    </p:spTree>
    <p:extLst>
      <p:ext uri="{BB962C8B-B14F-4D97-AF65-F5344CB8AC3E}">
        <p14:creationId xmlns:p14="http://schemas.microsoft.com/office/powerpoint/2010/main" val="15973474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AA1391-037F-51E8-273F-56A7326F3E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AFCC5E-46AB-2488-92EE-8F8A9004396E}"/>
              </a:ext>
            </a:extLst>
          </p:cNvPr>
          <p:cNvSpPr>
            <a:spLocks noGrp="1"/>
          </p:cNvSpPr>
          <p:nvPr>
            <p:ph type="title"/>
          </p:nvPr>
        </p:nvSpPr>
        <p:spPr>
          <a:xfrm>
            <a:off x="838200" y="365125"/>
            <a:ext cx="10515600" cy="911225"/>
          </a:xfrm>
        </p:spPr>
        <p:txBody>
          <a:bodyPr>
            <a:normAutofit fontScale="90000"/>
          </a:bodyPr>
          <a:lstStyle/>
          <a:p>
            <a:pPr algn="ctr"/>
            <a:r>
              <a:rPr lang="en-US" sz="3600" dirty="0">
                <a:latin typeface="Aptos Narrow" panose="020B0004020202020204" pitchFamily="34" charset="0"/>
              </a:rPr>
              <a:t>General Factors for Ascription of Authenticity (contd.)</a:t>
            </a:r>
            <a:endParaRPr lang="en-001" sz="3600" dirty="0">
              <a:latin typeface="Aptos Narrow" panose="020B0004020202020204" pitchFamily="34" charset="0"/>
            </a:endParaRPr>
          </a:p>
        </p:txBody>
      </p:sp>
      <p:sp>
        <p:nvSpPr>
          <p:cNvPr id="3" name="Content Placeholder 2">
            <a:extLst>
              <a:ext uri="{FF2B5EF4-FFF2-40B4-BE49-F238E27FC236}">
                <a16:creationId xmlns:a16="http://schemas.microsoft.com/office/drawing/2014/main" id="{6FDC343F-66A5-12DF-2B6E-FB143C86A62F}"/>
              </a:ext>
            </a:extLst>
          </p:cNvPr>
          <p:cNvSpPr>
            <a:spLocks noGrp="1"/>
          </p:cNvSpPr>
          <p:nvPr>
            <p:ph idx="1"/>
          </p:nvPr>
        </p:nvSpPr>
        <p:spPr>
          <a:xfrm>
            <a:off x="838200" y="1276350"/>
            <a:ext cx="10515600" cy="5263244"/>
          </a:xfrm>
        </p:spPr>
        <p:txBody>
          <a:bodyPr>
            <a:normAutofit lnSpcReduction="10000"/>
          </a:bodyPr>
          <a:lstStyle/>
          <a:p>
            <a:r>
              <a:rPr lang="en-US" dirty="0">
                <a:latin typeface="Aptos Narrow" panose="020B0004020202020204" pitchFamily="34" charset="0"/>
              </a:rPr>
              <a:t>(4) Compliance with legal requisites for validity bolsters its weight. (The mandate of an illegal thing is void: </a:t>
            </a:r>
            <a:r>
              <a:rPr lang="en-US" i="1" dirty="0">
                <a:latin typeface="Aptos Narrow" panose="020B0004020202020204" pitchFamily="34" charset="0"/>
              </a:rPr>
              <a:t>Rei </a:t>
            </a:r>
            <a:r>
              <a:rPr lang="en-US" i="1" dirty="0" err="1">
                <a:latin typeface="Aptos Narrow" panose="020B0004020202020204" pitchFamily="34" charset="0"/>
              </a:rPr>
              <a:t>turpis</a:t>
            </a:r>
            <a:r>
              <a:rPr lang="en-US" i="1" dirty="0">
                <a:latin typeface="Aptos Narrow" panose="020B0004020202020204" pitchFamily="34" charset="0"/>
              </a:rPr>
              <a:t> </a:t>
            </a:r>
            <a:r>
              <a:rPr lang="en-US" i="1" dirty="0" err="1">
                <a:latin typeface="Aptos Narrow" panose="020B0004020202020204" pitchFamily="34" charset="0"/>
              </a:rPr>
              <a:t>nullum</a:t>
            </a:r>
            <a:r>
              <a:rPr lang="en-US" i="1" dirty="0">
                <a:latin typeface="Aptos Narrow" panose="020B0004020202020204" pitchFamily="34" charset="0"/>
              </a:rPr>
              <a:t> </a:t>
            </a:r>
            <a:r>
              <a:rPr lang="en-US" i="1" dirty="0" err="1">
                <a:latin typeface="Aptos Narrow" panose="020B0004020202020204" pitchFamily="34" charset="0"/>
              </a:rPr>
              <a:t>mandatum</a:t>
            </a:r>
            <a:r>
              <a:rPr lang="en-US" i="1" dirty="0">
                <a:latin typeface="Aptos Narrow" panose="020B0004020202020204" pitchFamily="34" charset="0"/>
              </a:rPr>
              <a:t> </a:t>
            </a:r>
            <a:r>
              <a:rPr lang="en-US" i="1" dirty="0" err="1">
                <a:latin typeface="Aptos Narrow" panose="020B0004020202020204" pitchFamily="34" charset="0"/>
              </a:rPr>
              <a:t>est</a:t>
            </a:r>
            <a:r>
              <a:rPr lang="en-US" dirty="0">
                <a:latin typeface="Aptos Narrow" panose="020B0004020202020204" pitchFamily="34" charset="0"/>
              </a:rPr>
              <a:t>).</a:t>
            </a:r>
          </a:p>
          <a:p>
            <a:r>
              <a:rPr lang="en-US" dirty="0">
                <a:latin typeface="Aptos Narrow" panose="020B0004020202020204" pitchFamily="34" charset="0"/>
              </a:rPr>
              <a:t>(5) What is the provenance/source of the electronic record? Is the source indubitable and accord with logic and common sense? (See Abubakar &amp; </a:t>
            </a:r>
            <a:r>
              <a:rPr lang="en-US" dirty="0" err="1">
                <a:latin typeface="Aptos Narrow" panose="020B0004020202020204" pitchFamily="34" charset="0"/>
              </a:rPr>
              <a:t>Anr</a:t>
            </a:r>
            <a:r>
              <a:rPr lang="en-US" dirty="0">
                <a:latin typeface="Aptos Narrow" panose="020B0004020202020204" pitchFamily="34" charset="0"/>
              </a:rPr>
              <a:t>. v INEC &amp; Ors. (2020) 12 NWLR (Pt. 1737) 37). Failure to produce evidence in support of the origin of electronic records will entitle a court to draw inferences invoking section 167(d) of the Evidence Act i.e., with-holding of evidence.</a:t>
            </a:r>
          </a:p>
          <a:p>
            <a:r>
              <a:rPr lang="en-US" dirty="0">
                <a:latin typeface="Aptos Narrow" panose="020B0004020202020204" pitchFamily="34" charset="0"/>
              </a:rPr>
              <a:t>(6) Whether the electronic record was unilaterally made rather than being bilaterally made wherein all the parties concerned, or their privies, were involved in its making.</a:t>
            </a:r>
            <a:endParaRPr lang="en-001" dirty="0">
              <a:latin typeface="Aptos Narrow" panose="020B0004020202020204" pitchFamily="34" charset="0"/>
            </a:endParaRPr>
          </a:p>
        </p:txBody>
      </p:sp>
    </p:spTree>
    <p:extLst>
      <p:ext uri="{BB962C8B-B14F-4D97-AF65-F5344CB8AC3E}">
        <p14:creationId xmlns:p14="http://schemas.microsoft.com/office/powerpoint/2010/main" val="33450061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5175</TotalTime>
  <Words>3416</Words>
  <Application>Microsoft Office PowerPoint</Application>
  <PresentationFormat>Widescreen</PresentationFormat>
  <Paragraphs>74</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Aptos Narrow</vt:lpstr>
      <vt:lpstr>Arial</vt:lpstr>
      <vt:lpstr>Calibri</vt:lpstr>
      <vt:lpstr>Calibri Light</vt:lpstr>
      <vt:lpstr>Office Theme</vt:lpstr>
      <vt:lpstr>Digital, Electronic and AI-Generated Evidence: Ensuring Authenticity, Preventing Manipulation and Eliminating Misinterpretation in Cyber-Related Cases</vt:lpstr>
      <vt:lpstr>Introduction </vt:lpstr>
      <vt:lpstr>Introduction (contd.)</vt:lpstr>
      <vt:lpstr>Introduction (contd.)</vt:lpstr>
      <vt:lpstr>Character of Computer-Generated Evidence as Documentary Evidence</vt:lpstr>
      <vt:lpstr>Authenticity and Integrity of Computer-Generated Evidence anchored on the Evidence Act, 2015</vt:lpstr>
      <vt:lpstr>Authenticity and Integrity of Computer-Generated Evidence anchored on the Evidence Act, 2015 (contd.)</vt:lpstr>
      <vt:lpstr>General Factors for Ascription of Authenticity to Computer-Generated Evidence in the Character of Documents</vt:lpstr>
      <vt:lpstr>General Factors for Ascription of Authenticity (contd.)</vt:lpstr>
      <vt:lpstr>General Factors for Ascription of Authenticity (contd.)</vt:lpstr>
      <vt:lpstr>General Factors for Ascription of Authenticity (contd.)</vt:lpstr>
      <vt:lpstr>Technical Factors for Ascription of Authenticity to Computer-Generated Evidence </vt:lpstr>
      <vt:lpstr>Technical Factors for Ascription of Authenticity (contd.)</vt:lpstr>
      <vt:lpstr>Technical Factors for Ascription of Authenticity (contd.)</vt:lpstr>
      <vt:lpstr>Technical Factors for Ascription of Authenticity (contd.)</vt:lpstr>
      <vt:lpstr>Technical Factors for Ascription of Authenticity (contd.)</vt:lpstr>
      <vt:lpstr>Artificial Intelligent Evidence as an Emergent Specie</vt:lpstr>
      <vt:lpstr>Artificial Intelligent Evidence as an Emergent Specie (contd.)</vt:lpstr>
      <vt:lpstr>Artificial Intelligent Evidence as an Emergent Specie (contd.)</vt:lpstr>
      <vt:lpstr>Artificial Intelligent Evidence as an Emergent Specie (contd.)</vt:lpstr>
      <vt:lpstr>Artificial Intelligent Evidence as an Emergent Specie (contd.)</vt:lpstr>
      <vt:lpstr>Artificial Intelligent Evidence as an Emergent Specie (contd.)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Electronic and AI-Generated Evidence: Ensuring Authenticity, Preventing Manipulation and Eliminating Misinterpretation in Cyber-Related Cases</dc:title>
  <dc:creator>Samuel Idhiarhi</dc:creator>
  <cp:lastModifiedBy>ifeoma-pc</cp:lastModifiedBy>
  <cp:revision>54</cp:revision>
  <dcterms:created xsi:type="dcterms:W3CDTF">2026-01-10T09:08:40Z</dcterms:created>
  <dcterms:modified xsi:type="dcterms:W3CDTF">2026-02-04T22:12:05Z</dcterms:modified>
</cp:coreProperties>
</file>