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FE18F-7ACA-49D8-A211-96A189CA5FAD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0A36B-7180-456B-843F-4F81C4C0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211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FE18F-7ACA-49D8-A211-96A189CA5FAD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0A36B-7180-456B-843F-4F81C4C0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44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FE18F-7ACA-49D8-A211-96A189CA5FAD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0A36B-7180-456B-843F-4F81C4C0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9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FE18F-7ACA-49D8-A211-96A189CA5FAD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0A36B-7180-456B-843F-4F81C4C0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799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FE18F-7ACA-49D8-A211-96A189CA5FAD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0A36B-7180-456B-843F-4F81C4C0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071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FE18F-7ACA-49D8-A211-96A189CA5FAD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0A36B-7180-456B-843F-4F81C4C0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812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FE18F-7ACA-49D8-A211-96A189CA5FAD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0A36B-7180-456B-843F-4F81C4C0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431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FE18F-7ACA-49D8-A211-96A189CA5FAD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0A36B-7180-456B-843F-4F81C4C0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117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FE18F-7ACA-49D8-A211-96A189CA5FAD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0A36B-7180-456B-843F-4F81C4C0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250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FE18F-7ACA-49D8-A211-96A189CA5FAD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0A36B-7180-456B-843F-4F81C4C0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483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FE18F-7ACA-49D8-A211-96A189CA5FAD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0A36B-7180-456B-843F-4F81C4C0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44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FE18F-7ACA-49D8-A211-96A189CA5FAD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0A36B-7180-456B-843F-4F81C4C0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816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04800"/>
            <a:ext cx="8382000" cy="6324600"/>
          </a:xfrm>
        </p:spPr>
        <p:txBody>
          <a:bodyPr>
            <a:noAutofit/>
          </a:bodyPr>
          <a:lstStyle/>
          <a:p>
            <a:r>
              <a:rPr lang="en-US" sz="1800" b="1" u="sng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/>
            </a:r>
            <a:br>
              <a:rPr lang="en-US" sz="1800" b="1" u="sng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</a:br>
            <a:r>
              <a:rPr lang="en-US" b="1" u="sng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MANAGEMENT OF EVIDENCE IN </a:t>
            </a:r>
            <a:r>
              <a:rPr lang="en-US" b="1" u="sng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TRIAL</a:t>
            </a:r>
          </a:p>
          <a:p>
            <a:pPr algn="l"/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Burden </a:t>
            </a:r>
            <a:r>
              <a:rPr lang="en-US" sz="2400" b="1" dirty="0">
                <a:solidFill>
                  <a:schemeClr val="tx1"/>
                </a:solidFill>
              </a:rPr>
              <a:t>of </a:t>
            </a:r>
            <a:r>
              <a:rPr lang="en-US" sz="2400" b="1" dirty="0" smtClean="0">
                <a:solidFill>
                  <a:schemeClr val="tx1"/>
                </a:solidFill>
              </a:rPr>
              <a:t>Proof:</a:t>
            </a:r>
          </a:p>
          <a:p>
            <a:pPr algn="l"/>
            <a:r>
              <a:rPr lang="en-US" sz="2400" i="1" dirty="0" smtClean="0">
                <a:solidFill>
                  <a:schemeClr val="tx1"/>
                </a:solidFill>
              </a:rPr>
              <a:t>Judicial </a:t>
            </a:r>
            <a:r>
              <a:rPr lang="en-US" sz="2400" i="1" dirty="0">
                <a:solidFill>
                  <a:schemeClr val="tx1"/>
                </a:solidFill>
              </a:rPr>
              <a:t>Strategies When Evidence Is Sparse, Conflicting, or Intentionally Withheld</a:t>
            </a:r>
          </a:p>
          <a:p>
            <a:r>
              <a:rPr lang="en-US" sz="2400" dirty="0">
                <a:solidFill>
                  <a:schemeClr val="tx1"/>
                </a:solidFill>
              </a:rPr>
              <a:t> 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Refresher </a:t>
            </a:r>
            <a:r>
              <a:rPr lang="en-US" sz="2400" dirty="0">
                <a:solidFill>
                  <a:schemeClr val="tx1"/>
                </a:solidFill>
              </a:rPr>
              <a:t>Course for Judges of the Lower Courts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9th – 13th February, 2026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National Judicial Institute, Abuja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en-US" sz="2400" b="1" dirty="0">
                <a:solidFill>
                  <a:schemeClr val="tx1"/>
                </a:solidFill>
              </a:rPr>
              <a:t>Facilitator</a:t>
            </a:r>
          </a:p>
          <a:p>
            <a:pPr algn="l"/>
            <a:r>
              <a:rPr lang="en-US" sz="2400" b="1" dirty="0">
                <a:solidFill>
                  <a:schemeClr val="tx1"/>
                </a:solidFill>
              </a:rPr>
              <a:t>His Worship, </a:t>
            </a:r>
            <a:r>
              <a:rPr lang="en-US" sz="2400" b="1" dirty="0" err="1">
                <a:solidFill>
                  <a:schemeClr val="tx1"/>
                </a:solidFill>
              </a:rPr>
              <a:t>Onome</a:t>
            </a:r>
            <a:r>
              <a:rPr lang="en-US" sz="2400" b="1" dirty="0">
                <a:solidFill>
                  <a:schemeClr val="tx1"/>
                </a:solidFill>
              </a:rPr>
              <a:t> Martha </a:t>
            </a:r>
            <a:r>
              <a:rPr lang="en-US" sz="2400" b="1" dirty="0" err="1">
                <a:solidFill>
                  <a:schemeClr val="tx1"/>
                </a:solidFill>
              </a:rPr>
              <a:t>Nwankwo</a:t>
            </a:r>
            <a:endParaRPr lang="en-US" sz="2400" b="1" dirty="0">
              <a:solidFill>
                <a:schemeClr val="tx1"/>
              </a:solidFill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Chief Magistrate I (Administrative Magistrate)</a:t>
            </a:r>
          </a:p>
          <a:p>
            <a:pPr algn="l"/>
            <a:r>
              <a:rPr lang="en-US" sz="2400" dirty="0" err="1">
                <a:solidFill>
                  <a:schemeClr val="tx1"/>
                </a:solidFill>
              </a:rPr>
              <a:t>Anambra</a:t>
            </a:r>
            <a:r>
              <a:rPr lang="en-US" sz="2400" dirty="0">
                <a:solidFill>
                  <a:schemeClr val="tx1"/>
                </a:solidFill>
              </a:rPr>
              <a:t> State Judiciary</a:t>
            </a:r>
          </a:p>
        </p:txBody>
      </p:sp>
    </p:spTree>
    <p:extLst>
      <p:ext uri="{BB962C8B-B14F-4D97-AF65-F5344CB8AC3E}">
        <p14:creationId xmlns:p14="http://schemas.microsoft.com/office/powerpoint/2010/main" val="208149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3800" b="1" u="sng" dirty="0"/>
              <a:t>EVALUATING CONFLICTING EVIDENCE 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Conflicting </a:t>
            </a:r>
            <a:r>
              <a:rPr lang="en-US" sz="2400" dirty="0"/>
              <a:t>evidence are  contradictory on material facts or documents.  </a:t>
            </a:r>
            <a:endParaRPr lang="en-US" sz="2400" dirty="0" smtClean="0"/>
          </a:p>
          <a:p>
            <a:pPr marL="0" indent="0">
              <a:lnSpc>
                <a:spcPct val="200000"/>
              </a:lnSpc>
              <a:buNone/>
            </a:pPr>
            <a:r>
              <a:rPr lang="en-US" sz="2400" b="1" dirty="0" smtClean="0"/>
              <a:t>Judicial Strategies:</a:t>
            </a:r>
          </a:p>
          <a:p>
            <a:pPr indent="-3175">
              <a:lnSpc>
                <a:spcPct val="200000"/>
              </a:lnSpc>
            </a:pPr>
            <a:r>
              <a:rPr lang="en-US" sz="2400" dirty="0" smtClean="0"/>
              <a:t>Weigh </a:t>
            </a:r>
            <a:r>
              <a:rPr lang="en-US" sz="2400" dirty="0"/>
              <a:t>credibility, plausibility, common sense and coherence. Use “imaginary scale test” to assess which side outweighs the other. </a:t>
            </a:r>
          </a:p>
          <a:p>
            <a:pPr indent="-3175">
              <a:lnSpc>
                <a:spcPct val="200000"/>
              </a:lnSpc>
            </a:pPr>
            <a:r>
              <a:rPr lang="en-US" sz="2400" b="1" dirty="0" err="1"/>
              <a:t>Mogaji</a:t>
            </a:r>
            <a:r>
              <a:rPr lang="en-US" sz="2400" b="1" dirty="0"/>
              <a:t> v. </a:t>
            </a:r>
            <a:r>
              <a:rPr lang="en-US" sz="2400" b="1" dirty="0" err="1"/>
              <a:t>Odofin</a:t>
            </a:r>
            <a:r>
              <a:rPr lang="en-US" sz="2400" b="1" dirty="0"/>
              <a:t> (1978) 4 SC </a:t>
            </a:r>
            <a:r>
              <a:rPr lang="en-US" sz="2400" b="1" dirty="0" smtClean="0"/>
              <a:t>91</a:t>
            </a:r>
            <a:r>
              <a:rPr lang="en-US" sz="2400" b="1" dirty="0"/>
              <a:t> </a:t>
            </a:r>
          </a:p>
          <a:p>
            <a:pPr marL="457200" indent="-117475">
              <a:lnSpc>
                <a:spcPct val="200000"/>
              </a:lnSpc>
            </a:pPr>
            <a:r>
              <a:rPr lang="en-US" sz="2400" dirty="0" smtClean="0"/>
              <a:t>Judges </a:t>
            </a:r>
            <a:r>
              <a:rPr lang="en-US" sz="2400" dirty="0"/>
              <a:t>must weigh the credibility and probative value of evidence on a </a:t>
            </a:r>
            <a:r>
              <a:rPr lang="en-US" sz="2400" dirty="0" smtClean="0"/>
              <a:t> balance </a:t>
            </a:r>
            <a:r>
              <a:rPr lang="en-US" sz="2400" dirty="0"/>
              <a:t>of probabilities rather than merely counting witnesses.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9842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000" b="1" u="sng" dirty="0"/>
              <a:t>EVALUATING INTENTIONALLY WITHHELD </a:t>
            </a:r>
            <a:r>
              <a:rPr lang="en-US" sz="3000" b="1" u="sng" dirty="0" smtClean="0"/>
              <a:t>EVIDENCE</a:t>
            </a:r>
          </a:p>
          <a:p>
            <a:pPr marL="0" indent="0">
              <a:buNone/>
            </a:pPr>
            <a:r>
              <a:rPr lang="en-US" b="1" dirty="0" smtClean="0"/>
              <a:t>Definition</a:t>
            </a:r>
            <a:r>
              <a:rPr lang="en-US" b="1" dirty="0"/>
              <a:t>:</a:t>
            </a:r>
          </a:p>
          <a:p>
            <a:pPr marL="0" indent="0">
              <a:buNone/>
            </a:pPr>
            <a:r>
              <a:rPr lang="en-US" dirty="0" smtClean="0"/>
              <a:t>Conscious </a:t>
            </a:r>
            <a:r>
              <a:rPr lang="en-US" dirty="0"/>
              <a:t>suppression of relevant and material </a:t>
            </a:r>
            <a:r>
              <a:rPr lang="en-US" dirty="0" smtClean="0"/>
              <a:t>evidence</a:t>
            </a:r>
          </a:p>
          <a:p>
            <a:pPr marL="0" indent="0">
              <a:buNone/>
            </a:pPr>
            <a:r>
              <a:rPr lang="en-US" b="1" dirty="0" smtClean="0"/>
              <a:t>Judicial </a:t>
            </a:r>
            <a:r>
              <a:rPr lang="en-US" b="1" dirty="0"/>
              <a:t>Strategies:</a:t>
            </a:r>
          </a:p>
          <a:p>
            <a:pPr marL="574675" indent="-234950"/>
            <a:r>
              <a:rPr lang="en-US" dirty="0"/>
              <a:t>Assess intent and relevance</a:t>
            </a:r>
          </a:p>
          <a:p>
            <a:pPr marL="574675" indent="-234950"/>
            <a:r>
              <a:rPr lang="en-US" dirty="0"/>
              <a:t>Court may draw adverse inference (not punitive; a logical response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b="1" dirty="0" err="1" smtClean="0"/>
              <a:t>Ogbodu</a:t>
            </a:r>
            <a:r>
              <a:rPr lang="en-US" b="1" dirty="0" smtClean="0"/>
              <a:t> </a:t>
            </a:r>
            <a:r>
              <a:rPr lang="en-US" b="1" dirty="0"/>
              <a:t>v. Quality Finance Ltd (2003) 6 NWLR (Pt.815) 147</a:t>
            </a:r>
          </a:p>
          <a:p>
            <a:pPr marL="0" indent="0">
              <a:buNone/>
            </a:pPr>
            <a:r>
              <a:rPr lang="en-US" b="1" dirty="0"/>
              <a:t>Section 167(d) of the Evidence Act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72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867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u="sng" dirty="0"/>
              <a:t>BALANCING FAIRNESS &amp; </a:t>
            </a:r>
            <a:r>
              <a:rPr lang="en-US" b="1" u="sng" dirty="0" smtClean="0"/>
              <a:t>EFFICIENCY</a:t>
            </a:r>
          </a:p>
          <a:p>
            <a:pPr marL="0" indent="0">
              <a:buNone/>
            </a:pPr>
            <a:endParaRPr lang="en-US" b="1" u="sng" dirty="0"/>
          </a:p>
          <a:p>
            <a:pPr marL="0" indent="0">
              <a:buNone/>
            </a:pPr>
            <a:r>
              <a:rPr lang="en-US" b="1" dirty="0" smtClean="0"/>
              <a:t>Judicial </a:t>
            </a:r>
            <a:r>
              <a:rPr lang="en-US" b="1" dirty="0"/>
              <a:t>Focus: </a:t>
            </a:r>
          </a:p>
          <a:p>
            <a:r>
              <a:rPr lang="en-US" dirty="0" smtClean="0"/>
              <a:t>Ensure </a:t>
            </a:r>
            <a:r>
              <a:rPr lang="en-US" dirty="0"/>
              <a:t>fair hearing for all the parties.</a:t>
            </a:r>
          </a:p>
          <a:p>
            <a:r>
              <a:rPr lang="en-US" dirty="0" smtClean="0"/>
              <a:t>Avoid </a:t>
            </a:r>
            <a:r>
              <a:rPr lang="en-US" dirty="0"/>
              <a:t>unnecessary delays.</a:t>
            </a:r>
          </a:p>
          <a:p>
            <a:r>
              <a:rPr lang="en-US" dirty="0" smtClean="0"/>
              <a:t>Use </a:t>
            </a:r>
            <a:r>
              <a:rPr lang="en-US" dirty="0"/>
              <a:t>active case management.</a:t>
            </a:r>
          </a:p>
          <a:p>
            <a:r>
              <a:rPr lang="en-US" dirty="0" smtClean="0"/>
              <a:t>Ensure </a:t>
            </a:r>
            <a:r>
              <a:rPr lang="en-US" dirty="0"/>
              <a:t>timely justice. </a:t>
            </a:r>
          </a:p>
          <a:p>
            <a:pPr marL="0" indent="0">
              <a:buNone/>
            </a:pPr>
            <a:r>
              <a:rPr lang="en-US" b="1" dirty="0" err="1"/>
              <a:t>Afolayan</a:t>
            </a:r>
            <a:r>
              <a:rPr lang="en-US" b="1" dirty="0"/>
              <a:t> v. </a:t>
            </a:r>
            <a:r>
              <a:rPr lang="en-US" b="1" dirty="0" err="1"/>
              <a:t>Ogunrinde</a:t>
            </a:r>
            <a:r>
              <a:rPr lang="en-US" b="1" dirty="0"/>
              <a:t> (1990) 1NWLR (Pt.127) </a:t>
            </a:r>
            <a:r>
              <a:rPr lang="en-US" b="1" dirty="0" smtClean="0"/>
              <a:t>369</a:t>
            </a:r>
            <a:endParaRPr lang="en-US" b="1" dirty="0"/>
          </a:p>
          <a:p>
            <a:pPr marL="0" indent="0">
              <a:buNone/>
            </a:pPr>
            <a:r>
              <a:rPr lang="en-US" i="1" dirty="0"/>
              <a:t>Justice delayed by procedural imbalance undermines public confidence in the courts</a:t>
            </a:r>
          </a:p>
        </p:txBody>
      </p:sp>
      <p:pic>
        <p:nvPicPr>
          <p:cNvPr id="1026" name="Picture 2" descr="C:\Users\user\Documents\justice ic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0"/>
            <a:ext cx="198120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0709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553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/>
              <a:t>EFFECTIVE JUDICIAL </a:t>
            </a:r>
            <a:r>
              <a:rPr lang="en-US" b="1" u="sng" dirty="0" smtClean="0"/>
              <a:t>STRATEGIES</a:t>
            </a:r>
          </a:p>
          <a:p>
            <a:pPr marL="0" indent="0">
              <a:buNone/>
            </a:pPr>
            <a:endParaRPr lang="en-US" b="1" u="sng" dirty="0"/>
          </a:p>
          <a:p>
            <a:pPr marL="0" indent="0">
              <a:buNone/>
            </a:pPr>
            <a:r>
              <a:rPr lang="en-US" i="1" dirty="0"/>
              <a:t>(When evidence is sparse, conflicting, or intentionally withheld</a:t>
            </a:r>
            <a:r>
              <a:rPr lang="en-US" i="1" dirty="0" smtClean="0"/>
              <a:t>)</a:t>
            </a:r>
            <a:endParaRPr lang="en-US" i="1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Key </a:t>
            </a:r>
            <a:r>
              <a:rPr lang="en-US" b="1" dirty="0"/>
              <a:t>Strategies: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Carefully assess </a:t>
            </a:r>
            <a:r>
              <a:rPr lang="en-US" dirty="0" smtClean="0"/>
              <a:t>credibility</a:t>
            </a:r>
            <a:endParaRPr lang="en-US" dirty="0"/>
          </a:p>
          <a:p>
            <a:pPr>
              <a:buFont typeface="Wingdings" pitchFamily="2" charset="2"/>
              <a:buChar char="ü"/>
            </a:pPr>
            <a:r>
              <a:rPr lang="en-US" dirty="0"/>
              <a:t>Draw inferences from circumstantial </a:t>
            </a:r>
            <a:r>
              <a:rPr lang="en-US" dirty="0" smtClean="0"/>
              <a:t>evidence</a:t>
            </a:r>
            <a:endParaRPr lang="en-US" dirty="0"/>
          </a:p>
          <a:p>
            <a:pPr>
              <a:buFont typeface="Wingdings" pitchFamily="2" charset="2"/>
              <a:buChar char="ü"/>
            </a:pPr>
            <a:r>
              <a:rPr lang="en-US" dirty="0"/>
              <a:t>Apply statutory </a:t>
            </a:r>
            <a:r>
              <a:rPr lang="en-US" dirty="0" smtClean="0"/>
              <a:t>presumptions</a:t>
            </a:r>
            <a:endParaRPr lang="en-US" dirty="0"/>
          </a:p>
          <a:p>
            <a:pPr>
              <a:buFont typeface="Wingdings" pitchFamily="2" charset="2"/>
              <a:buChar char="ü"/>
            </a:pPr>
            <a:r>
              <a:rPr lang="en-US" dirty="0"/>
              <a:t>Resolve conflicting </a:t>
            </a:r>
            <a:r>
              <a:rPr lang="en-US" dirty="0" smtClean="0"/>
              <a:t>evidence</a:t>
            </a:r>
            <a:endParaRPr lang="en-US" dirty="0"/>
          </a:p>
          <a:p>
            <a:pPr>
              <a:buFont typeface="Wingdings" pitchFamily="2" charset="2"/>
              <a:buChar char="ü"/>
            </a:pPr>
            <a:r>
              <a:rPr lang="en-US" dirty="0"/>
              <a:t>Address intentionally withheld evidence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 descr="C:\Users\user\Documents\gavel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1" t="50000" r="10774"/>
          <a:stretch/>
        </p:blipFill>
        <p:spPr bwMode="auto">
          <a:xfrm>
            <a:off x="6553200" y="0"/>
            <a:ext cx="223179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734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248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/>
              <a:t>PRACTICAL GUIDELINES FOR LOWER COURT JUDGES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Identify legal and evidential burdens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Determine standard of proof (civil vs criminal)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Review all available documents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Manage evidence effectively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Assess credibility carefully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Resolve conflicts clearly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Explain inferences in judgment</a:t>
            </a:r>
          </a:p>
          <a:p>
            <a:pPr marL="0" indent="0">
              <a:buNone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Clear reasoning protects judgments and enhances judicial credibility.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97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/>
              <a:t>CHECKLIST FOR COURTS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Identify </a:t>
            </a:r>
            <a:r>
              <a:rPr lang="en-US" dirty="0"/>
              <a:t>legal and evidential burdens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Determine </a:t>
            </a:r>
            <a:r>
              <a:rPr lang="en-US" dirty="0"/>
              <a:t>standard of proof (civil vs criminal)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/>
              <a:t>Review all evidence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/>
              <a:t>Assess credibility and consistency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/>
              <a:t>Resolve conflicting evidence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/>
              <a:t>Address intentionally withheld evidence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/>
              <a:t>Apply statutory presumptions if necessary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/>
              <a:t>Provide clear reasoning in judgment</a:t>
            </a:r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125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u="sng" dirty="0" smtClean="0"/>
              <a:t>CONCLUSION</a:t>
            </a:r>
            <a:endParaRPr lang="en-US" b="1" u="sng" dirty="0"/>
          </a:p>
          <a:p>
            <a:r>
              <a:rPr lang="en-US" dirty="0"/>
              <a:t>Burden of proof is central to the administration of </a:t>
            </a:r>
            <a:r>
              <a:rPr lang="en-US" dirty="0" smtClean="0"/>
              <a:t>justice</a:t>
            </a:r>
            <a:endParaRPr lang="en-US" dirty="0"/>
          </a:p>
          <a:p>
            <a:r>
              <a:rPr lang="en-US" dirty="0"/>
              <a:t>Distinction between legal and evidential burden is </a:t>
            </a:r>
            <a:r>
              <a:rPr lang="en-US" dirty="0" smtClean="0"/>
              <a:t>crucial</a:t>
            </a:r>
            <a:endParaRPr lang="en-US" dirty="0"/>
          </a:p>
          <a:p>
            <a:r>
              <a:rPr lang="en-US" dirty="0"/>
              <a:t>Civil and criminal standards must be properly </a:t>
            </a:r>
            <a:r>
              <a:rPr lang="en-US" dirty="0" smtClean="0"/>
              <a:t>applied</a:t>
            </a:r>
          </a:p>
          <a:p>
            <a:r>
              <a:rPr lang="en-US" dirty="0" smtClean="0"/>
              <a:t>Effective </a:t>
            </a:r>
            <a:r>
              <a:rPr lang="en-US" dirty="0"/>
              <a:t>judicial strategies are </a:t>
            </a:r>
            <a:r>
              <a:rPr lang="en-US" dirty="0" smtClean="0"/>
              <a:t>essential</a:t>
            </a:r>
            <a:endParaRPr lang="en-US" dirty="0"/>
          </a:p>
          <a:p>
            <a:pPr marL="0" indent="0">
              <a:buNone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Fair administration of justice depends on disciplined judicial reasoning grounded in law. Justice can still be achieved even when evidence is sparse, conflicting, or intentionally withheld.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074" name="Picture 2" descr="C:\Users\user\Documents\gavel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74" t="50000" r="12838"/>
          <a:stretch/>
        </p:blipFill>
        <p:spPr bwMode="auto">
          <a:xfrm>
            <a:off x="7497096" y="5334000"/>
            <a:ext cx="1637072" cy="1071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24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THANK YOU FOR LISTENING 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31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28600"/>
            <a:ext cx="7543800" cy="6324600"/>
          </a:xfrm>
        </p:spPr>
        <p:txBody>
          <a:bodyPr>
            <a:noAutofit/>
          </a:bodyPr>
          <a:lstStyle/>
          <a:p>
            <a:pPr algn="l"/>
            <a:r>
              <a:rPr lang="en-US" b="1" u="sng" dirty="0" smtClean="0">
                <a:solidFill>
                  <a:schemeClr val="tx1"/>
                </a:solidFill>
              </a:rPr>
              <a:t>PROTOCOLS </a:t>
            </a:r>
            <a:r>
              <a:rPr lang="en-US" b="1" u="sng" dirty="0">
                <a:solidFill>
                  <a:schemeClr val="tx1"/>
                </a:solidFill>
              </a:rPr>
              <a:t>/ </a:t>
            </a:r>
            <a:r>
              <a:rPr lang="en-US" b="1" u="sng" dirty="0" smtClean="0">
                <a:solidFill>
                  <a:schemeClr val="tx1"/>
                </a:solidFill>
              </a:rPr>
              <a:t>ACKNOWLEDGEMENTS</a:t>
            </a:r>
            <a:r>
              <a:rPr lang="en-US" u="sng" dirty="0">
                <a:solidFill>
                  <a:schemeClr val="tx1"/>
                </a:solidFill>
              </a:rPr>
              <a:t> </a:t>
            </a:r>
          </a:p>
          <a:p>
            <a:pPr marL="285750" indent="-285750" algn="l">
              <a:lnSpc>
                <a:spcPct val="200000"/>
              </a:lnSpc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National </a:t>
            </a:r>
            <a:r>
              <a:rPr lang="en-US" sz="2400" dirty="0">
                <a:solidFill>
                  <a:schemeClr val="tx1"/>
                </a:solidFill>
              </a:rPr>
              <a:t>Judicial Institute (NJI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  <a:endParaRPr lang="en-US" sz="2400" dirty="0">
              <a:solidFill>
                <a:schemeClr val="tx1"/>
              </a:solidFill>
            </a:endParaRPr>
          </a:p>
          <a:p>
            <a:pPr marL="285750" indent="-285750" algn="l">
              <a:lnSpc>
                <a:spcPct val="200000"/>
              </a:lnSpc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The </a:t>
            </a:r>
            <a:r>
              <a:rPr lang="en-US" sz="2400" dirty="0">
                <a:solidFill>
                  <a:schemeClr val="tx1"/>
                </a:solidFill>
              </a:rPr>
              <a:t>Chief Justice of Nigeria and Chairman, Board of Governors, </a:t>
            </a:r>
            <a:r>
              <a:rPr lang="en-US" sz="2400" dirty="0" smtClean="0">
                <a:solidFill>
                  <a:schemeClr val="tx1"/>
                </a:solidFill>
              </a:rPr>
              <a:t>NJI</a:t>
            </a:r>
            <a:endParaRPr lang="en-US" sz="2400" dirty="0">
              <a:solidFill>
                <a:schemeClr val="tx1"/>
              </a:solidFill>
            </a:endParaRPr>
          </a:p>
          <a:p>
            <a:pPr marL="285750" indent="-285750" algn="l">
              <a:lnSpc>
                <a:spcPct val="200000"/>
              </a:lnSpc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The </a:t>
            </a:r>
            <a:r>
              <a:rPr lang="en-US" sz="2400" dirty="0">
                <a:solidFill>
                  <a:schemeClr val="tx1"/>
                </a:solidFill>
              </a:rPr>
              <a:t>Administrator, </a:t>
            </a:r>
            <a:r>
              <a:rPr lang="en-US" sz="2400" dirty="0" smtClean="0">
                <a:solidFill>
                  <a:schemeClr val="tx1"/>
                </a:solidFill>
              </a:rPr>
              <a:t>NJI</a:t>
            </a:r>
            <a:endParaRPr lang="en-US" sz="2400" dirty="0">
              <a:solidFill>
                <a:schemeClr val="tx1"/>
              </a:solidFill>
            </a:endParaRPr>
          </a:p>
          <a:p>
            <a:pPr marL="285750" indent="-285750" algn="l">
              <a:lnSpc>
                <a:spcPct val="200000"/>
              </a:lnSpc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Director </a:t>
            </a:r>
            <a:r>
              <a:rPr lang="en-US" sz="2400" dirty="0">
                <a:solidFill>
                  <a:schemeClr val="tx1"/>
                </a:solidFill>
              </a:rPr>
              <a:t>of Studies and Members of the Education </a:t>
            </a:r>
            <a:r>
              <a:rPr lang="en-US" sz="2400" dirty="0" smtClean="0">
                <a:solidFill>
                  <a:schemeClr val="tx1"/>
                </a:solidFill>
              </a:rPr>
              <a:t>Committee.</a:t>
            </a:r>
            <a:endParaRPr lang="en-US" sz="2400" dirty="0">
              <a:solidFill>
                <a:schemeClr val="tx1"/>
              </a:solidFill>
            </a:endParaRPr>
          </a:p>
          <a:p>
            <a:pPr marL="285750" indent="-285750" algn="l">
              <a:lnSpc>
                <a:spcPct val="200000"/>
              </a:lnSpc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The </a:t>
            </a:r>
            <a:r>
              <a:rPr lang="en-US" sz="2400" dirty="0">
                <a:solidFill>
                  <a:schemeClr val="tx1"/>
                </a:solidFill>
              </a:rPr>
              <a:t>Chief Judge of </a:t>
            </a:r>
            <a:r>
              <a:rPr lang="en-US" sz="2400" dirty="0" err="1">
                <a:solidFill>
                  <a:schemeClr val="tx1"/>
                </a:solidFill>
              </a:rPr>
              <a:t>Anambra</a:t>
            </a:r>
            <a:r>
              <a:rPr lang="en-US" sz="2400" dirty="0">
                <a:solidFill>
                  <a:schemeClr val="tx1"/>
                </a:solidFill>
              </a:rPr>
              <a:t> State</a:t>
            </a:r>
          </a:p>
        </p:txBody>
      </p:sp>
    </p:spTree>
    <p:extLst>
      <p:ext uri="{BB962C8B-B14F-4D97-AF65-F5344CB8AC3E}">
        <p14:creationId xmlns:p14="http://schemas.microsoft.com/office/powerpoint/2010/main" val="234541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28600"/>
            <a:ext cx="8305800" cy="6400800"/>
          </a:xfrm>
        </p:spPr>
        <p:txBody>
          <a:bodyPr>
            <a:normAutofit lnSpcReduction="10000"/>
          </a:bodyPr>
          <a:lstStyle/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b="1" u="sng" dirty="0">
                <a:solidFill>
                  <a:schemeClr val="tx1"/>
                </a:solidFill>
              </a:rPr>
              <a:t>INTRODUCTION</a:t>
            </a:r>
          </a:p>
          <a:p>
            <a:r>
              <a:rPr lang="en-US" sz="2600" dirty="0">
                <a:solidFill>
                  <a:schemeClr val="tx1"/>
                </a:solidFill>
              </a:rPr>
              <a:t> </a:t>
            </a:r>
          </a:p>
          <a:p>
            <a:pPr marL="457200" indent="-457200" algn="l">
              <a:buFont typeface="Wingdings" pitchFamily="2" charset="2"/>
              <a:buChar char="v"/>
            </a:pPr>
            <a:r>
              <a:rPr lang="en-US" sz="2600" i="1" dirty="0">
                <a:solidFill>
                  <a:schemeClr val="tx1"/>
                </a:solidFill>
              </a:rPr>
              <a:t>Burden of proof lies at the core of </a:t>
            </a:r>
            <a:r>
              <a:rPr lang="en-US" sz="2600" i="1" dirty="0" smtClean="0">
                <a:solidFill>
                  <a:schemeClr val="tx1"/>
                </a:solidFill>
              </a:rPr>
              <a:t>adjudication</a:t>
            </a:r>
            <a:endParaRPr lang="en-US" sz="2600" i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en-US" sz="2600" i="1" dirty="0">
                <a:solidFill>
                  <a:schemeClr val="tx1"/>
                </a:solidFill>
              </a:rPr>
              <a:t>It shapes judicial reasoning from claim or charge to </a:t>
            </a:r>
            <a:r>
              <a:rPr lang="en-US" sz="2600" i="1" dirty="0" smtClean="0">
                <a:solidFill>
                  <a:schemeClr val="tx1"/>
                </a:solidFill>
              </a:rPr>
              <a:t>judgment</a:t>
            </a:r>
            <a:endParaRPr lang="en-US" sz="2600" i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en-US" sz="2600" i="1" dirty="0">
                <a:solidFill>
                  <a:schemeClr val="tx1"/>
                </a:solidFill>
              </a:rPr>
              <a:t>Lower Courts often contend with sparse, conflicting, or withheld </a:t>
            </a:r>
            <a:r>
              <a:rPr lang="en-US" sz="2600" i="1" dirty="0" smtClean="0">
                <a:solidFill>
                  <a:schemeClr val="tx1"/>
                </a:solidFill>
              </a:rPr>
              <a:t>evidence</a:t>
            </a:r>
            <a:endParaRPr lang="en-US" sz="2600" i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en-US" sz="2600" i="1" dirty="0">
                <a:solidFill>
                  <a:schemeClr val="tx1"/>
                </a:solidFill>
              </a:rPr>
              <a:t>Judicial discretion is required to balance procedure and substantive justice</a:t>
            </a:r>
          </a:p>
          <a:p>
            <a:pPr marL="457200" indent="-457200" algn="l">
              <a:buFont typeface="Wingdings" pitchFamily="2" charset="2"/>
              <a:buChar char="v"/>
            </a:pPr>
            <a:r>
              <a:rPr lang="en-US" sz="2600" b="1" dirty="0">
                <a:solidFill>
                  <a:schemeClr val="tx1"/>
                </a:solidFill>
              </a:rPr>
              <a:t> </a:t>
            </a:r>
            <a:r>
              <a:rPr lang="en-US" sz="2600" b="1" dirty="0" smtClean="0">
                <a:solidFill>
                  <a:schemeClr val="tx1"/>
                </a:solidFill>
              </a:rPr>
              <a:t>Focus</a:t>
            </a:r>
            <a:r>
              <a:rPr lang="en-US" sz="2600" b="1" dirty="0">
                <a:solidFill>
                  <a:schemeClr val="tx1"/>
                </a:solidFill>
              </a:rPr>
              <a:t>:</a:t>
            </a:r>
          </a:p>
          <a:p>
            <a:pPr marL="457200" indent="176213" algn="l">
              <a:buFont typeface="Wingdings" pitchFamily="2" charset="2"/>
              <a:buChar char="§"/>
            </a:pPr>
            <a:r>
              <a:rPr lang="en-US" sz="2600" dirty="0">
                <a:solidFill>
                  <a:schemeClr val="tx1"/>
                </a:solidFill>
              </a:rPr>
              <a:t>Legal vs evidential </a:t>
            </a:r>
            <a:r>
              <a:rPr lang="en-US" sz="2600" dirty="0" smtClean="0">
                <a:solidFill>
                  <a:schemeClr val="tx1"/>
                </a:solidFill>
              </a:rPr>
              <a:t>burden</a:t>
            </a:r>
            <a:endParaRPr lang="en-US" sz="2600" dirty="0">
              <a:solidFill>
                <a:schemeClr val="tx1"/>
              </a:solidFill>
            </a:endParaRPr>
          </a:p>
          <a:p>
            <a:pPr marL="457200" algn="l">
              <a:buFont typeface="Wingdings" pitchFamily="2" charset="2"/>
              <a:buChar char="§"/>
            </a:pPr>
            <a:r>
              <a:rPr lang="en-US" sz="2600" dirty="0">
                <a:solidFill>
                  <a:schemeClr val="tx1"/>
                </a:solidFill>
              </a:rPr>
              <a:t>Civil vs criminal </a:t>
            </a:r>
            <a:r>
              <a:rPr lang="en-US" sz="2600" dirty="0" smtClean="0">
                <a:solidFill>
                  <a:schemeClr val="tx1"/>
                </a:solidFill>
              </a:rPr>
              <a:t>standards</a:t>
            </a:r>
            <a:endParaRPr lang="en-US" sz="2600" dirty="0">
              <a:solidFill>
                <a:schemeClr val="tx1"/>
              </a:solidFill>
            </a:endParaRPr>
          </a:p>
          <a:p>
            <a:pPr marL="457200" algn="l">
              <a:buFont typeface="Wingdings" pitchFamily="2" charset="2"/>
              <a:buChar char="§"/>
            </a:pPr>
            <a:r>
              <a:rPr lang="en-US" sz="2600" dirty="0">
                <a:solidFill>
                  <a:schemeClr val="tx1"/>
                </a:solidFill>
              </a:rPr>
              <a:t>Exercise of judicial discretion</a:t>
            </a:r>
          </a:p>
        </p:txBody>
      </p:sp>
    </p:spTree>
    <p:extLst>
      <p:ext uri="{BB962C8B-B14F-4D97-AF65-F5344CB8AC3E}">
        <p14:creationId xmlns:p14="http://schemas.microsoft.com/office/powerpoint/2010/main" val="71238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457200"/>
            <a:ext cx="8686800" cy="6096000"/>
          </a:xfrm>
        </p:spPr>
        <p:txBody>
          <a:bodyPr>
            <a:normAutofit fontScale="70000" lnSpcReduction="20000"/>
          </a:bodyPr>
          <a:lstStyle/>
          <a:p>
            <a:r>
              <a:rPr lang="en-US" sz="4600" b="1" u="sng" dirty="0">
                <a:solidFill>
                  <a:schemeClr val="tx1"/>
                </a:solidFill>
              </a:rPr>
              <a:t>PURPOSE &amp; </a:t>
            </a:r>
            <a:r>
              <a:rPr lang="en-US" sz="4600" b="1" u="sng" dirty="0" smtClean="0">
                <a:solidFill>
                  <a:schemeClr val="tx1"/>
                </a:solidFill>
              </a:rPr>
              <a:t>CONTEXT</a:t>
            </a:r>
          </a:p>
          <a:p>
            <a:pPr marL="457200" indent="-457200" algn="l">
              <a:buFont typeface="Wingdings" pitchFamily="2" charset="2"/>
              <a:buChar char="v"/>
            </a:pPr>
            <a:r>
              <a:rPr lang="en-US" sz="3100" dirty="0" smtClean="0">
                <a:solidFill>
                  <a:schemeClr val="tx1"/>
                </a:solidFill>
              </a:rPr>
              <a:t>Evidence </a:t>
            </a:r>
            <a:r>
              <a:rPr lang="en-US" sz="3100" dirty="0">
                <a:solidFill>
                  <a:schemeClr val="tx1"/>
                </a:solidFill>
              </a:rPr>
              <a:t>is the lifeblood of </a:t>
            </a:r>
            <a:r>
              <a:rPr lang="en-US" sz="3100" dirty="0" smtClean="0">
                <a:solidFill>
                  <a:schemeClr val="tx1"/>
                </a:solidFill>
              </a:rPr>
              <a:t>adjudication</a:t>
            </a:r>
          </a:p>
          <a:p>
            <a:pPr marL="457200" indent="-457200" algn="l">
              <a:buFont typeface="Wingdings" pitchFamily="2" charset="2"/>
              <a:buChar char="v"/>
            </a:pPr>
            <a:r>
              <a:rPr lang="en-US" sz="3100" dirty="0" smtClean="0">
                <a:solidFill>
                  <a:schemeClr val="tx1"/>
                </a:solidFill>
              </a:rPr>
              <a:t>It </a:t>
            </a:r>
            <a:r>
              <a:rPr lang="en-US" sz="3100" dirty="0">
                <a:solidFill>
                  <a:schemeClr val="tx1"/>
                </a:solidFill>
              </a:rPr>
              <a:t>determines the burden of proof and the judicial path from claim to judgment</a:t>
            </a:r>
          </a:p>
          <a:p>
            <a:r>
              <a:rPr lang="en-US" sz="3100" dirty="0">
                <a:solidFill>
                  <a:schemeClr val="tx1"/>
                </a:solidFill>
              </a:rPr>
              <a:t> </a:t>
            </a:r>
            <a:endParaRPr lang="en-US" sz="3100" dirty="0" smtClean="0">
              <a:solidFill>
                <a:schemeClr val="tx1"/>
              </a:solidFill>
            </a:endParaRPr>
          </a:p>
          <a:p>
            <a:pPr algn="l"/>
            <a:r>
              <a:rPr lang="en-US" sz="3100" b="1" dirty="0" smtClean="0">
                <a:solidFill>
                  <a:schemeClr val="tx1"/>
                </a:solidFill>
              </a:rPr>
              <a:t>Lower Courts commonly face:</a:t>
            </a:r>
          </a:p>
          <a:p>
            <a:r>
              <a:rPr lang="en-US" sz="3100" dirty="0">
                <a:solidFill>
                  <a:schemeClr val="tx1"/>
                </a:solidFill>
              </a:rPr>
              <a:t> 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3100" dirty="0">
                <a:solidFill>
                  <a:schemeClr val="tx1"/>
                </a:solidFill>
              </a:rPr>
              <a:t>Sparse or poorly investigated cases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3100" dirty="0">
                <a:solidFill>
                  <a:schemeClr val="tx1"/>
                </a:solidFill>
              </a:rPr>
              <a:t> 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3100" dirty="0">
                <a:solidFill>
                  <a:schemeClr val="tx1"/>
                </a:solidFill>
              </a:rPr>
              <a:t>Conflicting testimonies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3100" dirty="0">
                <a:solidFill>
                  <a:schemeClr val="tx1"/>
                </a:solidFill>
              </a:rPr>
              <a:t> 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3100" dirty="0">
                <a:solidFill>
                  <a:schemeClr val="tx1"/>
                </a:solidFill>
              </a:rPr>
              <a:t>Deliberate withholding of evidence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3100" dirty="0">
                <a:solidFill>
                  <a:schemeClr val="tx1"/>
                </a:solidFill>
              </a:rPr>
              <a:t> 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3100" dirty="0">
                <a:solidFill>
                  <a:schemeClr val="tx1"/>
                </a:solidFill>
              </a:rPr>
              <a:t>Judicial discretion is frequently tested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3100" dirty="0">
                <a:solidFill>
                  <a:schemeClr val="tx1"/>
                </a:solidFill>
              </a:rPr>
              <a:t> 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3100" dirty="0">
                <a:solidFill>
                  <a:schemeClr val="tx1"/>
                </a:solidFill>
              </a:rPr>
              <a:t>Focus of this session: how the law is applied in real trial conditions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27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81000"/>
            <a:ext cx="8229600" cy="57451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u="sng" dirty="0" smtClean="0"/>
              <a:t>CONCEPTUAL FRAMEWORK</a:t>
            </a:r>
          </a:p>
          <a:p>
            <a:pPr marL="0" indent="0">
              <a:buNone/>
            </a:pPr>
            <a:endParaRPr lang="en-US" b="1" u="sng" dirty="0"/>
          </a:p>
          <a:p>
            <a:pPr marL="0" indent="0">
              <a:buNone/>
            </a:pPr>
            <a:r>
              <a:rPr lang="en-US" dirty="0"/>
              <a:t>Three </a:t>
            </a:r>
            <a:r>
              <a:rPr lang="en-US" dirty="0" smtClean="0"/>
              <a:t>Pillars</a:t>
            </a:r>
            <a:endParaRPr lang="en-US" dirty="0"/>
          </a:p>
          <a:p>
            <a:pPr indent="-3175"/>
            <a:r>
              <a:rPr lang="en-US" dirty="0" smtClean="0"/>
              <a:t>Burden </a:t>
            </a:r>
            <a:r>
              <a:rPr lang="en-US" dirty="0"/>
              <a:t>of </a:t>
            </a:r>
            <a:r>
              <a:rPr lang="en-US" dirty="0" smtClean="0"/>
              <a:t>Proof</a:t>
            </a:r>
            <a:endParaRPr lang="en-US" dirty="0"/>
          </a:p>
          <a:p>
            <a:pPr indent="-3175"/>
            <a:r>
              <a:rPr lang="en-US" dirty="0"/>
              <a:t>Evidence Management in </a:t>
            </a:r>
            <a:r>
              <a:rPr lang="en-US" dirty="0" smtClean="0"/>
              <a:t>Trial</a:t>
            </a:r>
            <a:endParaRPr lang="en-US" dirty="0"/>
          </a:p>
          <a:p>
            <a:pPr marL="574675" indent="-234950"/>
            <a:r>
              <a:rPr lang="en-US" dirty="0"/>
              <a:t>Judicial Strategies in Difficult Evidentiary Situations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These pillars guide the discussion</a:t>
            </a:r>
            <a:r>
              <a:rPr lang="en-US" i="1" dirty="0" smtClean="0"/>
              <a:t>.</a:t>
            </a:r>
          </a:p>
          <a:p>
            <a:pPr marL="0" indent="0">
              <a:buNone/>
            </a:pPr>
            <a:r>
              <a:rPr lang="en-US" i="1" dirty="0" smtClean="0"/>
              <a:t>Law, evidence, and judicial skill operate together</a:t>
            </a:r>
          </a:p>
        </p:txBody>
      </p:sp>
    </p:spTree>
    <p:extLst>
      <p:ext uri="{BB962C8B-B14F-4D97-AF65-F5344CB8AC3E}">
        <p14:creationId xmlns:p14="http://schemas.microsoft.com/office/powerpoint/2010/main" val="361089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/>
              <a:t>STATUTORY &amp; CONSTITUTIONAL </a:t>
            </a:r>
            <a:r>
              <a:rPr lang="en-US" b="1" u="sng" dirty="0" smtClean="0"/>
              <a:t>FRAMEWORK</a:t>
            </a:r>
            <a:endParaRPr lang="en-US" b="1" u="sng" dirty="0"/>
          </a:p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Constitution </a:t>
            </a:r>
            <a:r>
              <a:rPr lang="en-US" sz="2400" b="1" dirty="0"/>
              <a:t>of the Federal Republic of Nigeria, 1999 (as amended)</a:t>
            </a:r>
          </a:p>
          <a:p>
            <a:pPr marL="800100" indent="-457200">
              <a:buFont typeface="Courier New" pitchFamily="49" charset="0"/>
              <a:buChar char="o"/>
            </a:pPr>
            <a:r>
              <a:rPr lang="en-US" sz="2400" dirty="0"/>
              <a:t>Section 36 – Right to fair </a:t>
            </a:r>
            <a:r>
              <a:rPr lang="en-US" sz="2400" dirty="0" smtClean="0"/>
              <a:t>hearing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Evidence Act, 2011 (as amended)</a:t>
            </a:r>
          </a:p>
          <a:p>
            <a:pPr marL="800100" indent="-457200">
              <a:buFont typeface="Courier New" pitchFamily="49" charset="0"/>
              <a:buChar char="o"/>
            </a:pPr>
            <a:r>
              <a:rPr lang="en-US" sz="2400" dirty="0"/>
              <a:t>Sections 131–140 – Burden and standard of </a:t>
            </a:r>
            <a:r>
              <a:rPr lang="en-US" sz="2400" dirty="0" smtClean="0"/>
              <a:t>proof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Procedural Laws</a:t>
            </a:r>
          </a:p>
          <a:p>
            <a:pPr marL="800100" indent="-457200">
              <a:buFont typeface="Courier New" pitchFamily="49" charset="0"/>
              <a:buChar char="o"/>
            </a:pPr>
            <a:r>
              <a:rPr lang="en-US" sz="2400" dirty="0"/>
              <a:t>ACJA / ACJL, CPA, Civil Procedure </a:t>
            </a:r>
            <a:r>
              <a:rPr lang="en-US" sz="2400" dirty="0" smtClean="0"/>
              <a:t>Rules</a:t>
            </a:r>
          </a:p>
          <a:p>
            <a:pPr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i="1" dirty="0"/>
              <a:t>Judicial discretion operates within constitutional safeguards and statutory boundaries.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46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763000" cy="57451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u="sng" dirty="0"/>
              <a:t>LEGAL BURDEN vs EVIDENTIAL BURDEN</a:t>
            </a:r>
          </a:p>
          <a:p>
            <a:pPr marL="0" indent="0">
              <a:buNone/>
            </a:pPr>
            <a:r>
              <a:rPr lang="en-US" sz="2400" b="1" dirty="0"/>
              <a:t>Legal </a:t>
            </a:r>
            <a:r>
              <a:rPr lang="en-US" sz="2400" b="1" dirty="0" smtClean="0"/>
              <a:t>Burden				Evidential </a:t>
            </a:r>
            <a:r>
              <a:rPr lang="en-US" sz="2400" b="1" dirty="0"/>
              <a:t>Burden</a:t>
            </a:r>
          </a:p>
          <a:p>
            <a:pPr marL="0" indent="0">
              <a:buNone/>
            </a:pPr>
            <a:r>
              <a:rPr lang="en-US" sz="2000" i="1" dirty="0"/>
              <a:t>Obligation to prove </a:t>
            </a:r>
            <a:r>
              <a:rPr lang="en-US" sz="2000" i="1" dirty="0" smtClean="0"/>
              <a:t>allegation		Obligation </a:t>
            </a:r>
            <a:r>
              <a:rPr lang="en-US" sz="2000" i="1" dirty="0"/>
              <a:t>to adduce sufficient </a:t>
            </a:r>
            <a:r>
              <a:rPr lang="en-US" sz="2000" i="1" dirty="0" smtClean="0"/>
              <a:t>						evidence.</a:t>
            </a:r>
          </a:p>
          <a:p>
            <a:pPr marL="0" indent="0">
              <a:buNone/>
            </a:pPr>
            <a:endParaRPr lang="en-US" sz="2000" i="1" dirty="0"/>
          </a:p>
          <a:p>
            <a:pPr marL="0" indent="0">
              <a:buNone/>
            </a:pPr>
            <a:r>
              <a:rPr lang="en-US" sz="2000" i="1" dirty="0"/>
              <a:t>Fixed throughout </a:t>
            </a:r>
            <a:r>
              <a:rPr lang="en-US" sz="2000" i="1" dirty="0" smtClean="0"/>
              <a:t>trial 			May </a:t>
            </a:r>
            <a:r>
              <a:rPr lang="en-US" sz="2000" i="1" dirty="0"/>
              <a:t>shift during </a:t>
            </a:r>
            <a:r>
              <a:rPr lang="en-US" sz="2000" i="1" dirty="0" smtClean="0"/>
              <a:t>proceedings</a:t>
            </a:r>
          </a:p>
          <a:p>
            <a:pPr marL="0" indent="0">
              <a:buNone/>
            </a:pPr>
            <a:endParaRPr lang="en-US" sz="2000" i="1" dirty="0"/>
          </a:p>
          <a:p>
            <a:pPr marL="0" indent="0">
              <a:buNone/>
            </a:pPr>
            <a:r>
              <a:rPr lang="en-US" sz="2000" i="1" dirty="0"/>
              <a:t>Determines ultimate </a:t>
            </a:r>
            <a:r>
              <a:rPr lang="en-US" sz="2000" i="1" dirty="0" smtClean="0"/>
              <a:t>success/failure	Requires </a:t>
            </a:r>
            <a:r>
              <a:rPr lang="en-US" sz="2000" i="1" dirty="0"/>
              <a:t>prima facie </a:t>
            </a:r>
            <a:r>
              <a:rPr lang="en-US" sz="2000" i="1" dirty="0" smtClean="0"/>
              <a:t>evidence</a:t>
            </a:r>
          </a:p>
          <a:p>
            <a:pPr marL="0" indent="0">
              <a:buNone/>
            </a:pPr>
            <a:endParaRPr lang="en-US" sz="2000" i="1" dirty="0"/>
          </a:p>
          <a:p>
            <a:pPr marL="0" indent="0">
              <a:buNone/>
            </a:pPr>
            <a:r>
              <a:rPr lang="en-US" sz="2000" i="1" dirty="0"/>
              <a:t>Confusing these two burdens often leads to </a:t>
            </a:r>
            <a:r>
              <a:rPr lang="en-US" sz="2000" i="1" dirty="0" smtClean="0"/>
              <a:t>error. </a:t>
            </a:r>
          </a:p>
          <a:p>
            <a:pPr marL="0" indent="0">
              <a:buNone/>
            </a:pPr>
            <a:endParaRPr lang="en-US" sz="2000" i="1" dirty="0" smtClean="0"/>
          </a:p>
          <a:p>
            <a:r>
              <a:rPr lang="en-US" sz="2400" b="1" i="1" dirty="0" err="1" smtClean="0"/>
              <a:t>Okonkwo</a:t>
            </a:r>
            <a:r>
              <a:rPr lang="en-US" sz="2400" b="1" i="1" dirty="0" smtClean="0"/>
              <a:t> v. </a:t>
            </a:r>
            <a:r>
              <a:rPr lang="en-US" sz="2400" b="1" i="1" dirty="0" err="1" smtClean="0"/>
              <a:t>Nwosu</a:t>
            </a:r>
            <a:r>
              <a:rPr lang="en-US" sz="2400" b="1" i="1" dirty="0" smtClean="0"/>
              <a:t> (1983) 2 NCLR 271</a:t>
            </a:r>
          </a:p>
          <a:p>
            <a:r>
              <a:rPr lang="en-US" sz="2400" b="1" dirty="0" err="1" smtClean="0"/>
              <a:t>Emenike</a:t>
            </a:r>
            <a:r>
              <a:rPr lang="en-US" sz="2400" b="1" dirty="0" smtClean="0"/>
              <a:t> </a:t>
            </a:r>
            <a:r>
              <a:rPr lang="en-US" sz="2400" b="1" dirty="0"/>
              <a:t>v. </a:t>
            </a:r>
            <a:r>
              <a:rPr lang="en-US" sz="2400" b="1" dirty="0" err="1"/>
              <a:t>Okeke</a:t>
            </a:r>
            <a:r>
              <a:rPr lang="en-US" sz="2400" b="1" dirty="0"/>
              <a:t> (2003) 15 NWLR (Pt. 840) </a:t>
            </a:r>
            <a:r>
              <a:rPr lang="en-US" sz="2400" b="1" dirty="0" smtClean="0"/>
              <a:t>212</a:t>
            </a:r>
          </a:p>
        </p:txBody>
      </p:sp>
    </p:spTree>
    <p:extLst>
      <p:ext uri="{BB962C8B-B14F-4D97-AF65-F5344CB8AC3E}">
        <p14:creationId xmlns:p14="http://schemas.microsoft.com/office/powerpoint/2010/main" val="1160947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4600" b="1" u="sng" dirty="0"/>
              <a:t>STANDARD OF </a:t>
            </a:r>
            <a:r>
              <a:rPr lang="en-US" sz="4600" b="1" u="sng" dirty="0" smtClean="0"/>
              <a:t>PROOF</a:t>
            </a:r>
          </a:p>
          <a:p>
            <a:pPr marL="0" indent="0" algn="ctr">
              <a:buNone/>
            </a:pPr>
            <a:endParaRPr lang="en-US" sz="4000" b="1" u="sng" dirty="0"/>
          </a:p>
          <a:p>
            <a:pPr>
              <a:buFont typeface="Wingdings" pitchFamily="2" charset="2"/>
              <a:buChar char="v"/>
            </a:pPr>
            <a:r>
              <a:rPr lang="en-US" dirty="0"/>
              <a:t> </a:t>
            </a:r>
            <a:r>
              <a:rPr lang="en-US" dirty="0" smtClean="0"/>
              <a:t>Determines </a:t>
            </a:r>
            <a:r>
              <a:rPr lang="en-US" dirty="0"/>
              <a:t>the degree of certainty required before a fact </a:t>
            </a:r>
            <a:r>
              <a:rPr lang="en-US" dirty="0" smtClean="0"/>
              <a:t>is accepted </a:t>
            </a:r>
            <a:r>
              <a:rPr lang="en-US" dirty="0"/>
              <a:t>as proven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b="1" dirty="0"/>
              <a:t>Civil Cases:</a:t>
            </a:r>
          </a:p>
          <a:p>
            <a:pPr indent="231775"/>
            <a:r>
              <a:rPr lang="en-US" dirty="0"/>
              <a:t>On the balance of probabilities (preponderance of evidence)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b="1" dirty="0"/>
              <a:t>Criminal Cases:</a:t>
            </a:r>
          </a:p>
          <a:p>
            <a:pPr indent="231775"/>
            <a:r>
              <a:rPr lang="en-US" dirty="0"/>
              <a:t>Proof beyond reasonable doubt</a:t>
            </a:r>
          </a:p>
          <a:p>
            <a:pPr marL="0" indent="0">
              <a:buNone/>
            </a:pPr>
            <a:endParaRPr lang="en-US" dirty="0"/>
          </a:p>
          <a:p>
            <a:pPr marL="339725" indent="0">
              <a:buNone/>
            </a:pPr>
            <a:r>
              <a:rPr lang="en-US" b="1" dirty="0"/>
              <a:t>Presumptions under certain statutes may shift evidential, but not legal, burden.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 err="1"/>
              <a:t>Olayemi</a:t>
            </a:r>
            <a:r>
              <a:rPr lang="en-US" b="1" dirty="0"/>
              <a:t> v. </a:t>
            </a:r>
            <a:r>
              <a:rPr lang="en-US" b="1" dirty="0" err="1"/>
              <a:t>Adeyemi</a:t>
            </a:r>
            <a:r>
              <a:rPr lang="en-US" b="1" dirty="0"/>
              <a:t> (1998) 7 NWLR (Pt.556) 312</a:t>
            </a:r>
          </a:p>
          <a:p>
            <a:r>
              <a:rPr lang="en-US" b="1" dirty="0"/>
              <a:t>State v. </a:t>
            </a:r>
            <a:r>
              <a:rPr lang="en-US" b="1" dirty="0" err="1"/>
              <a:t>Udeh</a:t>
            </a:r>
            <a:r>
              <a:rPr lang="en-US" b="1" dirty="0"/>
              <a:t> (2002) 6 NWLR (Pt.765) 459</a:t>
            </a:r>
          </a:p>
          <a:p>
            <a:r>
              <a:rPr lang="en-US" b="1" dirty="0"/>
              <a:t>Section 145 of the Evidence Act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42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u="sng" dirty="0"/>
              <a:t>EVALUATING SPARSE </a:t>
            </a:r>
            <a:r>
              <a:rPr lang="en-US" b="1" u="sng" dirty="0" smtClean="0"/>
              <a:t>EVIDENCE</a:t>
            </a:r>
            <a:endParaRPr lang="en-US" dirty="0" smtClean="0"/>
          </a:p>
          <a:p>
            <a:pPr marL="0" indent="0">
              <a:buNone/>
            </a:pPr>
            <a:r>
              <a:rPr lang="en-US" sz="2400" b="1" dirty="0" smtClean="0"/>
              <a:t>Definition</a:t>
            </a:r>
            <a:r>
              <a:rPr lang="en-US" sz="2400" dirty="0"/>
              <a:t>:</a:t>
            </a:r>
          </a:p>
          <a:p>
            <a:pPr indent="-3175"/>
            <a:r>
              <a:rPr lang="en-US" sz="2400" dirty="0"/>
              <a:t>Insufficient or limited </a:t>
            </a:r>
            <a:r>
              <a:rPr lang="en-US" sz="2400" dirty="0" smtClean="0"/>
              <a:t>evidence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Characteristics:</a:t>
            </a:r>
          </a:p>
          <a:p>
            <a:pPr indent="-3175"/>
            <a:r>
              <a:rPr lang="en-US" sz="2400" dirty="0"/>
              <a:t>Limited witnesses</a:t>
            </a:r>
          </a:p>
          <a:p>
            <a:pPr indent="-3175"/>
            <a:r>
              <a:rPr lang="en-US" sz="2400" dirty="0"/>
              <a:t>Incomplete documentation</a:t>
            </a:r>
          </a:p>
          <a:p>
            <a:pPr indent="-3175"/>
            <a:r>
              <a:rPr lang="en-US" sz="2400" dirty="0"/>
              <a:t>Weak </a:t>
            </a:r>
            <a:r>
              <a:rPr lang="en-US" sz="2400" dirty="0" smtClean="0"/>
              <a:t>investigation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Judicial Strategy:</a:t>
            </a:r>
          </a:p>
          <a:p>
            <a:pPr indent="-3175"/>
            <a:r>
              <a:rPr lang="en-US" sz="2400" dirty="0"/>
              <a:t>Seek clarification</a:t>
            </a:r>
          </a:p>
          <a:p>
            <a:pPr indent="-3175"/>
            <a:r>
              <a:rPr lang="en-US" sz="2400" dirty="0"/>
              <a:t>Avoid speculation</a:t>
            </a:r>
          </a:p>
          <a:p>
            <a:pPr indent="-3175"/>
            <a:r>
              <a:rPr lang="en-US" sz="2400" dirty="0"/>
              <a:t>Ensure evidence meets required standard</a:t>
            </a:r>
          </a:p>
          <a:p>
            <a:r>
              <a:rPr lang="en-US" sz="2400" b="1" dirty="0" err="1"/>
              <a:t>Onugbogu</a:t>
            </a:r>
            <a:r>
              <a:rPr lang="en-US" sz="2400" b="1" dirty="0"/>
              <a:t> v. State (1974) 9 SC 1</a:t>
            </a:r>
          </a:p>
          <a:p>
            <a:r>
              <a:rPr lang="en-US" sz="2400" dirty="0"/>
              <a:t>“Suspicion, no matter how strong, cannot replace proof”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09500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1503</TotalTime>
  <Words>911</Words>
  <Application>Microsoft Office PowerPoint</Application>
  <PresentationFormat>On-screen Show (4:3)</PresentationFormat>
  <Paragraphs>166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Aharoni</vt:lpstr>
      <vt:lpstr>Arial</vt:lpstr>
      <vt:lpstr>Calibri</vt:lpstr>
      <vt:lpstr>Courier New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ifeoma-pc</cp:lastModifiedBy>
  <cp:revision>18</cp:revision>
  <dcterms:created xsi:type="dcterms:W3CDTF">2026-02-05T11:02:05Z</dcterms:created>
  <dcterms:modified xsi:type="dcterms:W3CDTF">2026-02-06T15:17:44Z</dcterms:modified>
</cp:coreProperties>
</file>