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77" autoAdjust="0"/>
    <p:restoredTop sz="94660"/>
  </p:normalViewPr>
  <p:slideViewPr>
    <p:cSldViewPr snapToGrid="0">
      <p:cViewPr varScale="1">
        <p:scale>
          <a:sx n="63" d="100"/>
          <a:sy n="63" d="100"/>
        </p:scale>
        <p:origin x="9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001"/>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50465A-F04A-4D3A-853B-B8CDC4B6038C}" type="datetimeFigureOut">
              <a:rPr lang="en-001" smtClean="0"/>
              <a:t>02/04/2026</a:t>
            </a:fld>
            <a:endParaRPr lang="en-001"/>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001"/>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001"/>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0A96CB-A1BA-4CC8-B367-CB10BC17AFD1}" type="slidenum">
              <a:rPr lang="en-001" smtClean="0"/>
              <a:t>‹#›</a:t>
            </a:fld>
            <a:endParaRPr lang="en-001"/>
          </a:p>
        </p:txBody>
      </p:sp>
    </p:spTree>
    <p:extLst>
      <p:ext uri="{BB962C8B-B14F-4D97-AF65-F5344CB8AC3E}">
        <p14:creationId xmlns:p14="http://schemas.microsoft.com/office/powerpoint/2010/main" val="1772269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D4044-7E22-A123-E133-3DC75CBA02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001"/>
          </a:p>
        </p:txBody>
      </p:sp>
      <p:sp>
        <p:nvSpPr>
          <p:cNvPr id="3" name="Subtitle 2">
            <a:extLst>
              <a:ext uri="{FF2B5EF4-FFF2-40B4-BE49-F238E27FC236}">
                <a16:creationId xmlns:a16="http://schemas.microsoft.com/office/drawing/2014/main" id="{A25A7607-85F3-E908-1BF5-BC1DFAA52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001"/>
          </a:p>
        </p:txBody>
      </p:sp>
      <p:sp>
        <p:nvSpPr>
          <p:cNvPr id="4" name="Date Placeholder 3">
            <a:extLst>
              <a:ext uri="{FF2B5EF4-FFF2-40B4-BE49-F238E27FC236}">
                <a16:creationId xmlns:a16="http://schemas.microsoft.com/office/drawing/2014/main" id="{DF6FFEFC-C575-EF89-0E4F-6600ABE727E1}"/>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7A0A7EA8-7710-ABF5-A072-6DDD197FE57C}"/>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EDB11197-7464-D985-CF14-C710B708BBC5}"/>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3177766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C5FD-2861-04D8-0EB2-DE94ED7E12E9}"/>
              </a:ext>
            </a:extLst>
          </p:cNvPr>
          <p:cNvSpPr>
            <a:spLocks noGrp="1"/>
          </p:cNvSpPr>
          <p:nvPr>
            <p:ph type="title"/>
          </p:nvPr>
        </p:nvSpPr>
        <p:spPr/>
        <p:txBody>
          <a:bodyPr/>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BC5694CB-2A62-1F6F-128F-B29154777D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97D065C3-AA31-6AA0-3B9A-A65C3DECE8FA}"/>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6D9E801F-E8BE-3FF6-F308-452B8DE4872C}"/>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CE67C1D2-D9C0-2153-55FE-D1043346A88E}"/>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421215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2D84F3-1F33-70F5-DDA3-9235FF09AA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05D91A78-9EF0-6B87-DCC8-5223E038F3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0D21C260-75A2-5776-C33E-4EB86403714C}"/>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576CB6C4-82E5-256A-AAE1-4D5EEF6BC070}"/>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1E6DD8EE-153C-DBD5-395A-D777CC5ED627}"/>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64041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049B8-7E20-470E-3252-B9EA0415817B}"/>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F95DF3FD-1DA2-2414-216A-F6DE2F5A2B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3F55039D-2925-5118-AEAF-BA322F16256D}"/>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59331413-5E4B-88B9-1E25-FDAF6D9329C4}"/>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C34406B1-4805-9867-3030-BBDCB7A3350B}"/>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1635091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671F4-D486-0B94-999E-1C0C79873F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001"/>
          </a:p>
        </p:txBody>
      </p:sp>
      <p:sp>
        <p:nvSpPr>
          <p:cNvPr id="3" name="Text Placeholder 2">
            <a:extLst>
              <a:ext uri="{FF2B5EF4-FFF2-40B4-BE49-F238E27FC236}">
                <a16:creationId xmlns:a16="http://schemas.microsoft.com/office/drawing/2014/main" id="{548C5DDD-1291-B185-C288-EC2C62AD5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4EB93-7AB1-4CB5-B8D9-CBD2B7F66BA8}"/>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480BB1EA-B3F7-AA7C-7432-D55BEB266D3F}"/>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43952746-B43C-74B7-358E-8C3EA3271F5B}"/>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224452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9CBCA-4B6E-98C4-BE28-9B2991DDE1A9}"/>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4C43F551-9F82-90DF-B573-59B3B7BAA7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Content Placeholder 3">
            <a:extLst>
              <a:ext uri="{FF2B5EF4-FFF2-40B4-BE49-F238E27FC236}">
                <a16:creationId xmlns:a16="http://schemas.microsoft.com/office/drawing/2014/main" id="{7012A0DA-95DE-D9D0-A8BE-45431F4FAE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Date Placeholder 4">
            <a:extLst>
              <a:ext uri="{FF2B5EF4-FFF2-40B4-BE49-F238E27FC236}">
                <a16:creationId xmlns:a16="http://schemas.microsoft.com/office/drawing/2014/main" id="{F2808112-03BF-570D-64B2-68AAFE55497C}"/>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6" name="Footer Placeholder 5">
            <a:extLst>
              <a:ext uri="{FF2B5EF4-FFF2-40B4-BE49-F238E27FC236}">
                <a16:creationId xmlns:a16="http://schemas.microsoft.com/office/drawing/2014/main" id="{786150FE-188D-E86A-93FF-2A586767E891}"/>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D4395484-CF44-6CAD-B412-EFA2F5E82421}"/>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1703162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4FA8-CF9A-9E6F-05E1-130753CE5C0A}"/>
              </a:ext>
            </a:extLst>
          </p:cNvPr>
          <p:cNvSpPr>
            <a:spLocks noGrp="1"/>
          </p:cNvSpPr>
          <p:nvPr>
            <p:ph type="title"/>
          </p:nvPr>
        </p:nvSpPr>
        <p:spPr>
          <a:xfrm>
            <a:off x="839788" y="365125"/>
            <a:ext cx="10515600" cy="1325563"/>
          </a:xfrm>
        </p:spPr>
        <p:txBody>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DAB5FBB0-3245-45C9-CBC7-2157AF7D86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3454D6-F0DD-921E-986C-2F55CD5918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Text Placeholder 4">
            <a:extLst>
              <a:ext uri="{FF2B5EF4-FFF2-40B4-BE49-F238E27FC236}">
                <a16:creationId xmlns:a16="http://schemas.microsoft.com/office/drawing/2014/main" id="{3BAEA360-0F5C-E54A-6E9F-171BB1752F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9C56EC-C231-2B1B-2B68-A78B03F875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7" name="Date Placeholder 6">
            <a:extLst>
              <a:ext uri="{FF2B5EF4-FFF2-40B4-BE49-F238E27FC236}">
                <a16:creationId xmlns:a16="http://schemas.microsoft.com/office/drawing/2014/main" id="{074F9E99-668A-F283-5F99-2D66CFF606A6}"/>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8" name="Footer Placeholder 7">
            <a:extLst>
              <a:ext uri="{FF2B5EF4-FFF2-40B4-BE49-F238E27FC236}">
                <a16:creationId xmlns:a16="http://schemas.microsoft.com/office/drawing/2014/main" id="{BF2DF682-8EA7-CCD4-964F-1C7BBA4547AF}"/>
              </a:ext>
            </a:extLst>
          </p:cNvPr>
          <p:cNvSpPr>
            <a:spLocks noGrp="1"/>
          </p:cNvSpPr>
          <p:nvPr>
            <p:ph type="ftr" sz="quarter" idx="11"/>
          </p:nvPr>
        </p:nvSpPr>
        <p:spPr/>
        <p:txBody>
          <a:bodyPr/>
          <a:lstStyle/>
          <a:p>
            <a:endParaRPr lang="en-001"/>
          </a:p>
        </p:txBody>
      </p:sp>
      <p:sp>
        <p:nvSpPr>
          <p:cNvPr id="9" name="Slide Number Placeholder 8">
            <a:extLst>
              <a:ext uri="{FF2B5EF4-FFF2-40B4-BE49-F238E27FC236}">
                <a16:creationId xmlns:a16="http://schemas.microsoft.com/office/drawing/2014/main" id="{8C9C61B6-BDB9-174D-71B1-EAC9EFCD51B7}"/>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723553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29777-884B-8292-A181-5812D4CF28C2}"/>
              </a:ext>
            </a:extLst>
          </p:cNvPr>
          <p:cNvSpPr>
            <a:spLocks noGrp="1"/>
          </p:cNvSpPr>
          <p:nvPr>
            <p:ph type="title"/>
          </p:nvPr>
        </p:nvSpPr>
        <p:spPr/>
        <p:txBody>
          <a:bodyPr/>
          <a:lstStyle/>
          <a:p>
            <a:r>
              <a:rPr lang="en-US"/>
              <a:t>Click to edit Master title style</a:t>
            </a:r>
            <a:endParaRPr lang="en-001"/>
          </a:p>
        </p:txBody>
      </p:sp>
      <p:sp>
        <p:nvSpPr>
          <p:cNvPr id="3" name="Date Placeholder 2">
            <a:extLst>
              <a:ext uri="{FF2B5EF4-FFF2-40B4-BE49-F238E27FC236}">
                <a16:creationId xmlns:a16="http://schemas.microsoft.com/office/drawing/2014/main" id="{4F676236-D05C-0EFC-7FE9-302FB36A9C98}"/>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4" name="Footer Placeholder 3">
            <a:extLst>
              <a:ext uri="{FF2B5EF4-FFF2-40B4-BE49-F238E27FC236}">
                <a16:creationId xmlns:a16="http://schemas.microsoft.com/office/drawing/2014/main" id="{6672C379-E491-67A8-F8C1-D1CA6DFF7335}"/>
              </a:ext>
            </a:extLst>
          </p:cNvPr>
          <p:cNvSpPr>
            <a:spLocks noGrp="1"/>
          </p:cNvSpPr>
          <p:nvPr>
            <p:ph type="ftr" sz="quarter" idx="11"/>
          </p:nvPr>
        </p:nvSpPr>
        <p:spPr/>
        <p:txBody>
          <a:bodyPr/>
          <a:lstStyle/>
          <a:p>
            <a:endParaRPr lang="en-001"/>
          </a:p>
        </p:txBody>
      </p:sp>
      <p:sp>
        <p:nvSpPr>
          <p:cNvPr id="5" name="Slide Number Placeholder 4">
            <a:extLst>
              <a:ext uri="{FF2B5EF4-FFF2-40B4-BE49-F238E27FC236}">
                <a16:creationId xmlns:a16="http://schemas.microsoft.com/office/drawing/2014/main" id="{68AA52E1-FC85-5C50-1BEB-7FC0505297D9}"/>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1640641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3D5E36-42B4-F25F-229A-9F0E022E11CF}"/>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3" name="Footer Placeholder 2">
            <a:extLst>
              <a:ext uri="{FF2B5EF4-FFF2-40B4-BE49-F238E27FC236}">
                <a16:creationId xmlns:a16="http://schemas.microsoft.com/office/drawing/2014/main" id="{334220E8-3C64-B0B9-E911-8A64BD6D2262}"/>
              </a:ext>
            </a:extLst>
          </p:cNvPr>
          <p:cNvSpPr>
            <a:spLocks noGrp="1"/>
          </p:cNvSpPr>
          <p:nvPr>
            <p:ph type="ftr" sz="quarter" idx="11"/>
          </p:nvPr>
        </p:nvSpPr>
        <p:spPr/>
        <p:txBody>
          <a:bodyPr/>
          <a:lstStyle/>
          <a:p>
            <a:endParaRPr lang="en-001"/>
          </a:p>
        </p:txBody>
      </p:sp>
      <p:sp>
        <p:nvSpPr>
          <p:cNvPr id="4" name="Slide Number Placeholder 3">
            <a:extLst>
              <a:ext uri="{FF2B5EF4-FFF2-40B4-BE49-F238E27FC236}">
                <a16:creationId xmlns:a16="http://schemas.microsoft.com/office/drawing/2014/main" id="{42EC413E-B0DB-DF30-F2D6-D075476FD9BA}"/>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2171631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7B585-8313-4AE1-8671-F881B9D069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Content Placeholder 2">
            <a:extLst>
              <a:ext uri="{FF2B5EF4-FFF2-40B4-BE49-F238E27FC236}">
                <a16:creationId xmlns:a16="http://schemas.microsoft.com/office/drawing/2014/main" id="{658E53D5-E079-E002-C8A6-3F6526BCF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Text Placeholder 3">
            <a:extLst>
              <a:ext uri="{FF2B5EF4-FFF2-40B4-BE49-F238E27FC236}">
                <a16:creationId xmlns:a16="http://schemas.microsoft.com/office/drawing/2014/main" id="{0E815891-74B8-62A5-6134-5A39DDF811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73FA34-6124-1364-9568-4087E7ECEC5E}"/>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6" name="Footer Placeholder 5">
            <a:extLst>
              <a:ext uri="{FF2B5EF4-FFF2-40B4-BE49-F238E27FC236}">
                <a16:creationId xmlns:a16="http://schemas.microsoft.com/office/drawing/2014/main" id="{9BF247BE-0DBD-7734-C394-32AFBCFB0635}"/>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C4FFD0F6-5925-6D60-C4E1-48DA0A0F93D4}"/>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236537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5CAB7-E6BD-CEE2-8DBD-6BCEB36182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Picture Placeholder 2">
            <a:extLst>
              <a:ext uri="{FF2B5EF4-FFF2-40B4-BE49-F238E27FC236}">
                <a16:creationId xmlns:a16="http://schemas.microsoft.com/office/drawing/2014/main" id="{733D5F67-E62D-77A1-B9F8-E34D601B46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001"/>
          </a:p>
        </p:txBody>
      </p:sp>
      <p:sp>
        <p:nvSpPr>
          <p:cNvPr id="4" name="Text Placeholder 3">
            <a:extLst>
              <a:ext uri="{FF2B5EF4-FFF2-40B4-BE49-F238E27FC236}">
                <a16:creationId xmlns:a16="http://schemas.microsoft.com/office/drawing/2014/main" id="{0D62ABF5-35BF-B71E-4A3B-9E4D96FF5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3A4BC7-9D97-931C-7C03-154DCEFE4312}"/>
              </a:ext>
            </a:extLst>
          </p:cNvPr>
          <p:cNvSpPr>
            <a:spLocks noGrp="1"/>
          </p:cNvSpPr>
          <p:nvPr>
            <p:ph type="dt" sz="half" idx="10"/>
          </p:nvPr>
        </p:nvSpPr>
        <p:spPr/>
        <p:txBody>
          <a:bodyPr/>
          <a:lstStyle/>
          <a:p>
            <a:fld id="{44D71E09-C21F-4007-96A6-DD661803FBCA}" type="datetimeFigureOut">
              <a:rPr lang="en-001" smtClean="0"/>
              <a:t>02/04/2026</a:t>
            </a:fld>
            <a:endParaRPr lang="en-001"/>
          </a:p>
        </p:txBody>
      </p:sp>
      <p:sp>
        <p:nvSpPr>
          <p:cNvPr id="6" name="Footer Placeholder 5">
            <a:extLst>
              <a:ext uri="{FF2B5EF4-FFF2-40B4-BE49-F238E27FC236}">
                <a16:creationId xmlns:a16="http://schemas.microsoft.com/office/drawing/2014/main" id="{F3F6C583-D358-D2B2-FC36-730A68856FEA}"/>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BCE6FE40-C757-6164-E912-8BF9813B67B3}"/>
              </a:ext>
            </a:extLst>
          </p:cNvPr>
          <p:cNvSpPr>
            <a:spLocks noGrp="1"/>
          </p:cNvSpPr>
          <p:nvPr>
            <p:ph type="sldNum" sz="quarter" idx="12"/>
          </p:nvPr>
        </p:nvSpPr>
        <p:spPr/>
        <p:txBody>
          <a:bodyPr/>
          <a:lstStyle/>
          <a:p>
            <a:fld id="{B4DC6CC4-57B7-4D76-BFC4-52D47C7F21D2}" type="slidenum">
              <a:rPr lang="en-001" smtClean="0"/>
              <a:t>‹#›</a:t>
            </a:fld>
            <a:endParaRPr lang="en-001"/>
          </a:p>
        </p:txBody>
      </p:sp>
    </p:spTree>
    <p:extLst>
      <p:ext uri="{BB962C8B-B14F-4D97-AF65-F5344CB8AC3E}">
        <p14:creationId xmlns:p14="http://schemas.microsoft.com/office/powerpoint/2010/main" val="3829989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59A787-4263-3190-6CF0-2C0ABC5829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0AD48CAE-B67B-1F69-1322-3C30694B98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0571F553-6C2E-5026-E2EE-24D81D65BF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71E09-C21F-4007-96A6-DD661803FBCA}" type="datetimeFigureOut">
              <a:rPr lang="en-001" smtClean="0"/>
              <a:t>02/04/2026</a:t>
            </a:fld>
            <a:endParaRPr lang="en-001"/>
          </a:p>
        </p:txBody>
      </p:sp>
      <p:sp>
        <p:nvSpPr>
          <p:cNvPr id="5" name="Footer Placeholder 4">
            <a:extLst>
              <a:ext uri="{FF2B5EF4-FFF2-40B4-BE49-F238E27FC236}">
                <a16:creationId xmlns:a16="http://schemas.microsoft.com/office/drawing/2014/main" id="{88A6FE10-F183-8379-121E-9D1AE179CC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001"/>
          </a:p>
        </p:txBody>
      </p:sp>
      <p:sp>
        <p:nvSpPr>
          <p:cNvPr id="6" name="Slide Number Placeholder 5">
            <a:extLst>
              <a:ext uri="{FF2B5EF4-FFF2-40B4-BE49-F238E27FC236}">
                <a16:creationId xmlns:a16="http://schemas.microsoft.com/office/drawing/2014/main" id="{06F3BC76-151E-F8B0-E325-07C2633082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DC6CC4-57B7-4D76-BFC4-52D47C7F21D2}" type="slidenum">
              <a:rPr lang="en-001" smtClean="0"/>
              <a:t>‹#›</a:t>
            </a:fld>
            <a:endParaRPr lang="en-001"/>
          </a:p>
        </p:txBody>
      </p:sp>
    </p:spTree>
    <p:extLst>
      <p:ext uri="{BB962C8B-B14F-4D97-AF65-F5344CB8AC3E}">
        <p14:creationId xmlns:p14="http://schemas.microsoft.com/office/powerpoint/2010/main" val="1301416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13AE7-08A5-BB62-D440-5860BBDC7B17}"/>
              </a:ext>
            </a:extLst>
          </p:cNvPr>
          <p:cNvSpPr>
            <a:spLocks noGrp="1"/>
          </p:cNvSpPr>
          <p:nvPr>
            <p:ph type="ctrTitle"/>
          </p:nvPr>
        </p:nvSpPr>
        <p:spPr/>
        <p:txBody>
          <a:bodyPr>
            <a:normAutofit fontScale="90000"/>
          </a:bodyPr>
          <a:lstStyle/>
          <a:p>
            <a:r>
              <a:rPr lang="en-US" dirty="0">
                <a:latin typeface="Aptos Narrow" panose="020B0004020202020204" pitchFamily="34" charset="0"/>
              </a:rPr>
              <a:t>Expert Evidence in Practice: Resolving Conflicts and Maintaining Fairness</a:t>
            </a:r>
            <a:endParaRPr lang="en-001" dirty="0">
              <a:latin typeface="Aptos Narrow" panose="020B0004020202020204" pitchFamily="34" charset="0"/>
            </a:endParaRPr>
          </a:p>
        </p:txBody>
      </p:sp>
      <p:sp>
        <p:nvSpPr>
          <p:cNvPr id="3" name="Subtitle 2">
            <a:extLst>
              <a:ext uri="{FF2B5EF4-FFF2-40B4-BE49-F238E27FC236}">
                <a16:creationId xmlns:a16="http://schemas.microsoft.com/office/drawing/2014/main" id="{DBB1CBA9-94F4-8816-CC4F-2C11BD48184D}"/>
              </a:ext>
            </a:extLst>
          </p:cNvPr>
          <p:cNvSpPr>
            <a:spLocks noGrp="1"/>
          </p:cNvSpPr>
          <p:nvPr>
            <p:ph type="subTitle" idx="1"/>
          </p:nvPr>
        </p:nvSpPr>
        <p:spPr/>
        <p:txBody>
          <a:bodyPr/>
          <a:lstStyle/>
          <a:p>
            <a:r>
              <a:rPr lang="en-US" sz="2800" dirty="0"/>
              <a:t>Samuel E. Idhiarhi, PhD</a:t>
            </a:r>
          </a:p>
          <a:p>
            <a:r>
              <a:rPr lang="en-US" dirty="0"/>
              <a:t>(A paper presented at a Refresher Course for Judges of the Lower Courts held at the National Judicial Institute, Abuja, between the 9</a:t>
            </a:r>
            <a:r>
              <a:rPr lang="en-US" baseline="30000" dirty="0"/>
              <a:t>th</a:t>
            </a:r>
            <a:r>
              <a:rPr lang="en-US" dirty="0"/>
              <a:t> and 13</a:t>
            </a:r>
            <a:r>
              <a:rPr lang="en-US" baseline="30000" dirty="0"/>
              <a:t>th</a:t>
            </a:r>
            <a:r>
              <a:rPr lang="en-US" dirty="0"/>
              <a:t> February, 2026)</a:t>
            </a:r>
            <a:endParaRPr lang="en-001" dirty="0"/>
          </a:p>
        </p:txBody>
      </p:sp>
    </p:spTree>
    <p:extLst>
      <p:ext uri="{BB962C8B-B14F-4D97-AF65-F5344CB8AC3E}">
        <p14:creationId xmlns:p14="http://schemas.microsoft.com/office/powerpoint/2010/main" val="1754240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FE345-CDE9-133A-2F16-EAD16FA626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E32E3-7AC8-0568-A011-3A6F2E4D60C6}"/>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EXPERT’S EVIDENCE: KEY CONSIDERATIONS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C3D70705-C9C0-390C-F24D-2335ECDCBB81}"/>
              </a:ext>
            </a:extLst>
          </p:cNvPr>
          <p:cNvSpPr>
            <a:spLocks noGrp="1"/>
          </p:cNvSpPr>
          <p:nvPr>
            <p:ph idx="1"/>
          </p:nvPr>
        </p:nvSpPr>
        <p:spPr>
          <a:xfrm>
            <a:off x="838200" y="1108364"/>
            <a:ext cx="10515600" cy="5384510"/>
          </a:xfrm>
        </p:spPr>
        <p:txBody>
          <a:bodyPr>
            <a:normAutofit fontScale="92500" lnSpcReduction="10000"/>
          </a:bodyPr>
          <a:lstStyle/>
          <a:p>
            <a:pPr algn="just"/>
            <a:r>
              <a:rPr lang="en-US" sz="2900" b="1" dirty="0">
                <a:latin typeface="Aptos Narrow" panose="020B0004020202020204" pitchFamily="34" charset="0"/>
              </a:rPr>
              <a:t>Whether the facts relied upon by the expert has been established. </a:t>
            </a:r>
            <a:r>
              <a:rPr lang="en-US" sz="2900" dirty="0">
                <a:latin typeface="Aptos Narrow" panose="020B0004020202020204" pitchFamily="34" charset="0"/>
              </a:rPr>
              <a:t>The primary facts upon which such opinion was based must first be established by admissible evidence e.g., by calling the person with personal or first-hand knowledge of them to give direct evidence of them. To this effect, it may be considered whether a medical expert, in a relevant case where the medical condition of a person is relevant, has examined the claimant or such person personally, or the medical expert simply referred to medical records</a:t>
            </a:r>
            <a:r>
              <a:rPr lang="en-US" sz="2900" b="1" dirty="0">
                <a:latin typeface="Aptos Narrow" panose="020B0004020202020204" pitchFamily="34" charset="0"/>
              </a:rPr>
              <a:t>.</a:t>
            </a:r>
          </a:p>
          <a:p>
            <a:pPr algn="just"/>
            <a:r>
              <a:rPr lang="en-US" sz="2900" b="1" dirty="0">
                <a:latin typeface="Aptos Narrow" panose="020B0004020202020204" pitchFamily="34" charset="0"/>
              </a:rPr>
              <a:t>Quality of textbooks and other source materials relied on by the expert. </a:t>
            </a:r>
            <a:r>
              <a:rPr lang="en-US" sz="2900" dirty="0">
                <a:latin typeface="Aptos Narrow" panose="020B0004020202020204" pitchFamily="34" charset="0"/>
              </a:rPr>
              <a:t>Results of research published by a reputable authority in a reputable journal induces great weight unless or until a different approach was shown to be proper. Even greater weight is attached if the witness was cross-examined on those aspects relied on by him.</a:t>
            </a:r>
          </a:p>
        </p:txBody>
      </p:sp>
    </p:spTree>
    <p:extLst>
      <p:ext uri="{BB962C8B-B14F-4D97-AF65-F5344CB8AC3E}">
        <p14:creationId xmlns:p14="http://schemas.microsoft.com/office/powerpoint/2010/main" val="3813056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402D9-DAF9-AB2B-FB47-85D190B8D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6F851F-0DBA-9A72-A710-3CD6FB36BAEF}"/>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EXPERT’S EVIDENCE: KEY CONSIDERATIONS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87C450EF-9B2E-2690-D6E3-FC7902552929}"/>
              </a:ext>
            </a:extLst>
          </p:cNvPr>
          <p:cNvSpPr>
            <a:spLocks noGrp="1"/>
          </p:cNvSpPr>
          <p:nvPr>
            <p:ph idx="1"/>
          </p:nvPr>
        </p:nvSpPr>
        <p:spPr>
          <a:xfrm>
            <a:off x="838200" y="1108364"/>
            <a:ext cx="10515600" cy="5384510"/>
          </a:xfrm>
        </p:spPr>
        <p:txBody>
          <a:bodyPr>
            <a:normAutofit/>
          </a:bodyPr>
          <a:lstStyle/>
          <a:p>
            <a:pPr algn="just"/>
            <a:r>
              <a:rPr lang="en-US" sz="2900" b="1" dirty="0">
                <a:latin typeface="Aptos Narrow" panose="020B0004020202020204" pitchFamily="34" charset="0"/>
              </a:rPr>
              <a:t>Whether the methods relied on to form the opinions were reliable; </a:t>
            </a:r>
            <a:r>
              <a:rPr lang="en-US" sz="2900" dirty="0">
                <a:latin typeface="Aptos Narrow" panose="020B0004020202020204" pitchFamily="34" charset="0"/>
              </a:rPr>
              <a:t>e.g., nature of tests applied, and whether they were culturally sensitive. The scientific method requires the (1)  formation of a hypothesis, (2) the testing of that hypothesis using a reliable methodology, (3) the examination of the results and (4) the formation of a conclusion. Where one expert’s methodology is sounder, that expert’s opinion may be accorded more weight. What is the known or potential rate of error of the technique or theory when applied? Did the methodology provided any allowance for that? It has to be considered whether the technique or theory has been generally accepted in the scientific community. </a:t>
            </a:r>
          </a:p>
        </p:txBody>
      </p:sp>
    </p:spTree>
    <p:extLst>
      <p:ext uri="{BB962C8B-B14F-4D97-AF65-F5344CB8AC3E}">
        <p14:creationId xmlns:p14="http://schemas.microsoft.com/office/powerpoint/2010/main" val="616767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1458-D270-31C2-58DE-C99D854ED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22AA4-1485-786D-BD38-2E36D5104415}"/>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EXPERT’S EVIDENCE: KEY CONSIDERATIONS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3AEF89C6-BC0A-3E04-EF30-899C39B2BC5B}"/>
              </a:ext>
            </a:extLst>
          </p:cNvPr>
          <p:cNvSpPr>
            <a:spLocks noGrp="1"/>
          </p:cNvSpPr>
          <p:nvPr>
            <p:ph idx="1"/>
          </p:nvPr>
        </p:nvSpPr>
        <p:spPr>
          <a:xfrm>
            <a:off x="838200" y="1108364"/>
            <a:ext cx="10515600" cy="5384510"/>
          </a:xfrm>
        </p:spPr>
        <p:txBody>
          <a:bodyPr>
            <a:normAutofit fontScale="92500" lnSpcReduction="20000"/>
          </a:bodyPr>
          <a:lstStyle/>
          <a:p>
            <a:pPr algn="just"/>
            <a:r>
              <a:rPr lang="en-US" sz="2900" b="1" dirty="0">
                <a:latin typeface="Aptos Narrow" panose="020B0004020202020204" pitchFamily="34" charset="0"/>
              </a:rPr>
              <a:t>Whether there is evidence that other respected experts in the field hold a different opinion on the subject and whether the technique or theory has been subject to peer review and publication. </a:t>
            </a:r>
            <a:r>
              <a:rPr lang="en-US" sz="2900" dirty="0">
                <a:latin typeface="Aptos Narrow" panose="020B0004020202020204" pitchFamily="34" charset="0"/>
              </a:rPr>
              <a:t>On the one hand, it was argued that publication, which is but one element of peer review, does not necessarily correlate with reliability, and in some instances well grounded but innovative theories will not have been published and some propositions, moreover, are too particular, too new, or of too limited interest to be published. On the other hand, submission to the scrutiny of the scientific community is a component of ‘good science,’ in part because it increases the likelihood that substantive flaws in methodology will be detected. The fact of publication, or lack thereof, in a peer reviewed journal thus will be a relevant, though not a dispositive consideration in assessing the scientific validity of a particular technique or methodology on which an opinion is premised.</a:t>
            </a:r>
          </a:p>
        </p:txBody>
      </p:sp>
    </p:spTree>
    <p:extLst>
      <p:ext uri="{BB962C8B-B14F-4D97-AF65-F5344CB8AC3E}">
        <p14:creationId xmlns:p14="http://schemas.microsoft.com/office/powerpoint/2010/main" val="2242711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33A26-5A03-4EDB-9B94-DD1C8964A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51211-C303-E45C-2020-FEAD72FAA287}"/>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EXPERT’S EVIDENCE: KEY CONSIDERATIONS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181432AF-C451-F0A1-A968-4000C1DF7B18}"/>
              </a:ext>
            </a:extLst>
          </p:cNvPr>
          <p:cNvSpPr>
            <a:spLocks noGrp="1"/>
          </p:cNvSpPr>
          <p:nvPr>
            <p:ph idx="1"/>
          </p:nvPr>
        </p:nvSpPr>
        <p:spPr>
          <a:xfrm>
            <a:off x="838200" y="1108364"/>
            <a:ext cx="10515600" cy="5384510"/>
          </a:xfrm>
        </p:spPr>
        <p:txBody>
          <a:bodyPr>
            <a:normAutofit fontScale="92500" lnSpcReduction="20000"/>
          </a:bodyPr>
          <a:lstStyle/>
          <a:p>
            <a:pPr algn="just"/>
            <a:r>
              <a:rPr lang="en-US" sz="2900" b="1" dirty="0">
                <a:latin typeface="Aptos Narrow" panose="020B0004020202020204" pitchFamily="34" charset="0"/>
              </a:rPr>
              <a:t>The cross-examination of the expert witness and his performance under cross-examination. </a:t>
            </a:r>
            <a:r>
              <a:rPr lang="en-US" sz="2900" dirty="0">
                <a:latin typeface="Aptos Narrow" panose="020B0004020202020204" pitchFamily="34" charset="0"/>
              </a:rPr>
              <a:t>Every time, for instance, a forensic scientist steps into a courtroom, his work is vigorously peer-reviewed and scrutinized by opposing counsel such that where a forensic scientist might have made an error in the crime laboratory, the fire of courtroom cross-examination would likely expose it at trial. Thus, when cross-examination wrings highly prejudicial and clear concessions from the expert, it affects the overall value a court is likely to place on it.</a:t>
            </a:r>
          </a:p>
          <a:p>
            <a:pPr algn="just"/>
            <a:r>
              <a:rPr lang="en-US" sz="2900" dirty="0">
                <a:latin typeface="Aptos Narrow" panose="020B0004020202020204" pitchFamily="34" charset="0"/>
              </a:rPr>
              <a:t>Although lay evidence should not be preferred to expert evidence without good reason, it has been held that there is no principle of law preventing a judge from preferring the evidence of lay claimants whom he finds to be honest over the evidence of a jointly instructed expert with whose evidence he can find no fault: Armstrong v First York Ltd (2005) The Times, 19 January</a:t>
            </a:r>
          </a:p>
        </p:txBody>
      </p:sp>
    </p:spTree>
    <p:extLst>
      <p:ext uri="{BB962C8B-B14F-4D97-AF65-F5344CB8AC3E}">
        <p14:creationId xmlns:p14="http://schemas.microsoft.com/office/powerpoint/2010/main" val="2476554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B40B8-6CE3-F196-7223-EEA5E8D5D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525367-5300-FADF-1EEC-CD8169C3C08F}"/>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ASSESSING THE BIAS AND IMPARTIALITY OF THE EXPERT</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140D916B-1981-5C16-1DB2-C30FB9B95837}"/>
              </a:ext>
            </a:extLst>
          </p:cNvPr>
          <p:cNvSpPr>
            <a:spLocks noGrp="1"/>
          </p:cNvSpPr>
          <p:nvPr>
            <p:ph idx="1"/>
          </p:nvPr>
        </p:nvSpPr>
        <p:spPr>
          <a:xfrm>
            <a:off x="838200" y="1108364"/>
            <a:ext cx="10515600" cy="5384510"/>
          </a:xfrm>
        </p:spPr>
        <p:txBody>
          <a:bodyPr>
            <a:normAutofit fontScale="92500" lnSpcReduction="10000"/>
          </a:bodyPr>
          <a:lstStyle/>
          <a:p>
            <a:pPr algn="just"/>
            <a:r>
              <a:rPr lang="en-US" sz="2900" b="1" dirty="0">
                <a:latin typeface="Aptos Narrow" panose="020B0004020202020204" pitchFamily="34" charset="0"/>
              </a:rPr>
              <a:t>Bias taints any evidence with unreliability and could arise from the expert’s relationship to the claimant, appellant or any person concerned or interested</a:t>
            </a:r>
            <a:r>
              <a:rPr lang="en-US" sz="2900" dirty="0">
                <a:latin typeface="Aptos Narrow" panose="020B0004020202020204" pitchFamily="34" charset="0"/>
              </a:rPr>
              <a:t>. An expert must be independent and owes a duty to the court which he must discharge notwithstanding the interest of the party calling him. A conflict of interest does not however automatically disqualify an expert because the key question is whether his evidence is independent; but if the conflict is material or significant, which is a question for the court and not the parties, the evidence should be excluded or ignored.</a:t>
            </a:r>
          </a:p>
          <a:p>
            <a:pPr algn="just"/>
            <a:r>
              <a:rPr lang="en-US" sz="2900" dirty="0">
                <a:latin typeface="Aptos Narrow" panose="020B0004020202020204" pitchFamily="34" charset="0"/>
              </a:rPr>
              <a:t>Factors to be considered include:</a:t>
            </a:r>
          </a:p>
          <a:p>
            <a:pPr marL="0" indent="0" algn="just">
              <a:buNone/>
            </a:pPr>
            <a:r>
              <a:rPr lang="en-US" sz="2900" dirty="0">
                <a:latin typeface="Aptos Narrow" panose="020B0004020202020204" pitchFamily="34" charset="0"/>
              </a:rPr>
              <a:t>(1) The nature of the stated expertise or special knowledge;                     (2) Statements made publicly or in publications regarding the prosecution itself or evidencing philosophical hostility toward particular subjects; </a:t>
            </a:r>
          </a:p>
        </p:txBody>
      </p:sp>
    </p:spTree>
    <p:extLst>
      <p:ext uri="{BB962C8B-B14F-4D97-AF65-F5344CB8AC3E}">
        <p14:creationId xmlns:p14="http://schemas.microsoft.com/office/powerpoint/2010/main" val="2948910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ADE55-2F95-AAE5-2FE8-ABDEFE434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F061DB-0D4F-711A-F14D-DF4D185C3912}"/>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ASSESSING THE BIAS AND IMPARTIALITY OF THE EXPERT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55A2D835-614B-5DBF-6798-C01DC3495E9D}"/>
              </a:ext>
            </a:extLst>
          </p:cNvPr>
          <p:cNvSpPr>
            <a:spLocks noGrp="1"/>
          </p:cNvSpPr>
          <p:nvPr>
            <p:ph idx="1"/>
          </p:nvPr>
        </p:nvSpPr>
        <p:spPr>
          <a:xfrm>
            <a:off x="838200" y="1108364"/>
            <a:ext cx="10515600" cy="5384510"/>
          </a:xfrm>
        </p:spPr>
        <p:txBody>
          <a:bodyPr>
            <a:normAutofit fontScale="92500" lnSpcReduction="10000"/>
          </a:bodyPr>
          <a:lstStyle/>
          <a:p>
            <a:pPr marL="0" indent="0" algn="just">
              <a:buNone/>
            </a:pPr>
            <a:r>
              <a:rPr lang="en-US" sz="2900" dirty="0">
                <a:latin typeface="Aptos Narrow" panose="020B0004020202020204" pitchFamily="34" charset="0"/>
              </a:rPr>
              <a:t>(3) A history of retainer exclusively or nearly so by the prosecution or the defence;</a:t>
            </a:r>
          </a:p>
          <a:p>
            <a:pPr marL="0" indent="0" algn="just">
              <a:buNone/>
            </a:pPr>
            <a:r>
              <a:rPr lang="en-US" sz="2900" dirty="0">
                <a:latin typeface="Aptos Narrow" panose="020B0004020202020204" pitchFamily="34" charset="0"/>
              </a:rPr>
              <a:t>(4) Long association with one lawyer or party;</a:t>
            </a:r>
          </a:p>
          <a:p>
            <a:pPr marL="0" indent="0" algn="just">
              <a:buNone/>
            </a:pPr>
            <a:r>
              <a:rPr lang="en-US" sz="2900" dirty="0">
                <a:latin typeface="Aptos Narrow" panose="020B0004020202020204" pitchFamily="34" charset="0"/>
              </a:rPr>
              <a:t>(5) Personal involvement or association with a party;</a:t>
            </a:r>
          </a:p>
          <a:p>
            <a:pPr marL="0" indent="0" algn="just">
              <a:buNone/>
            </a:pPr>
            <a:r>
              <a:rPr lang="en-US" sz="2900" dirty="0">
                <a:latin typeface="Aptos Narrow" panose="020B0004020202020204" pitchFamily="34" charset="0"/>
              </a:rPr>
              <a:t>(6) Whether a significant percentage of the expert’s income is derived from court appearances; </a:t>
            </a:r>
          </a:p>
          <a:p>
            <a:pPr marL="0" indent="0" algn="just">
              <a:buNone/>
            </a:pPr>
            <a:r>
              <a:rPr lang="en-US" sz="2900" dirty="0">
                <a:latin typeface="Aptos Narrow" panose="020B0004020202020204" pitchFamily="34" charset="0"/>
              </a:rPr>
              <a:t>(7) The size of the fee for work performed or a fee contingent on the result in the case;</a:t>
            </a:r>
          </a:p>
          <a:p>
            <a:pPr marL="0" indent="0" algn="just">
              <a:buNone/>
            </a:pPr>
            <a:r>
              <a:rPr lang="en-US" sz="2900" dirty="0">
                <a:latin typeface="Aptos Narrow" panose="020B0004020202020204" pitchFamily="34" charset="0"/>
              </a:rPr>
              <a:t>(8) Lack of a report, a grossly incomplete report, modification or withdrawal of a report without reasonable explanation, a report replete with advocacy and argument;</a:t>
            </a:r>
          </a:p>
          <a:p>
            <a:pPr marL="0" indent="0" algn="just">
              <a:buNone/>
            </a:pPr>
            <a:r>
              <a:rPr lang="en-US" sz="2900" dirty="0">
                <a:latin typeface="Aptos Narrow" panose="020B0004020202020204" pitchFamily="34" charset="0"/>
              </a:rPr>
              <a:t> (9) Performance in other cases indicating lack of objectivity and impartiality</a:t>
            </a:r>
          </a:p>
        </p:txBody>
      </p:sp>
    </p:spTree>
    <p:extLst>
      <p:ext uri="{BB962C8B-B14F-4D97-AF65-F5344CB8AC3E}">
        <p14:creationId xmlns:p14="http://schemas.microsoft.com/office/powerpoint/2010/main" val="832745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3EFD0-9D11-A259-6556-EDA6CA2AA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A4D89-CE92-5A1E-F13F-2AA933BDE007}"/>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ASSESSING THE BIAS AND IMPARTIALITY OF THE EXPERT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69C07EE1-9CC5-A45B-C0EB-D989F1F1B1BA}"/>
              </a:ext>
            </a:extLst>
          </p:cNvPr>
          <p:cNvSpPr>
            <a:spLocks noGrp="1"/>
          </p:cNvSpPr>
          <p:nvPr>
            <p:ph idx="1"/>
          </p:nvPr>
        </p:nvSpPr>
        <p:spPr>
          <a:xfrm>
            <a:off x="838200" y="1108364"/>
            <a:ext cx="10515600" cy="5384510"/>
          </a:xfrm>
        </p:spPr>
        <p:txBody>
          <a:bodyPr>
            <a:noAutofit/>
          </a:bodyPr>
          <a:lstStyle/>
          <a:p>
            <a:pPr marL="0" indent="0" algn="just">
              <a:buNone/>
            </a:pPr>
            <a:r>
              <a:rPr lang="en-US" sz="2600" dirty="0">
                <a:latin typeface="Aptos Narrow" panose="020B0004020202020204" pitchFamily="34" charset="0"/>
              </a:rPr>
              <a:t>(10) A history of successful attacks on the witness’s evidence;</a:t>
            </a:r>
          </a:p>
          <a:p>
            <a:pPr marL="0" indent="0" algn="just">
              <a:buNone/>
            </a:pPr>
            <a:r>
              <a:rPr lang="en-US" sz="2600" dirty="0">
                <a:latin typeface="Aptos Narrow" panose="020B0004020202020204" pitchFamily="34" charset="0"/>
              </a:rPr>
              <a:t>(11) Unexplained differing opinions on near identical subject matter in various court appearances or reports; </a:t>
            </a:r>
          </a:p>
          <a:p>
            <a:pPr marL="0" indent="0" algn="just">
              <a:buNone/>
            </a:pPr>
            <a:r>
              <a:rPr lang="en-US" sz="2600" dirty="0">
                <a:latin typeface="Aptos Narrow" panose="020B0004020202020204" pitchFamily="34" charset="0"/>
              </a:rPr>
              <a:t>(12) Departure from, as opposed to adherence to, any governing ethical guide-lines, codes or protocols respecting the expert witness’s field of expertise; </a:t>
            </a:r>
          </a:p>
          <a:p>
            <a:pPr marL="0" indent="0" algn="just">
              <a:buNone/>
            </a:pPr>
            <a:r>
              <a:rPr lang="en-US" sz="2600" dirty="0">
                <a:latin typeface="Aptos Narrow" panose="020B0004020202020204" pitchFamily="34" charset="0"/>
              </a:rPr>
              <a:t>(13) Inaccessibility prior to trial to the opposing party, follow through on instructions designed to achieve a desired result, shoddy experimental work, persistent failure to recognize other explanations or a range of opinion, lack of disclosure respecting the basis for the opinion or procedures undertaken, operating beyond the field of stated expertise, unstated assumptions, work or searches not performed reasonably related to the issue at hand, unsubstantiated opinions, improperly unqualified statements, unclear or no demarcation between fact and opinion, unauthorized breach of the spirit of a witness exclusion order; and</a:t>
            </a:r>
          </a:p>
        </p:txBody>
      </p:sp>
    </p:spTree>
    <p:extLst>
      <p:ext uri="{BB962C8B-B14F-4D97-AF65-F5344CB8AC3E}">
        <p14:creationId xmlns:p14="http://schemas.microsoft.com/office/powerpoint/2010/main" val="158642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C4E8A-D0D5-C235-0635-C65C994F42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230B75-3A67-5C6A-8361-CB41E554ECD8}"/>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ASSESSING THE BIAS AND IMPARTIALITY OF THE EXPERT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AEE86A66-D7CE-8701-454D-8C829E96022E}"/>
              </a:ext>
            </a:extLst>
          </p:cNvPr>
          <p:cNvSpPr>
            <a:spLocks noGrp="1"/>
          </p:cNvSpPr>
          <p:nvPr>
            <p:ph idx="1"/>
          </p:nvPr>
        </p:nvSpPr>
        <p:spPr>
          <a:xfrm>
            <a:off x="838200" y="1108364"/>
            <a:ext cx="10515600" cy="5384510"/>
          </a:xfrm>
        </p:spPr>
        <p:txBody>
          <a:bodyPr>
            <a:normAutofit fontScale="92500" lnSpcReduction="20000"/>
          </a:bodyPr>
          <a:lstStyle/>
          <a:p>
            <a:pPr marL="0" indent="0" algn="just">
              <a:buNone/>
            </a:pPr>
            <a:r>
              <a:rPr lang="en-US" sz="2900" dirty="0">
                <a:latin typeface="Aptos Narrow" panose="020B0004020202020204" pitchFamily="34" charset="0"/>
              </a:rPr>
              <a:t>(14) Expressed conclusions or opinions which do not remotely relate to the available factual foundation or prevailing special knowledge</a:t>
            </a:r>
          </a:p>
          <a:p>
            <a:pPr marL="0" indent="0" algn="just">
              <a:buNone/>
            </a:pPr>
            <a:r>
              <a:rPr lang="en-US" sz="2900" dirty="0">
                <a:latin typeface="Aptos Narrow" panose="020B0004020202020204" pitchFamily="34" charset="0"/>
              </a:rPr>
              <a:t>WHAT TO DO?</a:t>
            </a:r>
          </a:p>
          <a:p>
            <a:pPr marL="0" indent="0" algn="just">
              <a:buNone/>
            </a:pPr>
            <a:r>
              <a:rPr lang="en-US" sz="2900" dirty="0">
                <a:latin typeface="Aptos Narrow" panose="020B0004020202020204" pitchFamily="34" charset="0"/>
              </a:rPr>
              <a:t>A party who wishes to call an expert with a potential conflict of interests of any kind should disclose the details to the other party and to the court at the earliest possible opportunity. </a:t>
            </a:r>
          </a:p>
          <a:p>
            <a:pPr marL="0" indent="0" algn="just">
              <a:buNone/>
            </a:pPr>
            <a:r>
              <a:rPr lang="en-US" sz="2900" dirty="0">
                <a:latin typeface="Aptos Narrow" panose="020B0004020202020204" pitchFamily="34" charset="0"/>
              </a:rPr>
              <a:t>In general, one of the most significant issues which arise upon consideration of expert evidence, and for which the court must be circumspect, is potential partisanship and lack of objectivity. There is a well recognized tension between the objective, informative role of the expert and the adversarial system of litigation indicated by the so called ‘hired guns’ syndrome and it was pejoratively put that the court hears not the most expert opinions, but those most favourable to the respective parties.</a:t>
            </a:r>
          </a:p>
        </p:txBody>
      </p:sp>
    </p:spTree>
    <p:extLst>
      <p:ext uri="{BB962C8B-B14F-4D97-AF65-F5344CB8AC3E}">
        <p14:creationId xmlns:p14="http://schemas.microsoft.com/office/powerpoint/2010/main" val="198903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ABB94-257C-0D9D-0415-885224795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C3963-53F9-626B-5FFC-1444327EEE0C}"/>
              </a:ext>
            </a:extLst>
          </p:cNvPr>
          <p:cNvSpPr>
            <a:spLocks noGrp="1"/>
          </p:cNvSpPr>
          <p:nvPr>
            <p:ph type="title"/>
          </p:nvPr>
        </p:nvSpPr>
        <p:spPr>
          <a:xfrm>
            <a:off x="838200" y="365126"/>
            <a:ext cx="10515600" cy="743238"/>
          </a:xfrm>
        </p:spPr>
        <p:txBody>
          <a:bodyPr>
            <a:normAutofit/>
          </a:bodyPr>
          <a:lstStyle/>
          <a:p>
            <a:r>
              <a:rPr lang="en-US" sz="3200" dirty="0">
                <a:latin typeface="Aptos Narrow" panose="020B0004020202020204" pitchFamily="34" charset="0"/>
              </a:rPr>
              <a:t>USING WRITTEN EXPERT EVIDENCE</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3A7CDAF3-298E-A521-7EFA-099316EB17C5}"/>
              </a:ext>
            </a:extLst>
          </p:cNvPr>
          <p:cNvSpPr>
            <a:spLocks noGrp="1"/>
          </p:cNvSpPr>
          <p:nvPr>
            <p:ph idx="1"/>
          </p:nvPr>
        </p:nvSpPr>
        <p:spPr>
          <a:xfrm>
            <a:off x="838200" y="1108364"/>
            <a:ext cx="10515600" cy="5384510"/>
          </a:xfrm>
        </p:spPr>
        <p:txBody>
          <a:bodyPr>
            <a:normAutofit fontScale="92500" lnSpcReduction="20000"/>
          </a:bodyPr>
          <a:lstStyle/>
          <a:p>
            <a:pPr marL="0" indent="0" algn="just">
              <a:buNone/>
            </a:pPr>
            <a:r>
              <a:rPr lang="en-US" sz="2900" dirty="0">
                <a:latin typeface="Aptos Narrow" panose="020B0004020202020204" pitchFamily="34" charset="0"/>
              </a:rPr>
              <a:t>Such an opinion may not be open to test by cross-examination which, thereby, detracts from its cogency and strength. In ascribing weight to such a written report, the court may consider the following factors: </a:t>
            </a:r>
          </a:p>
          <a:p>
            <a:pPr marL="0" indent="0" algn="just">
              <a:buNone/>
            </a:pPr>
            <a:r>
              <a:rPr lang="en-US" sz="2900" dirty="0">
                <a:latin typeface="Aptos Narrow" panose="020B0004020202020204" pitchFamily="34" charset="0"/>
              </a:rPr>
              <a:t>(a) The reason why the expert could not testify in court in person and subject himself to cross-examination. </a:t>
            </a:r>
          </a:p>
          <a:p>
            <a:pPr marL="0" indent="0" algn="just">
              <a:buNone/>
            </a:pPr>
            <a:r>
              <a:rPr lang="en-US" sz="2900" dirty="0">
                <a:latin typeface="Aptos Narrow" panose="020B0004020202020204" pitchFamily="34" charset="0"/>
              </a:rPr>
              <a:t>(b) The expert’s written report must have given details of the expert’s qualifications, and of the literature or other material used in making the report. </a:t>
            </a:r>
          </a:p>
          <a:p>
            <a:pPr marL="0" indent="0" algn="just">
              <a:buNone/>
            </a:pPr>
            <a:r>
              <a:rPr lang="en-US" sz="2900" dirty="0">
                <a:latin typeface="Aptos Narrow" panose="020B0004020202020204" pitchFamily="34" charset="0"/>
              </a:rPr>
              <a:t>(c) All assumptions of fact made by the expert should be clearly and fully stated. </a:t>
            </a:r>
          </a:p>
          <a:p>
            <a:pPr marL="0" indent="0" algn="just">
              <a:buNone/>
            </a:pPr>
            <a:r>
              <a:rPr lang="en-US" sz="2900" dirty="0">
                <a:latin typeface="Aptos Narrow" panose="020B0004020202020204" pitchFamily="34" charset="0"/>
              </a:rPr>
              <a:t>(d) The report should identify who carried out any tests or experiments upon which the expert relied in compiling the report, and state the qualifications of the person who carried out any such test or experiment. </a:t>
            </a:r>
          </a:p>
          <a:p>
            <a:pPr marL="0" indent="0" algn="just">
              <a:buNone/>
            </a:pPr>
            <a:r>
              <a:rPr lang="en-US" sz="2900" dirty="0">
                <a:latin typeface="Aptos Narrow" panose="020B0004020202020204" pitchFamily="34" charset="0"/>
              </a:rPr>
              <a:t>.</a:t>
            </a:r>
          </a:p>
        </p:txBody>
      </p:sp>
    </p:spTree>
    <p:extLst>
      <p:ext uri="{BB962C8B-B14F-4D97-AF65-F5344CB8AC3E}">
        <p14:creationId xmlns:p14="http://schemas.microsoft.com/office/powerpoint/2010/main" val="1950776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5CD88-3261-2B5B-BCE8-7A72F22E5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68D7C0-9C7E-9019-F164-3E4EF6413366}"/>
              </a:ext>
            </a:extLst>
          </p:cNvPr>
          <p:cNvSpPr>
            <a:spLocks noGrp="1"/>
          </p:cNvSpPr>
          <p:nvPr>
            <p:ph type="title"/>
          </p:nvPr>
        </p:nvSpPr>
        <p:spPr>
          <a:xfrm>
            <a:off x="838200" y="365126"/>
            <a:ext cx="10515600" cy="743238"/>
          </a:xfrm>
        </p:spPr>
        <p:txBody>
          <a:bodyPr>
            <a:normAutofit/>
          </a:bodyPr>
          <a:lstStyle/>
          <a:p>
            <a:r>
              <a:rPr lang="en-US" sz="3200" dirty="0">
                <a:latin typeface="Aptos Narrow" panose="020B0004020202020204" pitchFamily="34" charset="0"/>
              </a:rPr>
              <a:t>USING WRITTEN EXPERT EVIDENCE (Contd.)</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AC267209-7E1A-4313-A0C0-00C04A20275B}"/>
              </a:ext>
            </a:extLst>
          </p:cNvPr>
          <p:cNvSpPr>
            <a:spLocks noGrp="1"/>
          </p:cNvSpPr>
          <p:nvPr>
            <p:ph idx="1"/>
          </p:nvPr>
        </p:nvSpPr>
        <p:spPr>
          <a:xfrm>
            <a:off x="838200" y="1108364"/>
            <a:ext cx="10515600" cy="5384510"/>
          </a:xfrm>
        </p:spPr>
        <p:txBody>
          <a:bodyPr>
            <a:normAutofit/>
          </a:bodyPr>
          <a:lstStyle/>
          <a:p>
            <a:pPr marL="0" indent="0" algn="just">
              <a:buNone/>
            </a:pPr>
            <a:r>
              <a:rPr lang="en-US" sz="2900" dirty="0">
                <a:latin typeface="Aptos Narrow" panose="020B0004020202020204" pitchFamily="34" charset="0"/>
              </a:rPr>
              <a:t>(e) The expert should give reasons for each opinion. </a:t>
            </a:r>
          </a:p>
          <a:p>
            <a:pPr marL="0" indent="0" algn="just">
              <a:buNone/>
            </a:pPr>
            <a:r>
              <a:rPr lang="en-US" sz="2900" dirty="0">
                <a:latin typeface="Aptos Narrow" panose="020B0004020202020204" pitchFamily="34" charset="0"/>
              </a:rPr>
              <a:t>(f) There should be included in or attached to the report: (</a:t>
            </a:r>
            <a:r>
              <a:rPr lang="en-US" sz="2900" dirty="0" err="1">
                <a:latin typeface="Aptos Narrow" panose="020B0004020202020204" pitchFamily="34" charset="0"/>
              </a:rPr>
              <a:t>i</a:t>
            </a:r>
            <a:r>
              <a:rPr lang="en-US" sz="2900" dirty="0">
                <a:latin typeface="Aptos Narrow" panose="020B0004020202020204" pitchFamily="34" charset="0"/>
              </a:rPr>
              <a:t>) a statement of the questions or issues that the expert was asked to address; (ii) the factual premises upon which the report proceeds; and (iii) the documents and other materials which the expert has been instructed to consider; and </a:t>
            </a:r>
          </a:p>
          <a:p>
            <a:pPr marL="0" indent="0" algn="just">
              <a:buNone/>
            </a:pPr>
            <a:r>
              <a:rPr lang="en-US" sz="2900" dirty="0">
                <a:latin typeface="Aptos Narrow" panose="020B0004020202020204" pitchFamily="34" charset="0"/>
              </a:rPr>
              <a:t>(g) The expert should make it clear when a particular question or issue falls outside the relevant field of expertise.</a:t>
            </a:r>
          </a:p>
        </p:txBody>
      </p:sp>
    </p:spTree>
    <p:extLst>
      <p:ext uri="{BB962C8B-B14F-4D97-AF65-F5344CB8AC3E}">
        <p14:creationId xmlns:p14="http://schemas.microsoft.com/office/powerpoint/2010/main" val="4091328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29A1E-293E-1651-DF29-423CBB709B24}"/>
              </a:ext>
            </a:extLst>
          </p:cNvPr>
          <p:cNvSpPr>
            <a:spLocks noGrp="1"/>
          </p:cNvSpPr>
          <p:nvPr>
            <p:ph type="title"/>
          </p:nvPr>
        </p:nvSpPr>
        <p:spPr/>
        <p:txBody>
          <a:bodyPr/>
          <a:lstStyle/>
          <a:p>
            <a:r>
              <a:rPr lang="en-US" dirty="0">
                <a:latin typeface="Aptos Narrow" panose="020B0004020202020204" pitchFamily="34" charset="0"/>
              </a:rPr>
              <a:t>PRELIMINARY MATTERS</a:t>
            </a:r>
            <a:endParaRPr lang="en-001"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A36614F9-0AAC-E104-A784-AE70020B0378}"/>
              </a:ext>
            </a:extLst>
          </p:cNvPr>
          <p:cNvSpPr>
            <a:spLocks noGrp="1"/>
          </p:cNvSpPr>
          <p:nvPr>
            <p:ph idx="1"/>
          </p:nvPr>
        </p:nvSpPr>
        <p:spPr>
          <a:xfrm>
            <a:off x="838200" y="1440873"/>
            <a:ext cx="10515600" cy="4821382"/>
          </a:xfrm>
        </p:spPr>
        <p:txBody>
          <a:bodyPr>
            <a:normAutofit/>
          </a:bodyPr>
          <a:lstStyle/>
          <a:p>
            <a:pPr algn="just"/>
            <a:r>
              <a:rPr lang="en-US" dirty="0"/>
              <a:t>The broad category is </a:t>
            </a:r>
            <a:r>
              <a:rPr lang="en-US" u="sng" dirty="0"/>
              <a:t>opinion evidence</a:t>
            </a:r>
            <a:r>
              <a:rPr lang="en-US" dirty="0"/>
              <a:t>, which could be lay or expert opinion evidence. A distinction may be drawn between expert and lay witnesses on the one hand, and between expert and lay testimony on the other hand, for it is possible for the same witness to provide both lay and expert testimony in a single case. In cases in which opinion evidence is properly adduced, the weight to be attached to it is a matter entirely for the judge of fact; the judge is not bound to accept and give full weight to the testimony expert.</a:t>
            </a:r>
          </a:p>
          <a:p>
            <a:pPr algn="just"/>
            <a:r>
              <a:rPr lang="en-US" dirty="0"/>
              <a:t>As a general rule, opinion evidence is inadmissible; a witness may only speak of facts which he personally perceived, not of inferences drawn from those facts. (s67 Evidence Act, 2011)</a:t>
            </a:r>
            <a:endParaRPr lang="en-001" dirty="0"/>
          </a:p>
        </p:txBody>
      </p:sp>
    </p:spTree>
    <p:extLst>
      <p:ext uri="{BB962C8B-B14F-4D97-AF65-F5344CB8AC3E}">
        <p14:creationId xmlns:p14="http://schemas.microsoft.com/office/powerpoint/2010/main" val="3041109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D45A3-861A-BC94-4C83-86F689423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12B1D4-A136-A192-FDA7-59A3DA349D3C}"/>
              </a:ext>
            </a:extLst>
          </p:cNvPr>
          <p:cNvSpPr>
            <a:spLocks noGrp="1"/>
          </p:cNvSpPr>
          <p:nvPr>
            <p:ph type="title"/>
          </p:nvPr>
        </p:nvSpPr>
        <p:spPr>
          <a:xfrm>
            <a:off x="838200" y="365126"/>
            <a:ext cx="10515600" cy="743238"/>
          </a:xfrm>
        </p:spPr>
        <p:txBody>
          <a:bodyPr>
            <a:normAutofit/>
          </a:bodyPr>
          <a:lstStyle/>
          <a:p>
            <a:r>
              <a:rPr lang="en-US" sz="3200" dirty="0">
                <a:latin typeface="Aptos Narrow" panose="020B0004020202020204" pitchFamily="34" charset="0"/>
              </a:rPr>
              <a:t>GENERAL NOTE</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F81DD6DA-B2FB-C26C-8B09-73B9DE9D32A1}"/>
              </a:ext>
            </a:extLst>
          </p:cNvPr>
          <p:cNvSpPr>
            <a:spLocks noGrp="1"/>
          </p:cNvSpPr>
          <p:nvPr>
            <p:ph idx="1"/>
          </p:nvPr>
        </p:nvSpPr>
        <p:spPr>
          <a:xfrm>
            <a:off x="838200" y="1108364"/>
            <a:ext cx="10515600" cy="5384510"/>
          </a:xfrm>
        </p:spPr>
        <p:txBody>
          <a:bodyPr>
            <a:normAutofit/>
          </a:bodyPr>
          <a:lstStyle/>
          <a:p>
            <a:pPr marL="0" indent="0" algn="just">
              <a:buNone/>
            </a:pPr>
            <a:r>
              <a:rPr lang="en-US" sz="2900" dirty="0">
                <a:latin typeface="Aptos Narrow" panose="020B0004020202020204" pitchFamily="34" charset="0"/>
              </a:rPr>
              <a:t>Unlike ordinary witnesses, the expert’s presence in the hearing room during the testimony and the fact that the expert had interviewed any of the parties before the hearing would not normally affect the credibility of an unbiased expert. The issue is whether a bias exists. Normally, the concern about whether the expert’s testimony is tailored to the evidence already heard is not as great as the concern about the testimony of a lay person since experts give opinion and do not create the facts upon which their opinions are founded.</a:t>
            </a:r>
          </a:p>
        </p:txBody>
      </p:sp>
    </p:spTree>
    <p:extLst>
      <p:ext uri="{BB962C8B-B14F-4D97-AF65-F5344CB8AC3E}">
        <p14:creationId xmlns:p14="http://schemas.microsoft.com/office/powerpoint/2010/main" val="3643826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28C6-FD62-E5D2-5D64-7C846521A422}"/>
              </a:ext>
            </a:extLst>
          </p:cNvPr>
          <p:cNvSpPr>
            <a:spLocks noGrp="1"/>
          </p:cNvSpPr>
          <p:nvPr>
            <p:ph type="title"/>
          </p:nvPr>
        </p:nvSpPr>
        <p:spPr>
          <a:xfrm>
            <a:off x="838200" y="365126"/>
            <a:ext cx="10515600" cy="315912"/>
          </a:xfrm>
        </p:spPr>
        <p:txBody>
          <a:bodyPr>
            <a:noAutofit/>
          </a:bodyPr>
          <a:lstStyle/>
          <a:p>
            <a:r>
              <a:rPr lang="en-US" sz="3600" dirty="0">
                <a:latin typeface="Aptos" panose="020B0004020202020204" pitchFamily="34" charset="0"/>
              </a:rPr>
              <a:t>Opinion Evidence as Exception to the Hearsay Rule</a:t>
            </a:r>
            <a:endParaRPr lang="en-001" sz="3600" dirty="0">
              <a:latin typeface="Aptos" panose="020B0004020202020204" pitchFamily="34" charset="0"/>
            </a:endParaRPr>
          </a:p>
        </p:txBody>
      </p:sp>
      <p:sp>
        <p:nvSpPr>
          <p:cNvPr id="3" name="Content Placeholder 2">
            <a:extLst>
              <a:ext uri="{FF2B5EF4-FFF2-40B4-BE49-F238E27FC236}">
                <a16:creationId xmlns:a16="http://schemas.microsoft.com/office/drawing/2014/main" id="{384F424E-85E2-8ACA-07A2-2AAB17111A2E}"/>
              </a:ext>
            </a:extLst>
          </p:cNvPr>
          <p:cNvSpPr>
            <a:spLocks noGrp="1"/>
          </p:cNvSpPr>
          <p:nvPr>
            <p:ph sz="half" idx="1"/>
          </p:nvPr>
        </p:nvSpPr>
        <p:spPr>
          <a:xfrm>
            <a:off x="838200" y="1191491"/>
            <a:ext cx="5181600" cy="4985472"/>
          </a:xfrm>
        </p:spPr>
        <p:txBody>
          <a:bodyPr>
            <a:noAutofit/>
          </a:bodyPr>
          <a:lstStyle/>
          <a:p>
            <a:r>
              <a:rPr lang="en-US" sz="2850" dirty="0">
                <a:latin typeface="Aptos Narrow" panose="020B0004020202020204" pitchFamily="34" charset="0"/>
              </a:rPr>
              <a:t>To the general rule, however, are two exceptions. The first exception is that an appropriately qualified expert may state his opinion on a matter calling for the expertise which he possesses and, secondly, a non-expert witness may state his opinion on a matter, not calling for any particular expertise, but as a way of conveying the facts, which he personally perceived.</a:t>
            </a:r>
            <a:endParaRPr lang="en-001" sz="2850" dirty="0">
              <a:latin typeface="Aptos Narrow" panose="020B0004020202020204" pitchFamily="34" charset="0"/>
            </a:endParaRPr>
          </a:p>
        </p:txBody>
      </p:sp>
      <p:sp>
        <p:nvSpPr>
          <p:cNvPr id="4" name="Content Placeholder 3">
            <a:extLst>
              <a:ext uri="{FF2B5EF4-FFF2-40B4-BE49-F238E27FC236}">
                <a16:creationId xmlns:a16="http://schemas.microsoft.com/office/drawing/2014/main" id="{74638005-2C03-470A-160B-3959817562C3}"/>
              </a:ext>
            </a:extLst>
          </p:cNvPr>
          <p:cNvSpPr>
            <a:spLocks noGrp="1"/>
          </p:cNvSpPr>
          <p:nvPr>
            <p:ph sz="half" idx="2"/>
          </p:nvPr>
        </p:nvSpPr>
        <p:spPr>
          <a:xfrm>
            <a:off x="6400800" y="1191491"/>
            <a:ext cx="4953000" cy="4985472"/>
          </a:xfrm>
        </p:spPr>
        <p:txBody>
          <a:bodyPr>
            <a:normAutofit fontScale="77500" lnSpcReduction="20000"/>
          </a:bodyPr>
          <a:lstStyle/>
          <a:p>
            <a:r>
              <a:rPr lang="en-US" dirty="0">
                <a:latin typeface="Aptos Narrow" panose="020B0004020202020204" pitchFamily="34" charset="0"/>
              </a:rPr>
              <a:t>The law is as encapsulated in s68:</a:t>
            </a:r>
          </a:p>
          <a:p>
            <a:r>
              <a:rPr lang="en-US" dirty="0">
                <a:latin typeface="Aptos Narrow" panose="020B0004020202020204" pitchFamily="34" charset="0"/>
              </a:rPr>
              <a:t>when the court has to form an opinion upon a point of foreign law, customary law or custom, or of science or art, or as to identity of handwriting or finger impressions, the opinions upon that point of persons specially skilled in such foreign law, customary law or custom, or science or art, or in questions as to identity of handwriting or finger impressions, are admissible and such persons so specially skilled are called experts.( </a:t>
            </a:r>
            <a:r>
              <a:rPr lang="en-US" dirty="0" err="1">
                <a:latin typeface="Aptos Narrow" panose="020B0004020202020204" pitchFamily="34" charset="0"/>
              </a:rPr>
              <a:t>Okedi</a:t>
            </a:r>
            <a:r>
              <a:rPr lang="en-US" dirty="0">
                <a:latin typeface="Aptos Narrow" panose="020B0004020202020204" pitchFamily="34" charset="0"/>
              </a:rPr>
              <a:t> &amp; </a:t>
            </a:r>
            <a:r>
              <a:rPr lang="en-US" dirty="0" err="1">
                <a:latin typeface="Aptos Narrow" panose="020B0004020202020204" pitchFamily="34" charset="0"/>
              </a:rPr>
              <a:t>Anr</a:t>
            </a:r>
            <a:r>
              <a:rPr lang="en-US" dirty="0">
                <a:latin typeface="Aptos Narrow" panose="020B0004020202020204" pitchFamily="34" charset="0"/>
              </a:rPr>
              <a:t>. v INEC &amp; Ors. (2012) LPELR-14237(CA))</a:t>
            </a:r>
          </a:p>
          <a:p>
            <a:endParaRPr lang="en-001" dirty="0"/>
          </a:p>
        </p:txBody>
      </p:sp>
    </p:spTree>
    <p:extLst>
      <p:ext uri="{BB962C8B-B14F-4D97-AF65-F5344CB8AC3E}">
        <p14:creationId xmlns:p14="http://schemas.microsoft.com/office/powerpoint/2010/main" val="3040357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823A5-D50F-B4F4-D73D-84018AF211E4}"/>
              </a:ext>
            </a:extLst>
          </p:cNvPr>
          <p:cNvSpPr>
            <a:spLocks noGrp="1"/>
          </p:cNvSpPr>
          <p:nvPr>
            <p:ph type="title"/>
          </p:nvPr>
        </p:nvSpPr>
        <p:spPr>
          <a:xfrm>
            <a:off x="838200" y="365126"/>
            <a:ext cx="10515600" cy="632402"/>
          </a:xfrm>
        </p:spPr>
        <p:txBody>
          <a:bodyPr>
            <a:normAutofit fontScale="90000"/>
          </a:bodyPr>
          <a:lstStyle/>
          <a:p>
            <a:r>
              <a:rPr lang="en-US" dirty="0">
                <a:latin typeface="Aptos Narrow" panose="020B0004020202020204" pitchFamily="34" charset="0"/>
              </a:rPr>
              <a:t>Boundaries of Opinion Evidence</a:t>
            </a:r>
            <a:endParaRPr lang="en-001"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756BA84F-245B-EACE-63E1-4CE7AE2E487D}"/>
              </a:ext>
            </a:extLst>
          </p:cNvPr>
          <p:cNvSpPr>
            <a:spLocks noGrp="1"/>
          </p:cNvSpPr>
          <p:nvPr>
            <p:ph sz="half" idx="1"/>
          </p:nvPr>
        </p:nvSpPr>
        <p:spPr>
          <a:xfrm>
            <a:off x="838200" y="997528"/>
            <a:ext cx="5181600" cy="5179435"/>
          </a:xfrm>
        </p:spPr>
        <p:txBody>
          <a:bodyPr>
            <a:normAutofit/>
          </a:bodyPr>
          <a:lstStyle/>
          <a:p>
            <a:r>
              <a:rPr lang="en-US" dirty="0">
                <a:latin typeface="Aptos Narrow" panose="020B0004020202020204" pitchFamily="34" charset="0"/>
              </a:rPr>
              <a:t>Opinion evidence should be intended to provide judges with information which is outside their experience or knowledge and the court should consider whether the witness is in any better position than the court is, to form an opinion or to draw inferences from the facts. (</a:t>
            </a:r>
            <a:r>
              <a:rPr lang="en-US" dirty="0" err="1">
                <a:latin typeface="Aptos Narrow" panose="020B0004020202020204" pitchFamily="34" charset="0"/>
              </a:rPr>
              <a:t>Egesimba</a:t>
            </a:r>
            <a:r>
              <a:rPr lang="en-US" dirty="0">
                <a:latin typeface="Aptos Narrow" panose="020B0004020202020204" pitchFamily="34" charset="0"/>
              </a:rPr>
              <a:t> v </a:t>
            </a:r>
            <a:r>
              <a:rPr lang="en-US" dirty="0" err="1">
                <a:latin typeface="Aptos Narrow" panose="020B0004020202020204" pitchFamily="34" charset="0"/>
              </a:rPr>
              <a:t>Onuzuruike</a:t>
            </a:r>
            <a:r>
              <a:rPr lang="en-US" dirty="0">
                <a:latin typeface="Aptos Narrow" panose="020B0004020202020204" pitchFamily="34" charset="0"/>
              </a:rPr>
              <a:t> (2002) 15 NWLR (Pt. 791) 466 per Tobi JSC)</a:t>
            </a:r>
            <a:endParaRPr lang="en-001" dirty="0">
              <a:latin typeface="Aptos Narrow" panose="020B0004020202020204" pitchFamily="34" charset="0"/>
            </a:endParaRPr>
          </a:p>
        </p:txBody>
      </p:sp>
      <p:sp>
        <p:nvSpPr>
          <p:cNvPr id="4" name="Content Placeholder 3">
            <a:extLst>
              <a:ext uri="{FF2B5EF4-FFF2-40B4-BE49-F238E27FC236}">
                <a16:creationId xmlns:a16="http://schemas.microsoft.com/office/drawing/2014/main" id="{50753AC9-FFA5-C03F-4EFC-B8DCE23A89E4}"/>
              </a:ext>
            </a:extLst>
          </p:cNvPr>
          <p:cNvSpPr>
            <a:spLocks noGrp="1"/>
          </p:cNvSpPr>
          <p:nvPr>
            <p:ph sz="half" idx="2"/>
          </p:nvPr>
        </p:nvSpPr>
        <p:spPr>
          <a:xfrm>
            <a:off x="6172200" y="997528"/>
            <a:ext cx="5181600" cy="5495346"/>
          </a:xfrm>
        </p:spPr>
        <p:txBody>
          <a:bodyPr>
            <a:noAutofit/>
          </a:bodyPr>
          <a:lstStyle/>
          <a:p>
            <a:r>
              <a:rPr lang="en-US" sz="2300" dirty="0">
                <a:latin typeface="Aptos Narrow" panose="020B0004020202020204" pitchFamily="34" charset="0"/>
              </a:rPr>
              <a:t>ANPP &amp; </a:t>
            </a:r>
            <a:r>
              <a:rPr lang="en-US" sz="2300" dirty="0" err="1">
                <a:latin typeface="Aptos Narrow" panose="020B0004020202020204" pitchFamily="34" charset="0"/>
              </a:rPr>
              <a:t>Anr</a:t>
            </a:r>
            <a:r>
              <a:rPr lang="en-US" sz="2300" dirty="0">
                <a:latin typeface="Aptos Narrow" panose="020B0004020202020204" pitchFamily="34" charset="0"/>
              </a:rPr>
              <a:t>. v Usman &amp; Ors. (2008) 12 NWLR (Pt. 1100) 1 at 73: The function of an expert is to assist the Court in reaching at the truth in the judicial process. The expert is required to give his opinion upon facts which are either admitted or proved by himself or other witnesses in his hearing at the trial on matters peculiarly within his knowledge as such expert. Any opinion outside this limit is inadmissible.… Where the opinion is based on report of facts, these facts, unless they are within his personal knowledge, must be proved independently, that is, by calling witnesses who are personally concerned in the transaction.</a:t>
            </a:r>
            <a:endParaRPr lang="en-001" sz="2300" dirty="0">
              <a:latin typeface="Aptos Narrow" panose="020B0004020202020204" pitchFamily="34" charset="0"/>
            </a:endParaRPr>
          </a:p>
        </p:txBody>
      </p:sp>
    </p:spTree>
    <p:extLst>
      <p:ext uri="{BB962C8B-B14F-4D97-AF65-F5344CB8AC3E}">
        <p14:creationId xmlns:p14="http://schemas.microsoft.com/office/powerpoint/2010/main" val="3966008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3C78D-5A67-E34C-574B-976A947088D0}"/>
              </a:ext>
            </a:extLst>
          </p:cNvPr>
          <p:cNvSpPr>
            <a:spLocks noGrp="1"/>
          </p:cNvSpPr>
          <p:nvPr>
            <p:ph type="title"/>
          </p:nvPr>
        </p:nvSpPr>
        <p:spPr>
          <a:xfrm>
            <a:off x="838200" y="365126"/>
            <a:ext cx="10515600" cy="743238"/>
          </a:xfrm>
        </p:spPr>
        <p:txBody>
          <a:bodyPr>
            <a:normAutofit/>
          </a:bodyPr>
          <a:lstStyle/>
          <a:p>
            <a:r>
              <a:rPr lang="en-US" sz="3200" dirty="0">
                <a:latin typeface="Aptos Narrow" panose="020B0004020202020204" pitchFamily="34" charset="0"/>
              </a:rPr>
              <a:t>WEIGHING THE EXPERTISE: KEY CONSIDERATIONS</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BC4DD247-A33D-79DF-6BA1-37C474327094}"/>
              </a:ext>
            </a:extLst>
          </p:cNvPr>
          <p:cNvSpPr>
            <a:spLocks noGrp="1"/>
          </p:cNvSpPr>
          <p:nvPr>
            <p:ph idx="1"/>
          </p:nvPr>
        </p:nvSpPr>
        <p:spPr>
          <a:xfrm>
            <a:off x="838200" y="1357745"/>
            <a:ext cx="10515600" cy="4819218"/>
          </a:xfrm>
        </p:spPr>
        <p:txBody>
          <a:bodyPr>
            <a:normAutofit fontScale="85000" lnSpcReduction="10000"/>
          </a:bodyPr>
          <a:lstStyle/>
          <a:p>
            <a:pPr algn="just"/>
            <a:r>
              <a:rPr lang="en-US" sz="2900" dirty="0">
                <a:latin typeface="Aptos Narrow" panose="020B0004020202020204" pitchFamily="34" charset="0"/>
              </a:rPr>
              <a:t>An expert is described as a person possessed of the special skill and knowledge acquired through study or practical observation that entitles him (or her) to give opinion evidence or speak authoritatively concerning the person’s area of expertise. Usually, an expert’s evidence may be oral testimony adduced in court or it may be by way of a written report.</a:t>
            </a:r>
          </a:p>
          <a:p>
            <a:pPr algn="just"/>
            <a:r>
              <a:rPr lang="en-US" sz="2900" b="1" dirty="0">
                <a:latin typeface="Aptos Narrow" panose="020B0004020202020204" pitchFamily="34" charset="0"/>
              </a:rPr>
              <a:t>The qualifications of the expert</a:t>
            </a:r>
            <a:r>
              <a:rPr lang="en-US" sz="2900" dirty="0">
                <a:latin typeface="Aptos Narrow" panose="020B0004020202020204" pitchFamily="34" charset="0"/>
              </a:rPr>
              <a:t>. It is important to establish the domain (relative to time and existing circumstances) of the asserted expertise, and to compare the qualifications offered with the domain asserted; not only the general nature, but also the precise character of the question upon which expert evidence is required. The guiding principle is: the </a:t>
            </a:r>
            <a:r>
              <a:rPr lang="en-US" sz="2900" u="sng" dirty="0">
                <a:latin typeface="Aptos Narrow" panose="020B0004020202020204" pitchFamily="34" charset="0"/>
              </a:rPr>
              <a:t>narrower the area of specialization, the more premium it attracts, the greater the expertise, the greater the weight unless there are other reasons to give the evidence less weight</a:t>
            </a:r>
            <a:r>
              <a:rPr lang="en-US" sz="2900" dirty="0">
                <a:latin typeface="Aptos Narrow" panose="020B0004020202020204" pitchFamily="34" charset="0"/>
              </a:rPr>
              <a:t>.</a:t>
            </a:r>
          </a:p>
          <a:p>
            <a:endParaRPr lang="en-001" dirty="0"/>
          </a:p>
        </p:txBody>
      </p:sp>
    </p:spTree>
    <p:extLst>
      <p:ext uri="{BB962C8B-B14F-4D97-AF65-F5344CB8AC3E}">
        <p14:creationId xmlns:p14="http://schemas.microsoft.com/office/powerpoint/2010/main" val="2462394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37447-A387-B57F-19B8-8F8CB96E0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C272B-7833-FE7C-8A6C-EABAD2AD8E1F}"/>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EXPERTISE: KEY CONSIDERATIONS (Cont.)</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AD5B0C45-659B-030F-4CC0-F02D74F349BE}"/>
              </a:ext>
            </a:extLst>
          </p:cNvPr>
          <p:cNvSpPr>
            <a:spLocks noGrp="1"/>
          </p:cNvSpPr>
          <p:nvPr>
            <p:ph idx="1"/>
          </p:nvPr>
        </p:nvSpPr>
        <p:spPr>
          <a:xfrm>
            <a:off x="838200" y="1357745"/>
            <a:ext cx="10515600" cy="4819218"/>
          </a:xfrm>
        </p:spPr>
        <p:txBody>
          <a:bodyPr>
            <a:normAutofit fontScale="92500" lnSpcReduction="20000"/>
          </a:bodyPr>
          <a:lstStyle/>
          <a:p>
            <a:r>
              <a:rPr lang="en-US" sz="2900" b="1" dirty="0">
                <a:latin typeface="Aptos Narrow" panose="020B0004020202020204" pitchFamily="34" charset="0"/>
              </a:rPr>
              <a:t>The manner in which the expertise was acquired</a:t>
            </a:r>
            <a:r>
              <a:rPr lang="en-US" sz="2900" dirty="0">
                <a:latin typeface="Aptos Narrow" panose="020B0004020202020204" pitchFamily="34" charset="0"/>
              </a:rPr>
              <a:t>, i.e., whether it was by education and/or by experience. In general, practical experience is just as important as academic qualification because the court is concerned with the expertise, not the means by which the expertise was obtained. However, if the witness is relying solely or primarily on experience, then the witness must explain how that experience leads to the conclusion reached, why that experience is a sufficient basis for the opinion, and how that experience is reliably applied to the facts. Peculiarity of expertise obtained by experience is that there is challenge with some expert whose evidence might be said to be unverifiable by even the best testing; the evidence may be very difficult to assess, since the only source is the expert’s own experience, and comparison with another experiential expert is of little significance.</a:t>
            </a:r>
            <a:endParaRPr lang="en-001" dirty="0"/>
          </a:p>
        </p:txBody>
      </p:sp>
    </p:spTree>
    <p:extLst>
      <p:ext uri="{BB962C8B-B14F-4D97-AF65-F5344CB8AC3E}">
        <p14:creationId xmlns:p14="http://schemas.microsoft.com/office/powerpoint/2010/main" val="2966535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F7A84-B9AF-4804-CD04-6DBF1B9A6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81A3C6-9610-4231-8CEB-A9850BD11CA4}"/>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EXPERTISE: KEY CONSIDERATIONS (Cont.)</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D3E424F2-D826-C379-0055-80A5482F8D14}"/>
              </a:ext>
            </a:extLst>
          </p:cNvPr>
          <p:cNvSpPr>
            <a:spLocks noGrp="1"/>
          </p:cNvSpPr>
          <p:nvPr>
            <p:ph idx="1"/>
          </p:nvPr>
        </p:nvSpPr>
        <p:spPr>
          <a:xfrm>
            <a:off x="838200" y="1108364"/>
            <a:ext cx="10515600" cy="5384510"/>
          </a:xfrm>
        </p:spPr>
        <p:txBody>
          <a:bodyPr>
            <a:normAutofit/>
          </a:bodyPr>
          <a:lstStyle/>
          <a:p>
            <a:pPr algn="just"/>
            <a:r>
              <a:rPr lang="en-US" sz="2900" b="1" dirty="0">
                <a:latin typeface="Aptos Narrow" panose="020B0004020202020204" pitchFamily="34" charset="0"/>
              </a:rPr>
              <a:t>Any biases or radical views held by the expert. </a:t>
            </a:r>
            <a:r>
              <a:rPr lang="en-US" sz="2900" dirty="0">
                <a:latin typeface="Aptos Narrow" panose="020B0004020202020204" pitchFamily="34" charset="0"/>
              </a:rPr>
              <a:t>A lack of objectivity can be indicated by an over-attachment to a theory wherein an expert’s association with a particular side of an argument creates an inherent bias that is difficult to overcome, described as a category of experts who have developed ‘a scientific prejudice’ and who, as a consequence, permit their convictions to lead their analysis. It is perfectly proper, therefore, for a judge to be suspicious of a partisan and rigid expert.</a:t>
            </a:r>
            <a:endParaRPr lang="en-001" dirty="0"/>
          </a:p>
        </p:txBody>
      </p:sp>
    </p:spTree>
    <p:extLst>
      <p:ext uri="{BB962C8B-B14F-4D97-AF65-F5344CB8AC3E}">
        <p14:creationId xmlns:p14="http://schemas.microsoft.com/office/powerpoint/2010/main" val="2099359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4EBA6-1C0A-6A2E-4943-89AA83C1E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4D5DB-6B9D-9A87-6831-ACDF2C252152}"/>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EXPERTISE: KEY CONSIDERATIONS (Cont.)</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0B4566D7-8BB8-5045-8540-2EA6F34D9CCD}"/>
              </a:ext>
            </a:extLst>
          </p:cNvPr>
          <p:cNvSpPr>
            <a:spLocks noGrp="1"/>
          </p:cNvSpPr>
          <p:nvPr>
            <p:ph idx="1"/>
          </p:nvPr>
        </p:nvSpPr>
        <p:spPr>
          <a:xfrm>
            <a:off x="838200" y="1108364"/>
            <a:ext cx="10515600" cy="5384510"/>
          </a:xfrm>
        </p:spPr>
        <p:txBody>
          <a:bodyPr>
            <a:normAutofit/>
          </a:bodyPr>
          <a:lstStyle/>
          <a:p>
            <a:pPr algn="just"/>
            <a:r>
              <a:rPr lang="en-US" sz="2900" b="1" dirty="0">
                <a:latin typeface="Aptos Narrow" panose="020B0004020202020204" pitchFamily="34" charset="0"/>
              </a:rPr>
              <a:t>The quality of the expert’s reasoning </a:t>
            </a:r>
            <a:r>
              <a:rPr lang="en-US" sz="2900" dirty="0">
                <a:latin typeface="Aptos Narrow" panose="020B0004020202020204" pitchFamily="34" charset="0"/>
              </a:rPr>
              <a:t>i.e., the expert’s testimony in terms of its rationality and internal consistency in relation to all the evidence presented. As it is put ‘if the reasons stand up, the opinion does, if not, not.’ A judge may give little weight to an expert’s testimony where he finds the expert’s reasoning speculative, or manifestly illogical. Similarly, where the court finds that the evidence of an expert witness is so internally contradictory as to be considered unreliable, then it may reject that evidence and make its decision on the remainder of the evidence.</a:t>
            </a:r>
            <a:endParaRPr lang="en-001" dirty="0"/>
          </a:p>
        </p:txBody>
      </p:sp>
    </p:spTree>
    <p:extLst>
      <p:ext uri="{BB962C8B-B14F-4D97-AF65-F5344CB8AC3E}">
        <p14:creationId xmlns:p14="http://schemas.microsoft.com/office/powerpoint/2010/main" val="819830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7D47-2114-48A4-9A39-F57F402EF5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E40A9-0F27-B8B7-4B5B-C6BBCDCF9372}"/>
              </a:ext>
            </a:extLst>
          </p:cNvPr>
          <p:cNvSpPr>
            <a:spLocks noGrp="1"/>
          </p:cNvSpPr>
          <p:nvPr>
            <p:ph type="title"/>
          </p:nvPr>
        </p:nvSpPr>
        <p:spPr>
          <a:xfrm>
            <a:off x="838200" y="365126"/>
            <a:ext cx="10515600" cy="743238"/>
          </a:xfrm>
        </p:spPr>
        <p:txBody>
          <a:bodyPr>
            <a:normAutofit fontScale="90000"/>
          </a:bodyPr>
          <a:lstStyle/>
          <a:p>
            <a:r>
              <a:rPr lang="en-US" sz="3200" dirty="0">
                <a:latin typeface="Aptos Narrow" panose="020B0004020202020204" pitchFamily="34" charset="0"/>
              </a:rPr>
              <a:t>WEIGHING THE EXPERT’S EVIDENCE: KEY CONSIDERATIONS</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4B4AB245-BAE8-C83C-0974-4FA882DEC2C8}"/>
              </a:ext>
            </a:extLst>
          </p:cNvPr>
          <p:cNvSpPr>
            <a:spLocks noGrp="1"/>
          </p:cNvSpPr>
          <p:nvPr>
            <p:ph idx="1"/>
          </p:nvPr>
        </p:nvSpPr>
        <p:spPr>
          <a:xfrm>
            <a:off x="838200" y="1108364"/>
            <a:ext cx="10515600" cy="5384510"/>
          </a:xfrm>
        </p:spPr>
        <p:txBody>
          <a:bodyPr>
            <a:normAutofit fontScale="92500" lnSpcReduction="20000"/>
          </a:bodyPr>
          <a:lstStyle/>
          <a:p>
            <a:pPr algn="just"/>
            <a:r>
              <a:rPr lang="en-US" sz="2900" b="1" dirty="0">
                <a:latin typeface="Aptos Narrow" panose="020B0004020202020204" pitchFamily="34" charset="0"/>
              </a:rPr>
              <a:t>Whether the expert’s opinion was formed with full knowledge of the relevant facts or by reliance on assumptions. </a:t>
            </a:r>
            <a:r>
              <a:rPr lang="en-US" sz="2900" dirty="0">
                <a:latin typeface="Aptos Narrow" panose="020B0004020202020204" pitchFamily="34" charset="0"/>
              </a:rPr>
              <a:t>In the latter case, the expert should state the assumed facts upon which his opinion is based. Where the factual assumptions made by an expert witness are proved wrong, his opinion will be invalidated as a result and, where an expert’s conclusions are based on assumptions the reasonable accuracy of which cannot be confirmed by the evidence, then the court is likely to conclude that those conclusions are ‘unacceptably speculative.’</a:t>
            </a:r>
          </a:p>
          <a:p>
            <a:pPr algn="just"/>
            <a:r>
              <a:rPr lang="en-US" dirty="0"/>
              <a:t>If the expert has been </a:t>
            </a:r>
            <a:r>
              <a:rPr lang="en-US" b="1" dirty="0"/>
              <a:t>misinformed</a:t>
            </a:r>
            <a:r>
              <a:rPr lang="en-US" dirty="0"/>
              <a:t> about the facts or has taken </a:t>
            </a:r>
            <a:r>
              <a:rPr lang="en-US" b="1" dirty="0"/>
              <a:t>irrelevant facts</a:t>
            </a:r>
            <a:r>
              <a:rPr lang="en-US" dirty="0"/>
              <a:t> into consideration or he has omitted to consider relevant ones, the opinion is likely to be valueless. The absence of facts or assumptions underlying an opinion deprives the court of an important opportunity of testing the validity of the process by which the opinion was formed, and substantially reduces the value and cogency of the opinion evidence.</a:t>
            </a:r>
            <a:endParaRPr lang="en-001" dirty="0"/>
          </a:p>
        </p:txBody>
      </p:sp>
    </p:spTree>
    <p:extLst>
      <p:ext uri="{BB962C8B-B14F-4D97-AF65-F5344CB8AC3E}">
        <p14:creationId xmlns:p14="http://schemas.microsoft.com/office/powerpoint/2010/main" val="3418374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4634</TotalTime>
  <Words>2940</Words>
  <Application>Microsoft Office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Aptos Narrow</vt:lpstr>
      <vt:lpstr>Arial</vt:lpstr>
      <vt:lpstr>Calibri</vt:lpstr>
      <vt:lpstr>Calibri Light</vt:lpstr>
      <vt:lpstr>Office Theme</vt:lpstr>
      <vt:lpstr>Expert Evidence in Practice: Resolving Conflicts and Maintaining Fairness</vt:lpstr>
      <vt:lpstr>PRELIMINARY MATTERS</vt:lpstr>
      <vt:lpstr>Opinion Evidence as Exception to the Hearsay Rule</vt:lpstr>
      <vt:lpstr>Boundaries of Opinion Evidence</vt:lpstr>
      <vt:lpstr>WEIGHING THE EXPERTISE: KEY CONSIDERATIONS</vt:lpstr>
      <vt:lpstr>WEIGHING THE EXPERTISE: KEY CONSIDERATIONS (Cont.)</vt:lpstr>
      <vt:lpstr>WEIGHING THE EXPERTISE: KEY CONSIDERATIONS (Cont.)</vt:lpstr>
      <vt:lpstr>WEIGHING THE EXPERTISE: KEY CONSIDERATIONS (Cont.)</vt:lpstr>
      <vt:lpstr>WEIGHING THE EXPERT’S EVIDENCE: KEY CONSIDERATIONS</vt:lpstr>
      <vt:lpstr>WEIGHING THE EXPERT’S EVIDENCE: KEY CONSIDERATIONS (Contd.)</vt:lpstr>
      <vt:lpstr>WEIGHING THE EXPERT’S EVIDENCE: KEY CONSIDERATIONS (Contd.)</vt:lpstr>
      <vt:lpstr>WEIGHING THE EXPERT’S EVIDENCE: KEY CONSIDERATIONS (Contd.)</vt:lpstr>
      <vt:lpstr>WEIGHING THE EXPERT’S EVIDENCE: KEY CONSIDERATIONS (Contd.)</vt:lpstr>
      <vt:lpstr>ASSESSING THE BIAS AND IMPARTIALITY OF THE EXPERT</vt:lpstr>
      <vt:lpstr>ASSESSING THE BIAS AND IMPARTIALITY OF THE EXPERT (Contd.)</vt:lpstr>
      <vt:lpstr>ASSESSING THE BIAS AND IMPARTIALITY OF THE EXPERT (Contd.)</vt:lpstr>
      <vt:lpstr>ASSESSING THE BIAS AND IMPARTIALITY OF THE EXPERT (Contd.)</vt:lpstr>
      <vt:lpstr>USING WRITTEN EXPERT EVIDENCE</vt:lpstr>
      <vt:lpstr>USING WRITTEN EXPERT EVIDENCE (Contd.)</vt:lpstr>
      <vt:lpstr>GENERAL NOTE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Expert Evidence in Practice: Resolving Conflicts and Maintaining Fairness</dc:title>
  <dc:creator>Samuel Idhiarhi</dc:creator>
  <cp:lastModifiedBy>ifeoma-pc</cp:lastModifiedBy>
  <cp:revision>14</cp:revision>
  <dcterms:created xsi:type="dcterms:W3CDTF">2026-01-10T08:20:38Z</dcterms:created>
  <dcterms:modified xsi:type="dcterms:W3CDTF">2026-02-04T22:10:13Z</dcterms:modified>
</cp:coreProperties>
</file>