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Lst>
  <p:sldSz cx="12192000" cy="6858000"/>
  <p:notesSz cx="6858000" cy="9144000"/>
  <p:defaultTextStyle>
    <a:defPPr>
      <a:defRPr lang="en-001"/>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6"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D7E96-C959-675F-94F6-E183864477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001"/>
          </a:p>
        </p:txBody>
      </p:sp>
      <p:sp>
        <p:nvSpPr>
          <p:cNvPr id="3" name="Subtitle 2">
            <a:extLst>
              <a:ext uri="{FF2B5EF4-FFF2-40B4-BE49-F238E27FC236}">
                <a16:creationId xmlns:a16="http://schemas.microsoft.com/office/drawing/2014/main" id="{1DDC3BFC-F7AC-F655-F027-15B0A85896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001"/>
          </a:p>
        </p:txBody>
      </p:sp>
      <p:sp>
        <p:nvSpPr>
          <p:cNvPr id="4" name="Date Placeholder 3">
            <a:extLst>
              <a:ext uri="{FF2B5EF4-FFF2-40B4-BE49-F238E27FC236}">
                <a16:creationId xmlns:a16="http://schemas.microsoft.com/office/drawing/2014/main" id="{192970E1-5082-26B3-09AF-D301578489AE}"/>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5" name="Footer Placeholder 4">
            <a:extLst>
              <a:ext uri="{FF2B5EF4-FFF2-40B4-BE49-F238E27FC236}">
                <a16:creationId xmlns:a16="http://schemas.microsoft.com/office/drawing/2014/main" id="{96082B83-4481-9E09-BD2A-155AC6269751}"/>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930BF12E-BBE6-4FC1-18A0-F4CF11D710A0}"/>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1998932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8076-BFB2-D130-C399-BA341A441E89}"/>
              </a:ext>
            </a:extLst>
          </p:cNvPr>
          <p:cNvSpPr>
            <a:spLocks noGrp="1"/>
          </p:cNvSpPr>
          <p:nvPr>
            <p:ph type="title"/>
          </p:nvPr>
        </p:nvSpPr>
        <p:spPr/>
        <p:txBody>
          <a:bodyPr/>
          <a:lstStyle/>
          <a:p>
            <a:r>
              <a:rPr lang="en-US"/>
              <a:t>Click to edit Master title style</a:t>
            </a:r>
            <a:endParaRPr lang="en-001"/>
          </a:p>
        </p:txBody>
      </p:sp>
      <p:sp>
        <p:nvSpPr>
          <p:cNvPr id="3" name="Vertical Text Placeholder 2">
            <a:extLst>
              <a:ext uri="{FF2B5EF4-FFF2-40B4-BE49-F238E27FC236}">
                <a16:creationId xmlns:a16="http://schemas.microsoft.com/office/drawing/2014/main" id="{002F651E-84C6-F14D-AD1A-4E2207D50C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1C1B8BC8-8E53-BBBC-8381-DC5F7F1DD1BE}"/>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5" name="Footer Placeholder 4">
            <a:extLst>
              <a:ext uri="{FF2B5EF4-FFF2-40B4-BE49-F238E27FC236}">
                <a16:creationId xmlns:a16="http://schemas.microsoft.com/office/drawing/2014/main" id="{77EB3515-40BC-4EEC-7386-A52C857D9055}"/>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299D41F6-881D-3F88-0CE1-349B8C05AC6F}"/>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1853208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CD5996-0FA1-7184-E0CA-8364F5219E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001"/>
          </a:p>
        </p:txBody>
      </p:sp>
      <p:sp>
        <p:nvSpPr>
          <p:cNvPr id="3" name="Vertical Text Placeholder 2">
            <a:extLst>
              <a:ext uri="{FF2B5EF4-FFF2-40B4-BE49-F238E27FC236}">
                <a16:creationId xmlns:a16="http://schemas.microsoft.com/office/drawing/2014/main" id="{3FD1DDA8-399B-114C-045E-BF51CFD9CE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20196A17-9714-2671-C60D-398A6A039928}"/>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5" name="Footer Placeholder 4">
            <a:extLst>
              <a:ext uri="{FF2B5EF4-FFF2-40B4-BE49-F238E27FC236}">
                <a16:creationId xmlns:a16="http://schemas.microsoft.com/office/drawing/2014/main" id="{B48C8EC4-EBB2-C000-9D99-5E87B3A54B9C}"/>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DA5A5D5F-0EE9-C777-D5B4-EDFE8056BD50}"/>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2145533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C11E3-BFA0-764C-E31A-5A242C946E97}"/>
              </a:ext>
            </a:extLst>
          </p:cNvPr>
          <p:cNvSpPr>
            <a:spLocks noGrp="1"/>
          </p:cNvSpPr>
          <p:nvPr>
            <p:ph type="title"/>
          </p:nvPr>
        </p:nvSpPr>
        <p:spPr/>
        <p:txBody>
          <a:bodyPr/>
          <a:lstStyle/>
          <a:p>
            <a:r>
              <a:rPr lang="en-US"/>
              <a:t>Click to edit Master title style</a:t>
            </a:r>
            <a:endParaRPr lang="en-001"/>
          </a:p>
        </p:txBody>
      </p:sp>
      <p:sp>
        <p:nvSpPr>
          <p:cNvPr id="3" name="Content Placeholder 2">
            <a:extLst>
              <a:ext uri="{FF2B5EF4-FFF2-40B4-BE49-F238E27FC236}">
                <a16:creationId xmlns:a16="http://schemas.microsoft.com/office/drawing/2014/main" id="{D57ACB28-9E1C-C537-09CD-B1D7D44793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6A1B7774-1E47-BD9C-298B-6DAC16BC1E61}"/>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5" name="Footer Placeholder 4">
            <a:extLst>
              <a:ext uri="{FF2B5EF4-FFF2-40B4-BE49-F238E27FC236}">
                <a16:creationId xmlns:a16="http://schemas.microsoft.com/office/drawing/2014/main" id="{8ED64FBC-E671-A0EC-5E7C-97DA2A406BBB}"/>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F731E7A8-E7A0-6AD4-3013-A6ECE27F1F7A}"/>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1560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5CCE7-38E2-2446-3BED-A6DF9F06DA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001"/>
          </a:p>
        </p:txBody>
      </p:sp>
      <p:sp>
        <p:nvSpPr>
          <p:cNvPr id="3" name="Text Placeholder 2">
            <a:extLst>
              <a:ext uri="{FF2B5EF4-FFF2-40B4-BE49-F238E27FC236}">
                <a16:creationId xmlns:a16="http://schemas.microsoft.com/office/drawing/2014/main" id="{FC4B3CDC-C441-1457-BF8A-10974CDB8E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4131C1-ED03-D807-0358-22AA1382EE34}"/>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5" name="Footer Placeholder 4">
            <a:extLst>
              <a:ext uri="{FF2B5EF4-FFF2-40B4-BE49-F238E27FC236}">
                <a16:creationId xmlns:a16="http://schemas.microsoft.com/office/drawing/2014/main" id="{8EB4A28C-607D-DBAE-A9D5-92A6E68C0249}"/>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553C84FD-4982-999D-1080-D3397F3BF997}"/>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3929769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4300C-EDBA-DC21-9FF4-35B8BE7E0C61}"/>
              </a:ext>
            </a:extLst>
          </p:cNvPr>
          <p:cNvSpPr>
            <a:spLocks noGrp="1"/>
          </p:cNvSpPr>
          <p:nvPr>
            <p:ph type="title"/>
          </p:nvPr>
        </p:nvSpPr>
        <p:spPr/>
        <p:txBody>
          <a:bodyPr/>
          <a:lstStyle/>
          <a:p>
            <a:r>
              <a:rPr lang="en-US"/>
              <a:t>Click to edit Master title style</a:t>
            </a:r>
            <a:endParaRPr lang="en-001"/>
          </a:p>
        </p:txBody>
      </p:sp>
      <p:sp>
        <p:nvSpPr>
          <p:cNvPr id="3" name="Content Placeholder 2">
            <a:extLst>
              <a:ext uri="{FF2B5EF4-FFF2-40B4-BE49-F238E27FC236}">
                <a16:creationId xmlns:a16="http://schemas.microsoft.com/office/drawing/2014/main" id="{06C430E2-54A0-A91B-0DE0-7160703279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Content Placeholder 3">
            <a:extLst>
              <a:ext uri="{FF2B5EF4-FFF2-40B4-BE49-F238E27FC236}">
                <a16:creationId xmlns:a16="http://schemas.microsoft.com/office/drawing/2014/main" id="{0538DA0F-EBCD-DE17-E5E7-21A0621146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5" name="Date Placeholder 4">
            <a:extLst>
              <a:ext uri="{FF2B5EF4-FFF2-40B4-BE49-F238E27FC236}">
                <a16:creationId xmlns:a16="http://schemas.microsoft.com/office/drawing/2014/main" id="{EFD9356A-78D8-10B0-D970-D599B7ADE85F}"/>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6" name="Footer Placeholder 5">
            <a:extLst>
              <a:ext uri="{FF2B5EF4-FFF2-40B4-BE49-F238E27FC236}">
                <a16:creationId xmlns:a16="http://schemas.microsoft.com/office/drawing/2014/main" id="{176C60B8-4FC6-DBF1-D5C0-43158123B183}"/>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F9F8068B-A1CC-9DF3-B218-51AAA9E5B439}"/>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439254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26B14-0329-6616-DE34-8E27A5AC5A39}"/>
              </a:ext>
            </a:extLst>
          </p:cNvPr>
          <p:cNvSpPr>
            <a:spLocks noGrp="1"/>
          </p:cNvSpPr>
          <p:nvPr>
            <p:ph type="title"/>
          </p:nvPr>
        </p:nvSpPr>
        <p:spPr>
          <a:xfrm>
            <a:off x="839788" y="365125"/>
            <a:ext cx="10515600" cy="1325563"/>
          </a:xfrm>
        </p:spPr>
        <p:txBody>
          <a:bodyPr/>
          <a:lstStyle/>
          <a:p>
            <a:r>
              <a:rPr lang="en-US"/>
              <a:t>Click to edit Master title style</a:t>
            </a:r>
            <a:endParaRPr lang="en-001"/>
          </a:p>
        </p:txBody>
      </p:sp>
      <p:sp>
        <p:nvSpPr>
          <p:cNvPr id="3" name="Text Placeholder 2">
            <a:extLst>
              <a:ext uri="{FF2B5EF4-FFF2-40B4-BE49-F238E27FC236}">
                <a16:creationId xmlns:a16="http://schemas.microsoft.com/office/drawing/2014/main" id="{BEF6A08A-7FB4-2A6F-DF56-5CEFE73B5F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38160F-B377-73C2-3DE7-674DBA7AE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5" name="Text Placeholder 4">
            <a:extLst>
              <a:ext uri="{FF2B5EF4-FFF2-40B4-BE49-F238E27FC236}">
                <a16:creationId xmlns:a16="http://schemas.microsoft.com/office/drawing/2014/main" id="{59F10C68-B22B-22F1-C64D-1870924647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55E73A-CD04-9235-2E0F-8BEFC186B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7" name="Date Placeholder 6">
            <a:extLst>
              <a:ext uri="{FF2B5EF4-FFF2-40B4-BE49-F238E27FC236}">
                <a16:creationId xmlns:a16="http://schemas.microsoft.com/office/drawing/2014/main" id="{B73D3D30-63D4-280A-66FB-B1CA10C0A291}"/>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8" name="Footer Placeholder 7">
            <a:extLst>
              <a:ext uri="{FF2B5EF4-FFF2-40B4-BE49-F238E27FC236}">
                <a16:creationId xmlns:a16="http://schemas.microsoft.com/office/drawing/2014/main" id="{CEF9749E-7B25-657C-F9EE-9ECC32A034BF}"/>
              </a:ext>
            </a:extLst>
          </p:cNvPr>
          <p:cNvSpPr>
            <a:spLocks noGrp="1"/>
          </p:cNvSpPr>
          <p:nvPr>
            <p:ph type="ftr" sz="quarter" idx="11"/>
          </p:nvPr>
        </p:nvSpPr>
        <p:spPr/>
        <p:txBody>
          <a:bodyPr/>
          <a:lstStyle/>
          <a:p>
            <a:endParaRPr lang="en-001"/>
          </a:p>
        </p:txBody>
      </p:sp>
      <p:sp>
        <p:nvSpPr>
          <p:cNvPr id="9" name="Slide Number Placeholder 8">
            <a:extLst>
              <a:ext uri="{FF2B5EF4-FFF2-40B4-BE49-F238E27FC236}">
                <a16:creationId xmlns:a16="http://schemas.microsoft.com/office/drawing/2014/main" id="{37C2000B-AF4F-170F-FBC8-BBF2FF692AC3}"/>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3389490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C408B-74EA-271D-4AD5-D55DF61EF51C}"/>
              </a:ext>
            </a:extLst>
          </p:cNvPr>
          <p:cNvSpPr>
            <a:spLocks noGrp="1"/>
          </p:cNvSpPr>
          <p:nvPr>
            <p:ph type="title"/>
          </p:nvPr>
        </p:nvSpPr>
        <p:spPr/>
        <p:txBody>
          <a:bodyPr/>
          <a:lstStyle/>
          <a:p>
            <a:r>
              <a:rPr lang="en-US"/>
              <a:t>Click to edit Master title style</a:t>
            </a:r>
            <a:endParaRPr lang="en-001"/>
          </a:p>
        </p:txBody>
      </p:sp>
      <p:sp>
        <p:nvSpPr>
          <p:cNvPr id="3" name="Date Placeholder 2">
            <a:extLst>
              <a:ext uri="{FF2B5EF4-FFF2-40B4-BE49-F238E27FC236}">
                <a16:creationId xmlns:a16="http://schemas.microsoft.com/office/drawing/2014/main" id="{4D38D767-9FD6-3019-F90F-7723BB716FB9}"/>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4" name="Footer Placeholder 3">
            <a:extLst>
              <a:ext uri="{FF2B5EF4-FFF2-40B4-BE49-F238E27FC236}">
                <a16:creationId xmlns:a16="http://schemas.microsoft.com/office/drawing/2014/main" id="{F2B6F17D-E6A0-8E73-F4FB-24C6964B202D}"/>
              </a:ext>
            </a:extLst>
          </p:cNvPr>
          <p:cNvSpPr>
            <a:spLocks noGrp="1"/>
          </p:cNvSpPr>
          <p:nvPr>
            <p:ph type="ftr" sz="quarter" idx="11"/>
          </p:nvPr>
        </p:nvSpPr>
        <p:spPr/>
        <p:txBody>
          <a:bodyPr/>
          <a:lstStyle/>
          <a:p>
            <a:endParaRPr lang="en-001"/>
          </a:p>
        </p:txBody>
      </p:sp>
      <p:sp>
        <p:nvSpPr>
          <p:cNvPr id="5" name="Slide Number Placeholder 4">
            <a:extLst>
              <a:ext uri="{FF2B5EF4-FFF2-40B4-BE49-F238E27FC236}">
                <a16:creationId xmlns:a16="http://schemas.microsoft.com/office/drawing/2014/main" id="{0481BB79-B704-06BB-E51A-F792B50D5919}"/>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2160887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E91C2D-8126-DA19-6B3A-0FF1135B4EC5}"/>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3" name="Footer Placeholder 2">
            <a:extLst>
              <a:ext uri="{FF2B5EF4-FFF2-40B4-BE49-F238E27FC236}">
                <a16:creationId xmlns:a16="http://schemas.microsoft.com/office/drawing/2014/main" id="{B0801204-DA1A-DD1E-CD40-B0B8F55FF1F9}"/>
              </a:ext>
            </a:extLst>
          </p:cNvPr>
          <p:cNvSpPr>
            <a:spLocks noGrp="1"/>
          </p:cNvSpPr>
          <p:nvPr>
            <p:ph type="ftr" sz="quarter" idx="11"/>
          </p:nvPr>
        </p:nvSpPr>
        <p:spPr/>
        <p:txBody>
          <a:bodyPr/>
          <a:lstStyle/>
          <a:p>
            <a:endParaRPr lang="en-001"/>
          </a:p>
        </p:txBody>
      </p:sp>
      <p:sp>
        <p:nvSpPr>
          <p:cNvPr id="4" name="Slide Number Placeholder 3">
            <a:extLst>
              <a:ext uri="{FF2B5EF4-FFF2-40B4-BE49-F238E27FC236}">
                <a16:creationId xmlns:a16="http://schemas.microsoft.com/office/drawing/2014/main" id="{413B6DA1-AB15-A152-F647-7BB663317639}"/>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272486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F2428-F4D4-766A-2993-455E633DC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001"/>
          </a:p>
        </p:txBody>
      </p:sp>
      <p:sp>
        <p:nvSpPr>
          <p:cNvPr id="3" name="Content Placeholder 2">
            <a:extLst>
              <a:ext uri="{FF2B5EF4-FFF2-40B4-BE49-F238E27FC236}">
                <a16:creationId xmlns:a16="http://schemas.microsoft.com/office/drawing/2014/main" id="{947C9CDE-FB71-B840-C351-A5D2A00D5E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Text Placeholder 3">
            <a:extLst>
              <a:ext uri="{FF2B5EF4-FFF2-40B4-BE49-F238E27FC236}">
                <a16:creationId xmlns:a16="http://schemas.microsoft.com/office/drawing/2014/main" id="{CBFA0C23-1845-ADA7-0A0D-85DABD3E7A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BFB4C8-4A0A-D14B-CEF1-D0B092BC7728}"/>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6" name="Footer Placeholder 5">
            <a:extLst>
              <a:ext uri="{FF2B5EF4-FFF2-40B4-BE49-F238E27FC236}">
                <a16:creationId xmlns:a16="http://schemas.microsoft.com/office/drawing/2014/main" id="{61EA690B-DDF1-8A36-A526-25670470FA40}"/>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5D4394C6-2E00-1689-7B96-03491CC49CE8}"/>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4261191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DCCE1-4C82-45BB-C1C6-46FB597DC5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001"/>
          </a:p>
        </p:txBody>
      </p:sp>
      <p:sp>
        <p:nvSpPr>
          <p:cNvPr id="3" name="Picture Placeholder 2">
            <a:extLst>
              <a:ext uri="{FF2B5EF4-FFF2-40B4-BE49-F238E27FC236}">
                <a16:creationId xmlns:a16="http://schemas.microsoft.com/office/drawing/2014/main" id="{E8363328-DE87-8543-EB28-AF860C4B1F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001"/>
          </a:p>
        </p:txBody>
      </p:sp>
      <p:sp>
        <p:nvSpPr>
          <p:cNvPr id="4" name="Text Placeholder 3">
            <a:extLst>
              <a:ext uri="{FF2B5EF4-FFF2-40B4-BE49-F238E27FC236}">
                <a16:creationId xmlns:a16="http://schemas.microsoft.com/office/drawing/2014/main" id="{D6972FBE-7A49-E6B0-FD0C-A94FFC7B18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E584F6-4503-8010-A19A-E1410177D82F}"/>
              </a:ext>
            </a:extLst>
          </p:cNvPr>
          <p:cNvSpPr>
            <a:spLocks noGrp="1"/>
          </p:cNvSpPr>
          <p:nvPr>
            <p:ph type="dt" sz="half" idx="10"/>
          </p:nvPr>
        </p:nvSpPr>
        <p:spPr/>
        <p:txBody>
          <a:bodyPr/>
          <a:lstStyle/>
          <a:p>
            <a:fld id="{F7750076-6F90-4D38-903F-536D7B667834}" type="datetimeFigureOut">
              <a:rPr lang="en-001" smtClean="0"/>
              <a:t>02/09/2026</a:t>
            </a:fld>
            <a:endParaRPr lang="en-001"/>
          </a:p>
        </p:txBody>
      </p:sp>
      <p:sp>
        <p:nvSpPr>
          <p:cNvPr id="6" name="Footer Placeholder 5">
            <a:extLst>
              <a:ext uri="{FF2B5EF4-FFF2-40B4-BE49-F238E27FC236}">
                <a16:creationId xmlns:a16="http://schemas.microsoft.com/office/drawing/2014/main" id="{70E703C2-E47E-9DF9-9BF6-49DB3241B0FE}"/>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0EF3BF0E-AAED-C74C-1166-BFBF6635CC2A}"/>
              </a:ext>
            </a:extLst>
          </p:cNvPr>
          <p:cNvSpPr>
            <a:spLocks noGrp="1"/>
          </p:cNvSpPr>
          <p:nvPr>
            <p:ph type="sldNum" sz="quarter" idx="12"/>
          </p:nvPr>
        </p:nvSpPr>
        <p:spPr/>
        <p:txBody>
          <a:bodyPr/>
          <a:lstStyle/>
          <a:p>
            <a:fld id="{E6A60E7A-A8E9-48DD-8BA1-1540DEC50727}" type="slidenum">
              <a:rPr lang="en-001" smtClean="0"/>
              <a:t>‹#›</a:t>
            </a:fld>
            <a:endParaRPr lang="en-001"/>
          </a:p>
        </p:txBody>
      </p:sp>
    </p:spTree>
    <p:extLst>
      <p:ext uri="{BB962C8B-B14F-4D97-AF65-F5344CB8AC3E}">
        <p14:creationId xmlns:p14="http://schemas.microsoft.com/office/powerpoint/2010/main" val="1083133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353BAE-045E-9800-BB0B-3E45EE4F7C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001"/>
          </a:p>
        </p:txBody>
      </p:sp>
      <p:sp>
        <p:nvSpPr>
          <p:cNvPr id="3" name="Text Placeholder 2">
            <a:extLst>
              <a:ext uri="{FF2B5EF4-FFF2-40B4-BE49-F238E27FC236}">
                <a16:creationId xmlns:a16="http://schemas.microsoft.com/office/drawing/2014/main" id="{11DC06AD-EA54-D9F6-5A70-DC8DB504DB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33A9F359-71F6-D933-39F1-7CEF546E11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50076-6F90-4D38-903F-536D7B667834}" type="datetimeFigureOut">
              <a:rPr lang="en-001" smtClean="0"/>
              <a:t>02/09/2026</a:t>
            </a:fld>
            <a:endParaRPr lang="en-001"/>
          </a:p>
        </p:txBody>
      </p:sp>
      <p:sp>
        <p:nvSpPr>
          <p:cNvPr id="5" name="Footer Placeholder 4">
            <a:extLst>
              <a:ext uri="{FF2B5EF4-FFF2-40B4-BE49-F238E27FC236}">
                <a16:creationId xmlns:a16="http://schemas.microsoft.com/office/drawing/2014/main" id="{4B257D70-EE86-5494-9364-7511262099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001"/>
          </a:p>
        </p:txBody>
      </p:sp>
      <p:sp>
        <p:nvSpPr>
          <p:cNvPr id="6" name="Slide Number Placeholder 5">
            <a:extLst>
              <a:ext uri="{FF2B5EF4-FFF2-40B4-BE49-F238E27FC236}">
                <a16:creationId xmlns:a16="http://schemas.microsoft.com/office/drawing/2014/main" id="{F597E6CA-B594-6B00-3B90-F7AA4CC475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A60E7A-A8E9-48DD-8BA1-1540DEC50727}" type="slidenum">
              <a:rPr lang="en-001" smtClean="0"/>
              <a:t>‹#›</a:t>
            </a:fld>
            <a:endParaRPr lang="en-001"/>
          </a:p>
        </p:txBody>
      </p:sp>
    </p:spTree>
    <p:extLst>
      <p:ext uri="{BB962C8B-B14F-4D97-AF65-F5344CB8AC3E}">
        <p14:creationId xmlns:p14="http://schemas.microsoft.com/office/powerpoint/2010/main" val="2899532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001"/>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A89FF-3538-B739-965C-45DA8C541329}"/>
              </a:ext>
            </a:extLst>
          </p:cNvPr>
          <p:cNvSpPr>
            <a:spLocks noGrp="1"/>
          </p:cNvSpPr>
          <p:nvPr>
            <p:ph type="ctrTitle"/>
          </p:nvPr>
        </p:nvSpPr>
        <p:spPr>
          <a:xfrm>
            <a:off x="1524000" y="723900"/>
            <a:ext cx="9144000" cy="2971800"/>
          </a:xfrm>
        </p:spPr>
        <p:txBody>
          <a:bodyPr>
            <a:normAutofit fontScale="90000"/>
          </a:bodyPr>
          <a:lstStyle/>
          <a:p>
            <a:r>
              <a:rPr lang="en-US" sz="5300" dirty="0">
                <a:latin typeface="Aptos" panose="020B0004020202020204" pitchFamily="34" charset="0"/>
              </a:rPr>
              <a:t>Managing Large Volumes of Evidence: Practical Approaches for Civil and Criminal Cases in Lower Courts </a:t>
            </a:r>
            <a:endParaRPr lang="en-001" sz="5300" dirty="0">
              <a:latin typeface="Aptos" panose="020B0004020202020204" pitchFamily="34" charset="0"/>
            </a:endParaRPr>
          </a:p>
        </p:txBody>
      </p:sp>
      <p:sp>
        <p:nvSpPr>
          <p:cNvPr id="3" name="Subtitle 2">
            <a:extLst>
              <a:ext uri="{FF2B5EF4-FFF2-40B4-BE49-F238E27FC236}">
                <a16:creationId xmlns:a16="http://schemas.microsoft.com/office/drawing/2014/main" id="{1B93C477-7238-42CF-B63E-B8C8259E5BE9}"/>
              </a:ext>
            </a:extLst>
          </p:cNvPr>
          <p:cNvSpPr>
            <a:spLocks noGrp="1"/>
          </p:cNvSpPr>
          <p:nvPr>
            <p:ph type="subTitle" idx="1"/>
          </p:nvPr>
        </p:nvSpPr>
        <p:spPr>
          <a:xfrm>
            <a:off x="1524000" y="4191000"/>
            <a:ext cx="9144000" cy="1752600"/>
          </a:xfrm>
        </p:spPr>
        <p:txBody>
          <a:bodyPr>
            <a:normAutofit/>
          </a:bodyPr>
          <a:lstStyle/>
          <a:p>
            <a:r>
              <a:rPr lang="en-US" dirty="0">
                <a:latin typeface="Aptos" panose="020B0004020202020204" pitchFamily="34" charset="0"/>
              </a:rPr>
              <a:t>Samuel E. Idhiarhi, PhD</a:t>
            </a:r>
          </a:p>
          <a:p>
            <a:r>
              <a:rPr lang="en-US" dirty="0">
                <a:latin typeface="Aptos" panose="020B0004020202020204" pitchFamily="34" charset="0"/>
              </a:rPr>
              <a:t>(A paper presented at a Refresher Course for Judges of the Lower Courts held at the National Judicial Institute, Abuja, between the 9th and 13th February, 2026)</a:t>
            </a:r>
          </a:p>
          <a:p>
            <a:endParaRPr lang="en-001" dirty="0"/>
          </a:p>
        </p:txBody>
      </p:sp>
    </p:spTree>
    <p:extLst>
      <p:ext uri="{BB962C8B-B14F-4D97-AF65-F5344CB8AC3E}">
        <p14:creationId xmlns:p14="http://schemas.microsoft.com/office/powerpoint/2010/main" val="2549441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B09C9-3D7F-A450-438F-130DA6E2C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E1B0D7-049D-6963-9F2B-8ADA250CFC93}"/>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Use of Exhibits List </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5545E18E-3364-F75D-DC8B-1FC6E7FBF4B7}"/>
              </a:ext>
            </a:extLst>
          </p:cNvPr>
          <p:cNvSpPr>
            <a:spLocks noGrp="1"/>
          </p:cNvSpPr>
          <p:nvPr>
            <p:ph type="subTitle" idx="1"/>
          </p:nvPr>
        </p:nvSpPr>
        <p:spPr>
          <a:xfrm>
            <a:off x="1314450" y="1466850"/>
            <a:ext cx="9353550" cy="4667250"/>
          </a:xfrm>
        </p:spPr>
        <p:txBody>
          <a:bodyPr>
            <a:noAutofit/>
          </a:bodyPr>
          <a:lstStyle/>
          <a:p>
            <a:pPr algn="just"/>
            <a:r>
              <a:rPr lang="en-US" sz="2700" dirty="0">
                <a:latin typeface="Aptos" panose="020B0004020202020204" pitchFamily="34" charset="0"/>
              </a:rPr>
              <a:t>Apart from the records of the court, for every case, there should be an Exhibit list into which is fed the description, the mark/label of every exhibit tendered together with the date on which it was tendered and signed off by the registrar. It can be made in duplicate and a copy kept in the case file and the other in a general Exhibits File and updated after each court session as is necessary. This way, without perusing voluminous court records spanning several court sessions, the Judge can readily make reference to relevant exhibits.</a:t>
            </a:r>
          </a:p>
          <a:p>
            <a:pPr algn="just"/>
            <a:endParaRPr lang="en-US" sz="2700" dirty="0">
              <a:latin typeface="Aptos" panose="020B0004020202020204" pitchFamily="34" charset="0"/>
            </a:endParaRPr>
          </a:p>
        </p:txBody>
      </p:sp>
    </p:spTree>
    <p:extLst>
      <p:ext uri="{BB962C8B-B14F-4D97-AF65-F5344CB8AC3E}">
        <p14:creationId xmlns:p14="http://schemas.microsoft.com/office/powerpoint/2010/main" val="2139395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6DDCA-F392-FF31-5A86-E072B8A36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FD4BC-6F41-2C55-EFC6-95086D0829C1}"/>
              </a:ext>
            </a:extLst>
          </p:cNvPr>
          <p:cNvSpPr>
            <a:spLocks noGrp="1"/>
          </p:cNvSpPr>
          <p:nvPr>
            <p:ph type="ctrTitle"/>
          </p:nvPr>
        </p:nvSpPr>
        <p:spPr>
          <a:xfrm>
            <a:off x="1181100" y="476250"/>
            <a:ext cx="10153650" cy="727075"/>
          </a:xfrm>
        </p:spPr>
        <p:txBody>
          <a:bodyPr>
            <a:noAutofit/>
          </a:bodyPr>
          <a:lstStyle/>
          <a:p>
            <a:pPr algn="l"/>
            <a:r>
              <a:rPr lang="en-US" sz="3200" dirty="0">
                <a:solidFill>
                  <a:srgbClr val="0070C0"/>
                </a:solidFill>
                <a:latin typeface="Aptos" panose="020B0004020202020204" pitchFamily="34" charset="0"/>
              </a:rPr>
              <a:t>Sample of Exhibits List </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59C61DC7-CF34-B78D-96C8-B58632D3A17B}"/>
              </a:ext>
            </a:extLst>
          </p:cNvPr>
          <p:cNvSpPr>
            <a:spLocks noGrp="1"/>
          </p:cNvSpPr>
          <p:nvPr>
            <p:ph type="subTitle" idx="1"/>
          </p:nvPr>
        </p:nvSpPr>
        <p:spPr>
          <a:xfrm>
            <a:off x="609600" y="1203325"/>
            <a:ext cx="10325100" cy="5178425"/>
          </a:xfrm>
        </p:spPr>
        <p:txBody>
          <a:bodyPr>
            <a:noAutofit/>
          </a:bodyPr>
          <a:lstStyle/>
          <a:p>
            <a:r>
              <a:rPr lang="en-US" sz="2700" dirty="0">
                <a:latin typeface="Aptos" panose="020B0004020202020204" pitchFamily="34" charset="0"/>
              </a:rPr>
              <a:t>Chief Magistrate’s Court of the FCT, Lugbe</a:t>
            </a:r>
          </a:p>
          <a:p>
            <a:pPr algn="just"/>
            <a:r>
              <a:rPr lang="en-US" sz="2700" dirty="0">
                <a:latin typeface="Aptos" panose="020B0004020202020204" pitchFamily="34" charset="0"/>
              </a:rPr>
              <a:t>Parties: ……………………………………………………………………………..… </a:t>
            </a:r>
          </a:p>
          <a:p>
            <a:pPr algn="just"/>
            <a:r>
              <a:rPr lang="en-US" sz="2700" dirty="0">
                <a:latin typeface="Aptos" panose="020B0004020202020204" pitchFamily="34" charset="0"/>
              </a:rPr>
              <a:t>Case/Suit Number: …………………………………………………………….…. </a:t>
            </a:r>
          </a:p>
        </p:txBody>
      </p:sp>
      <p:graphicFrame>
        <p:nvGraphicFramePr>
          <p:cNvPr id="5" name="Table 4">
            <a:extLst>
              <a:ext uri="{FF2B5EF4-FFF2-40B4-BE49-F238E27FC236}">
                <a16:creationId xmlns:a16="http://schemas.microsoft.com/office/drawing/2014/main" id="{D942C3D5-67C0-7A6C-70C4-27FE405C34FD}"/>
              </a:ext>
            </a:extLst>
          </p:cNvPr>
          <p:cNvGraphicFramePr>
            <a:graphicFrameLocks noGrp="1"/>
          </p:cNvGraphicFramePr>
          <p:nvPr>
            <p:extLst>
              <p:ext uri="{D42A27DB-BD31-4B8C-83A1-F6EECF244321}">
                <p14:modId xmlns:p14="http://schemas.microsoft.com/office/powerpoint/2010/main" val="3324359084"/>
              </p:ext>
            </p:extLst>
          </p:nvPr>
        </p:nvGraphicFramePr>
        <p:xfrm>
          <a:off x="781050" y="2632710"/>
          <a:ext cx="10153650" cy="3902075"/>
        </p:xfrm>
        <a:graphic>
          <a:graphicData uri="http://schemas.openxmlformats.org/drawingml/2006/table">
            <a:tbl>
              <a:tblPr firstRow="1" bandRow="1">
                <a:tableStyleId>{5940675A-B579-460E-94D1-54222C63F5DA}</a:tableStyleId>
              </a:tblPr>
              <a:tblGrid>
                <a:gridCol w="1009650">
                  <a:extLst>
                    <a:ext uri="{9D8B030D-6E8A-4147-A177-3AD203B41FA5}">
                      <a16:colId xmlns:a16="http://schemas.microsoft.com/office/drawing/2014/main" val="253424714"/>
                    </a:ext>
                  </a:extLst>
                </a:gridCol>
                <a:gridCol w="1295400">
                  <a:extLst>
                    <a:ext uri="{9D8B030D-6E8A-4147-A177-3AD203B41FA5}">
                      <a16:colId xmlns:a16="http://schemas.microsoft.com/office/drawing/2014/main" val="943398382"/>
                    </a:ext>
                  </a:extLst>
                </a:gridCol>
                <a:gridCol w="1276350">
                  <a:extLst>
                    <a:ext uri="{9D8B030D-6E8A-4147-A177-3AD203B41FA5}">
                      <a16:colId xmlns:a16="http://schemas.microsoft.com/office/drawing/2014/main" val="2028788594"/>
                    </a:ext>
                  </a:extLst>
                </a:gridCol>
                <a:gridCol w="4541520">
                  <a:extLst>
                    <a:ext uri="{9D8B030D-6E8A-4147-A177-3AD203B41FA5}">
                      <a16:colId xmlns:a16="http://schemas.microsoft.com/office/drawing/2014/main" val="1158183423"/>
                    </a:ext>
                  </a:extLst>
                </a:gridCol>
                <a:gridCol w="2030730">
                  <a:extLst>
                    <a:ext uri="{9D8B030D-6E8A-4147-A177-3AD203B41FA5}">
                      <a16:colId xmlns:a16="http://schemas.microsoft.com/office/drawing/2014/main" val="271181479"/>
                    </a:ext>
                  </a:extLst>
                </a:gridCol>
              </a:tblGrid>
              <a:tr h="838200">
                <a:tc>
                  <a:txBody>
                    <a:bodyPr/>
                    <a:lstStyle/>
                    <a:p>
                      <a:pPr algn="ctr"/>
                      <a:r>
                        <a:rPr lang="en-US" sz="1900" dirty="0"/>
                        <a:t>Serial Number</a:t>
                      </a:r>
                      <a:endParaRPr lang="en-001" sz="1900" dirty="0"/>
                    </a:p>
                  </a:txBody>
                  <a:tcPr/>
                </a:tc>
                <a:tc>
                  <a:txBody>
                    <a:bodyPr/>
                    <a:lstStyle/>
                    <a:p>
                      <a:pPr algn="ctr"/>
                      <a:r>
                        <a:rPr lang="en-US" sz="1900" dirty="0"/>
                        <a:t>Mark Number</a:t>
                      </a:r>
                      <a:endParaRPr lang="en-001" sz="1900" dirty="0"/>
                    </a:p>
                  </a:txBody>
                  <a:tcPr/>
                </a:tc>
                <a:tc>
                  <a:txBody>
                    <a:bodyPr/>
                    <a:lstStyle/>
                    <a:p>
                      <a:pPr algn="ctr"/>
                      <a:r>
                        <a:rPr lang="en-US" sz="1900" dirty="0"/>
                        <a:t>Date Admitted</a:t>
                      </a:r>
                      <a:endParaRPr lang="en-001" sz="1900" dirty="0"/>
                    </a:p>
                  </a:txBody>
                  <a:tcPr/>
                </a:tc>
                <a:tc>
                  <a:txBody>
                    <a:bodyPr/>
                    <a:lstStyle/>
                    <a:p>
                      <a:pPr algn="ctr"/>
                      <a:r>
                        <a:rPr lang="en-US" sz="1900" dirty="0"/>
                        <a:t>Description of Exhibit</a:t>
                      </a:r>
                      <a:endParaRPr lang="en-001" sz="1900" dirty="0"/>
                    </a:p>
                  </a:txBody>
                  <a:tcPr/>
                </a:tc>
                <a:tc>
                  <a:txBody>
                    <a:bodyPr/>
                    <a:lstStyle/>
                    <a:p>
                      <a:pPr algn="ctr"/>
                      <a:r>
                        <a:rPr lang="en-US" sz="1900" dirty="0"/>
                        <a:t>Remarks (if any)</a:t>
                      </a:r>
                      <a:endParaRPr lang="en-001" sz="1900" dirty="0"/>
                    </a:p>
                  </a:txBody>
                  <a:tcPr/>
                </a:tc>
                <a:extLst>
                  <a:ext uri="{0D108BD9-81ED-4DB2-BD59-A6C34878D82A}">
                    <a16:rowId xmlns:a16="http://schemas.microsoft.com/office/drawing/2014/main" val="3590714429"/>
                  </a:ext>
                </a:extLst>
              </a:tr>
              <a:tr h="612775">
                <a:tc>
                  <a:txBody>
                    <a:bodyPr/>
                    <a:lstStyle/>
                    <a:p>
                      <a:pPr algn="ctr"/>
                      <a:r>
                        <a:rPr lang="en-US" sz="2800" dirty="0">
                          <a:latin typeface="Aptos" panose="020B0004020202020204" pitchFamily="34" charset="0"/>
                        </a:rPr>
                        <a:t>1</a:t>
                      </a:r>
                      <a:endParaRPr lang="en-001" sz="2800" dirty="0">
                        <a:latin typeface="Aptos" panose="020B0004020202020204" pitchFamily="34" charset="0"/>
                      </a:endParaRPr>
                    </a:p>
                  </a:txBody>
                  <a:tcPr/>
                </a:tc>
                <a:tc>
                  <a:txBody>
                    <a:bodyPr/>
                    <a:lstStyle/>
                    <a:p>
                      <a:endParaRPr lang="en-001"/>
                    </a:p>
                  </a:txBody>
                  <a:tcPr/>
                </a:tc>
                <a:tc>
                  <a:txBody>
                    <a:bodyPr/>
                    <a:lstStyle/>
                    <a:p>
                      <a:endParaRPr lang="en-001" dirty="0"/>
                    </a:p>
                  </a:txBody>
                  <a:tcPr/>
                </a:tc>
                <a:tc>
                  <a:txBody>
                    <a:bodyPr/>
                    <a:lstStyle/>
                    <a:p>
                      <a:endParaRPr lang="en-001" dirty="0"/>
                    </a:p>
                  </a:txBody>
                  <a:tcPr/>
                </a:tc>
                <a:tc>
                  <a:txBody>
                    <a:bodyPr/>
                    <a:lstStyle/>
                    <a:p>
                      <a:endParaRPr lang="en-001" dirty="0"/>
                    </a:p>
                  </a:txBody>
                  <a:tcPr/>
                </a:tc>
                <a:extLst>
                  <a:ext uri="{0D108BD9-81ED-4DB2-BD59-A6C34878D82A}">
                    <a16:rowId xmlns:a16="http://schemas.microsoft.com/office/drawing/2014/main" val="473179117"/>
                  </a:ext>
                </a:extLst>
              </a:tr>
              <a:tr h="612775">
                <a:tc>
                  <a:txBody>
                    <a:bodyPr/>
                    <a:lstStyle/>
                    <a:p>
                      <a:pPr algn="ctr"/>
                      <a:r>
                        <a:rPr lang="en-US" sz="2800" dirty="0">
                          <a:latin typeface="Aptos" panose="020B0004020202020204" pitchFamily="34" charset="0"/>
                        </a:rPr>
                        <a:t>2</a:t>
                      </a:r>
                      <a:endParaRPr lang="en-001" sz="2800" dirty="0">
                        <a:latin typeface="Aptos" panose="020B0004020202020204" pitchFamily="34" charset="0"/>
                      </a:endParaRPr>
                    </a:p>
                  </a:txBody>
                  <a:tcPr/>
                </a:tc>
                <a:tc>
                  <a:txBody>
                    <a:bodyPr/>
                    <a:lstStyle/>
                    <a:p>
                      <a:endParaRPr lang="en-001"/>
                    </a:p>
                  </a:txBody>
                  <a:tcPr/>
                </a:tc>
                <a:tc>
                  <a:txBody>
                    <a:bodyPr/>
                    <a:lstStyle/>
                    <a:p>
                      <a:endParaRPr lang="en-001"/>
                    </a:p>
                  </a:txBody>
                  <a:tcPr/>
                </a:tc>
                <a:tc>
                  <a:txBody>
                    <a:bodyPr/>
                    <a:lstStyle/>
                    <a:p>
                      <a:endParaRPr lang="en-001" dirty="0"/>
                    </a:p>
                  </a:txBody>
                  <a:tcPr/>
                </a:tc>
                <a:tc>
                  <a:txBody>
                    <a:bodyPr/>
                    <a:lstStyle/>
                    <a:p>
                      <a:endParaRPr lang="en-001"/>
                    </a:p>
                  </a:txBody>
                  <a:tcPr/>
                </a:tc>
                <a:extLst>
                  <a:ext uri="{0D108BD9-81ED-4DB2-BD59-A6C34878D82A}">
                    <a16:rowId xmlns:a16="http://schemas.microsoft.com/office/drawing/2014/main" val="3790296634"/>
                  </a:ext>
                </a:extLst>
              </a:tr>
              <a:tr h="612775">
                <a:tc>
                  <a:txBody>
                    <a:bodyPr/>
                    <a:lstStyle/>
                    <a:p>
                      <a:pPr algn="ctr"/>
                      <a:r>
                        <a:rPr lang="en-US" sz="2800" dirty="0">
                          <a:latin typeface="Aptos" panose="020B0004020202020204" pitchFamily="34" charset="0"/>
                        </a:rPr>
                        <a:t>3</a:t>
                      </a:r>
                      <a:endParaRPr lang="en-001" sz="2800" dirty="0">
                        <a:latin typeface="Aptos" panose="020B0004020202020204" pitchFamily="34" charset="0"/>
                      </a:endParaRPr>
                    </a:p>
                  </a:txBody>
                  <a:tcPr/>
                </a:tc>
                <a:tc>
                  <a:txBody>
                    <a:bodyPr/>
                    <a:lstStyle/>
                    <a:p>
                      <a:endParaRPr lang="en-001"/>
                    </a:p>
                  </a:txBody>
                  <a:tcPr/>
                </a:tc>
                <a:tc>
                  <a:txBody>
                    <a:bodyPr/>
                    <a:lstStyle/>
                    <a:p>
                      <a:endParaRPr lang="en-001" dirty="0"/>
                    </a:p>
                  </a:txBody>
                  <a:tcPr/>
                </a:tc>
                <a:tc>
                  <a:txBody>
                    <a:bodyPr/>
                    <a:lstStyle/>
                    <a:p>
                      <a:endParaRPr lang="en-001"/>
                    </a:p>
                  </a:txBody>
                  <a:tcPr/>
                </a:tc>
                <a:tc>
                  <a:txBody>
                    <a:bodyPr/>
                    <a:lstStyle/>
                    <a:p>
                      <a:endParaRPr lang="en-001"/>
                    </a:p>
                  </a:txBody>
                  <a:tcPr/>
                </a:tc>
                <a:extLst>
                  <a:ext uri="{0D108BD9-81ED-4DB2-BD59-A6C34878D82A}">
                    <a16:rowId xmlns:a16="http://schemas.microsoft.com/office/drawing/2014/main" val="2372214309"/>
                  </a:ext>
                </a:extLst>
              </a:tr>
              <a:tr h="612775">
                <a:tc>
                  <a:txBody>
                    <a:bodyPr/>
                    <a:lstStyle/>
                    <a:p>
                      <a:pPr algn="ctr"/>
                      <a:r>
                        <a:rPr lang="en-US" sz="2800" dirty="0">
                          <a:latin typeface="Aptos" panose="020B0004020202020204" pitchFamily="34" charset="0"/>
                        </a:rPr>
                        <a:t>4</a:t>
                      </a:r>
                      <a:endParaRPr lang="en-001" sz="2800" dirty="0">
                        <a:latin typeface="Aptos" panose="020B0004020202020204" pitchFamily="34" charset="0"/>
                      </a:endParaRPr>
                    </a:p>
                  </a:txBody>
                  <a:tcPr/>
                </a:tc>
                <a:tc>
                  <a:txBody>
                    <a:bodyPr/>
                    <a:lstStyle/>
                    <a:p>
                      <a:endParaRPr lang="en-001"/>
                    </a:p>
                  </a:txBody>
                  <a:tcPr/>
                </a:tc>
                <a:tc>
                  <a:txBody>
                    <a:bodyPr/>
                    <a:lstStyle/>
                    <a:p>
                      <a:endParaRPr lang="en-001" dirty="0"/>
                    </a:p>
                  </a:txBody>
                  <a:tcPr/>
                </a:tc>
                <a:tc>
                  <a:txBody>
                    <a:bodyPr/>
                    <a:lstStyle/>
                    <a:p>
                      <a:endParaRPr lang="en-001" dirty="0"/>
                    </a:p>
                  </a:txBody>
                  <a:tcPr/>
                </a:tc>
                <a:tc>
                  <a:txBody>
                    <a:bodyPr/>
                    <a:lstStyle/>
                    <a:p>
                      <a:endParaRPr lang="en-001"/>
                    </a:p>
                  </a:txBody>
                  <a:tcPr/>
                </a:tc>
                <a:extLst>
                  <a:ext uri="{0D108BD9-81ED-4DB2-BD59-A6C34878D82A}">
                    <a16:rowId xmlns:a16="http://schemas.microsoft.com/office/drawing/2014/main" val="406424732"/>
                  </a:ext>
                </a:extLst>
              </a:tr>
              <a:tr h="612775">
                <a:tc>
                  <a:txBody>
                    <a:bodyPr/>
                    <a:lstStyle/>
                    <a:p>
                      <a:pPr algn="ctr"/>
                      <a:r>
                        <a:rPr lang="en-US" sz="2800" dirty="0">
                          <a:latin typeface="Aptos" panose="020B0004020202020204" pitchFamily="34" charset="0"/>
                        </a:rPr>
                        <a:t>5</a:t>
                      </a:r>
                      <a:endParaRPr lang="en-001" sz="2800" dirty="0">
                        <a:latin typeface="Aptos" panose="020B0004020202020204" pitchFamily="34" charset="0"/>
                      </a:endParaRPr>
                    </a:p>
                  </a:txBody>
                  <a:tcPr/>
                </a:tc>
                <a:tc>
                  <a:txBody>
                    <a:bodyPr/>
                    <a:lstStyle/>
                    <a:p>
                      <a:endParaRPr lang="en-001"/>
                    </a:p>
                  </a:txBody>
                  <a:tcPr/>
                </a:tc>
                <a:tc>
                  <a:txBody>
                    <a:bodyPr/>
                    <a:lstStyle/>
                    <a:p>
                      <a:endParaRPr lang="en-001"/>
                    </a:p>
                  </a:txBody>
                  <a:tcPr/>
                </a:tc>
                <a:tc>
                  <a:txBody>
                    <a:bodyPr/>
                    <a:lstStyle/>
                    <a:p>
                      <a:endParaRPr lang="en-001"/>
                    </a:p>
                  </a:txBody>
                  <a:tcPr/>
                </a:tc>
                <a:tc>
                  <a:txBody>
                    <a:bodyPr/>
                    <a:lstStyle/>
                    <a:p>
                      <a:endParaRPr lang="en-001" dirty="0"/>
                    </a:p>
                  </a:txBody>
                  <a:tcPr/>
                </a:tc>
                <a:extLst>
                  <a:ext uri="{0D108BD9-81ED-4DB2-BD59-A6C34878D82A}">
                    <a16:rowId xmlns:a16="http://schemas.microsoft.com/office/drawing/2014/main" val="3276195228"/>
                  </a:ext>
                </a:extLst>
              </a:tr>
            </a:tbl>
          </a:graphicData>
        </a:graphic>
      </p:graphicFrame>
    </p:spTree>
    <p:extLst>
      <p:ext uri="{BB962C8B-B14F-4D97-AF65-F5344CB8AC3E}">
        <p14:creationId xmlns:p14="http://schemas.microsoft.com/office/powerpoint/2010/main" val="3061430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D52F4-4D98-9A82-978A-64A62A52E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0C8171-FAA6-CE75-048F-442B1F62B006}"/>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Peculiarities in Handling Different types of Exhibits</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4D81DA2A-B920-2EBB-95E4-D5B5E25F7520}"/>
              </a:ext>
            </a:extLst>
          </p:cNvPr>
          <p:cNvSpPr>
            <a:spLocks noGrp="1"/>
          </p:cNvSpPr>
          <p:nvPr>
            <p:ph type="subTitle" idx="1"/>
          </p:nvPr>
        </p:nvSpPr>
        <p:spPr>
          <a:xfrm>
            <a:off x="990600" y="1466850"/>
            <a:ext cx="10153650" cy="4800600"/>
          </a:xfrm>
        </p:spPr>
        <p:txBody>
          <a:bodyPr>
            <a:noAutofit/>
          </a:bodyPr>
          <a:lstStyle/>
          <a:p>
            <a:pPr algn="just"/>
            <a:r>
              <a:rPr lang="en-US" sz="2700" dirty="0">
                <a:latin typeface="Aptos" panose="020B0004020202020204" pitchFamily="34" charset="0"/>
              </a:rPr>
              <a:t>Different types of Exhibits may have different peculiarities that has to be taken into account when managing them.</a:t>
            </a:r>
          </a:p>
          <a:p>
            <a:pPr marL="457200" indent="-457200" algn="just">
              <a:buFont typeface="Wingdings" panose="05000000000000000000" pitchFamily="2" charset="2"/>
              <a:buChar char="§"/>
            </a:pPr>
            <a:r>
              <a:rPr lang="en-US" sz="2700" b="1" dirty="0">
                <a:solidFill>
                  <a:srgbClr val="0070C0"/>
                </a:solidFill>
                <a:latin typeface="Aptos" panose="020B0004020202020204" pitchFamily="34" charset="0"/>
              </a:rPr>
              <a:t>Documents</a:t>
            </a:r>
            <a:r>
              <a:rPr lang="en-US" sz="2700" dirty="0">
                <a:latin typeface="Aptos" panose="020B0004020202020204" pitchFamily="34" charset="0"/>
              </a:rPr>
              <a:t> are the most ubiquitous types of Exhibits. </a:t>
            </a:r>
          </a:p>
          <a:p>
            <a:pPr marL="361950" indent="-361950" algn="just">
              <a:buFont typeface="+mj-lt"/>
              <a:buAutoNum type="arabicPeriod"/>
            </a:pPr>
            <a:r>
              <a:rPr lang="en-US" sz="2700" dirty="0">
                <a:latin typeface="Aptos" panose="020B0004020202020204" pitchFamily="34" charset="0"/>
              </a:rPr>
              <a:t>To preserve their integrity, it must be ensured that documentary exhibits are not written on, stapled, torn, folded, pinned or mutilated in any way. Non sticky paper pads may be used. </a:t>
            </a:r>
          </a:p>
          <a:p>
            <a:pPr marL="361950" indent="-361950" algn="just">
              <a:buFont typeface="+mj-lt"/>
              <a:buAutoNum type="arabicPeriod"/>
            </a:pPr>
            <a:r>
              <a:rPr lang="en-US" sz="2700" dirty="0">
                <a:latin typeface="Aptos" panose="020B0004020202020204" pitchFamily="34" charset="0"/>
              </a:rPr>
              <a:t>Documentary exhibits are not to be placed in a position where impressions from writing on paper above will be left on the documentary exhibit, for example, writing on an envelope after the document has been placed inside. The impressions on a document can be an important part of forensic document examination. </a:t>
            </a:r>
          </a:p>
          <a:p>
            <a:pPr algn="just"/>
            <a:endParaRPr lang="en-US" sz="2700" dirty="0">
              <a:latin typeface="Aptos" panose="020B0004020202020204" pitchFamily="34" charset="0"/>
            </a:endParaRPr>
          </a:p>
        </p:txBody>
      </p:sp>
    </p:spTree>
    <p:extLst>
      <p:ext uri="{BB962C8B-B14F-4D97-AF65-F5344CB8AC3E}">
        <p14:creationId xmlns:p14="http://schemas.microsoft.com/office/powerpoint/2010/main" val="2007748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46DB3-2600-35DA-E496-BC44C883A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5EED48-3406-6C9C-82C9-442824023477}"/>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Peculiarities in Handling </a:t>
            </a:r>
            <a:r>
              <a:rPr lang="en-US" sz="3200" b="1" dirty="0">
                <a:solidFill>
                  <a:srgbClr val="0070C0"/>
                </a:solidFill>
                <a:latin typeface="Aptos" panose="020B0004020202020204" pitchFamily="34" charset="0"/>
              </a:rPr>
              <a:t>Documentary</a:t>
            </a:r>
            <a:r>
              <a:rPr lang="en-US" sz="3200" dirty="0">
                <a:solidFill>
                  <a:srgbClr val="0070C0"/>
                </a:solidFill>
                <a:latin typeface="Aptos" panose="020B0004020202020204" pitchFamily="34" charset="0"/>
              </a:rPr>
              <a:t> Exhibits</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82E5FFEE-BDD3-F0FD-D855-A1C6C61A532C}"/>
              </a:ext>
            </a:extLst>
          </p:cNvPr>
          <p:cNvSpPr>
            <a:spLocks noGrp="1"/>
          </p:cNvSpPr>
          <p:nvPr>
            <p:ph type="subTitle" idx="1"/>
          </p:nvPr>
        </p:nvSpPr>
        <p:spPr>
          <a:xfrm>
            <a:off x="990600" y="1466850"/>
            <a:ext cx="10153650" cy="4800600"/>
          </a:xfrm>
        </p:spPr>
        <p:txBody>
          <a:bodyPr>
            <a:noAutofit/>
          </a:bodyPr>
          <a:lstStyle/>
          <a:p>
            <a:pPr marL="514350" indent="-514350" algn="just">
              <a:buFont typeface="+mj-lt"/>
              <a:buAutoNum type="arabicPeriod" startAt="3"/>
            </a:pPr>
            <a:r>
              <a:rPr lang="en-US" sz="2700" dirty="0">
                <a:latin typeface="Aptos" panose="020B0004020202020204" pitchFamily="34" charset="0"/>
              </a:rPr>
              <a:t>It is advised that documentary evidence is put in a plastic envelope as soon as possible; it prevents damage to the document itself, and in the unlikely event that it may be necessary, it preserves any fingerprints that may be on the document.</a:t>
            </a:r>
          </a:p>
          <a:p>
            <a:pPr marL="514350" indent="-514350" algn="just">
              <a:buFont typeface="+mj-lt"/>
              <a:buAutoNum type="arabicPeriod" startAt="3"/>
            </a:pPr>
            <a:r>
              <a:rPr lang="en-US" sz="2700" dirty="0">
                <a:latin typeface="Aptos" panose="020B0004020202020204" pitchFamily="34" charset="0"/>
              </a:rPr>
              <a:t>Where the images are stored in an electronic medium (e.g. flash drive or CD or DVD), the same procedures are to be followed as if the images were in hard copy format.</a:t>
            </a:r>
          </a:p>
          <a:p>
            <a:pPr marL="514350" indent="-514350" algn="just">
              <a:buFont typeface="+mj-lt"/>
              <a:buAutoNum type="arabicPeriod" startAt="3"/>
            </a:pPr>
            <a:r>
              <a:rPr lang="en-US" sz="2700" dirty="0">
                <a:latin typeface="Aptos" panose="020B0004020202020204" pitchFamily="34" charset="0"/>
              </a:rPr>
              <a:t>When originals are retrieved by those entitled, ensure that copies are kept in the file of the case from which certified true copies can be produced in the future if necessary.</a:t>
            </a:r>
          </a:p>
        </p:txBody>
      </p:sp>
    </p:spTree>
    <p:extLst>
      <p:ext uri="{BB962C8B-B14F-4D97-AF65-F5344CB8AC3E}">
        <p14:creationId xmlns:p14="http://schemas.microsoft.com/office/powerpoint/2010/main" val="1481119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EA3D5-F26B-0EC9-D517-B0A787338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AE61C-FF95-08FE-3C1F-F67A535B3656}"/>
              </a:ext>
            </a:extLst>
          </p:cNvPr>
          <p:cNvSpPr>
            <a:spLocks noGrp="1"/>
          </p:cNvSpPr>
          <p:nvPr>
            <p:ph type="ctrTitle"/>
          </p:nvPr>
        </p:nvSpPr>
        <p:spPr>
          <a:xfrm>
            <a:off x="1181100" y="590550"/>
            <a:ext cx="10153650" cy="647700"/>
          </a:xfrm>
        </p:spPr>
        <p:txBody>
          <a:bodyPr>
            <a:noAutofit/>
          </a:bodyPr>
          <a:lstStyle/>
          <a:p>
            <a:pPr algn="l"/>
            <a:r>
              <a:rPr lang="en-US" sz="3200" dirty="0">
                <a:solidFill>
                  <a:srgbClr val="0070C0"/>
                </a:solidFill>
                <a:latin typeface="Aptos" panose="020B0004020202020204" pitchFamily="34" charset="0"/>
              </a:rPr>
              <a:t>Peculiarities in Handling </a:t>
            </a:r>
            <a:r>
              <a:rPr lang="en-US" sz="3200" b="1" dirty="0">
                <a:solidFill>
                  <a:srgbClr val="0070C0"/>
                </a:solidFill>
                <a:latin typeface="Aptos" panose="020B0004020202020204" pitchFamily="34" charset="0"/>
              </a:rPr>
              <a:t>Monetary</a:t>
            </a:r>
            <a:r>
              <a:rPr lang="en-US" sz="3200" dirty="0">
                <a:solidFill>
                  <a:srgbClr val="0070C0"/>
                </a:solidFill>
                <a:latin typeface="Aptos" panose="020B0004020202020204" pitchFamily="34" charset="0"/>
              </a:rPr>
              <a:t> Exhibits</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3324AA12-2781-498A-075D-E678A25D94ED}"/>
              </a:ext>
            </a:extLst>
          </p:cNvPr>
          <p:cNvSpPr>
            <a:spLocks noGrp="1"/>
          </p:cNvSpPr>
          <p:nvPr>
            <p:ph type="subTitle" idx="1"/>
          </p:nvPr>
        </p:nvSpPr>
        <p:spPr>
          <a:xfrm>
            <a:off x="990600" y="1238250"/>
            <a:ext cx="10153650" cy="5029200"/>
          </a:xfrm>
        </p:spPr>
        <p:txBody>
          <a:bodyPr>
            <a:noAutofit/>
          </a:bodyPr>
          <a:lstStyle/>
          <a:p>
            <a:pPr marL="457200" indent="-457200" algn="just">
              <a:buFont typeface="Wingdings" panose="05000000000000000000" pitchFamily="2" charset="2"/>
              <a:buChar char="§"/>
            </a:pPr>
            <a:r>
              <a:rPr lang="en-US" sz="2700" dirty="0">
                <a:latin typeface="Aptos" panose="020B0004020202020204" pitchFamily="34" charset="0"/>
              </a:rPr>
              <a:t>Where </a:t>
            </a:r>
            <a:r>
              <a:rPr lang="en-US" sz="2700" b="1" dirty="0">
                <a:latin typeface="Aptos" panose="020B0004020202020204" pitchFamily="34" charset="0"/>
              </a:rPr>
              <a:t>money</a:t>
            </a:r>
            <a:r>
              <a:rPr lang="en-US" sz="2700" dirty="0">
                <a:latin typeface="Aptos" panose="020B0004020202020204" pitchFamily="34" charset="0"/>
              </a:rPr>
              <a:t> is tendered in cash, it may be treated depending on the fact in issue for which it is tendered.</a:t>
            </a:r>
          </a:p>
          <a:p>
            <a:pPr marL="514350" indent="-514350" algn="just">
              <a:buFont typeface="+mj-lt"/>
              <a:buAutoNum type="arabicPeriod"/>
            </a:pPr>
            <a:r>
              <a:rPr lang="en-US" sz="2700" dirty="0">
                <a:latin typeface="Aptos" panose="020B0004020202020204" pitchFamily="34" charset="0"/>
              </a:rPr>
              <a:t>If it is alleged to be counterfeit, it may be kept in a sealed tamper proof envelop and kept in a safe, pending disposal at the conclusion of the case. Such counterfeit notes may have ‘cancelled’ or ‘counterfeit’ written or stamped on them.</a:t>
            </a:r>
          </a:p>
          <a:p>
            <a:pPr marL="514350" indent="-514350" algn="just">
              <a:buFont typeface="+mj-lt"/>
              <a:buAutoNum type="arabicPeriod"/>
            </a:pPr>
            <a:r>
              <a:rPr lang="en-US" sz="2700" dirty="0">
                <a:latin typeface="Aptos" panose="020B0004020202020204" pitchFamily="34" charset="0"/>
              </a:rPr>
              <a:t>If there is a feature in the currency that is relevant to the case, that feature must be highlighted, e.g. the currency’s number. </a:t>
            </a:r>
          </a:p>
          <a:p>
            <a:pPr marL="514350" indent="-514350" algn="just">
              <a:buFont typeface="+mj-lt"/>
              <a:buAutoNum type="arabicPeriod"/>
            </a:pPr>
            <a:r>
              <a:rPr lang="en-US" sz="2700" dirty="0">
                <a:latin typeface="Aptos" panose="020B0004020202020204" pitchFamily="34" charset="0"/>
              </a:rPr>
              <a:t>If the money has no special feature and is not a counterfeit, it may be ordered to be paid into the account of the court, pending the determination of the case and appropriate orders can be made regarding its disposal. </a:t>
            </a:r>
          </a:p>
        </p:txBody>
      </p:sp>
    </p:spTree>
    <p:extLst>
      <p:ext uri="{BB962C8B-B14F-4D97-AF65-F5344CB8AC3E}">
        <p14:creationId xmlns:p14="http://schemas.microsoft.com/office/powerpoint/2010/main" val="852455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D6EB3-7C34-FCC6-347B-AF5329FF8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ECA9E-0816-BA83-2C83-FBF95F5EDC56}"/>
              </a:ext>
            </a:extLst>
          </p:cNvPr>
          <p:cNvSpPr>
            <a:spLocks noGrp="1"/>
          </p:cNvSpPr>
          <p:nvPr>
            <p:ph type="ctrTitle"/>
          </p:nvPr>
        </p:nvSpPr>
        <p:spPr>
          <a:xfrm>
            <a:off x="1181100" y="590550"/>
            <a:ext cx="10153650" cy="647700"/>
          </a:xfrm>
        </p:spPr>
        <p:txBody>
          <a:bodyPr>
            <a:noAutofit/>
          </a:bodyPr>
          <a:lstStyle/>
          <a:p>
            <a:pPr algn="l"/>
            <a:r>
              <a:rPr lang="en-US" sz="3200" dirty="0">
                <a:solidFill>
                  <a:srgbClr val="0070C0"/>
                </a:solidFill>
                <a:latin typeface="Aptos" panose="020B0004020202020204" pitchFamily="34" charset="0"/>
              </a:rPr>
              <a:t>Peculiarities in Handling </a:t>
            </a:r>
            <a:r>
              <a:rPr lang="en-US" sz="3200" b="1" dirty="0">
                <a:solidFill>
                  <a:srgbClr val="0070C0"/>
                </a:solidFill>
                <a:latin typeface="Aptos" panose="020B0004020202020204" pitchFamily="34" charset="0"/>
              </a:rPr>
              <a:t>Explosive</a:t>
            </a:r>
            <a:r>
              <a:rPr lang="en-US" sz="3200" dirty="0">
                <a:solidFill>
                  <a:srgbClr val="0070C0"/>
                </a:solidFill>
                <a:latin typeface="Aptos" panose="020B0004020202020204" pitchFamily="34" charset="0"/>
              </a:rPr>
              <a:t>, </a:t>
            </a:r>
            <a:r>
              <a:rPr lang="en-US" sz="3200" b="1" dirty="0">
                <a:solidFill>
                  <a:srgbClr val="0070C0"/>
                </a:solidFill>
                <a:latin typeface="Aptos" panose="020B0004020202020204" pitchFamily="34" charset="0"/>
              </a:rPr>
              <a:t>inflammable</a:t>
            </a:r>
            <a:r>
              <a:rPr lang="en-US" sz="3200" dirty="0">
                <a:solidFill>
                  <a:srgbClr val="0070C0"/>
                </a:solidFill>
                <a:latin typeface="Aptos" panose="020B0004020202020204" pitchFamily="34" charset="0"/>
              </a:rPr>
              <a:t> and other </a:t>
            </a:r>
            <a:r>
              <a:rPr lang="en-US" sz="3200" b="1" dirty="0">
                <a:solidFill>
                  <a:srgbClr val="0070C0"/>
                </a:solidFill>
                <a:latin typeface="Aptos" panose="020B0004020202020204" pitchFamily="34" charset="0"/>
              </a:rPr>
              <a:t>dangerous</a:t>
            </a:r>
            <a:r>
              <a:rPr lang="en-US" sz="3200" dirty="0">
                <a:solidFill>
                  <a:srgbClr val="0070C0"/>
                </a:solidFill>
                <a:latin typeface="Aptos" panose="020B0004020202020204" pitchFamily="34" charset="0"/>
              </a:rPr>
              <a:t> Exhibits </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89F5E6C0-9481-1BC0-1CA2-0770FF0FD6DA}"/>
              </a:ext>
            </a:extLst>
          </p:cNvPr>
          <p:cNvSpPr>
            <a:spLocks noGrp="1"/>
          </p:cNvSpPr>
          <p:nvPr>
            <p:ph type="subTitle" idx="1"/>
          </p:nvPr>
        </p:nvSpPr>
        <p:spPr>
          <a:xfrm>
            <a:off x="990600" y="1238250"/>
            <a:ext cx="10153650" cy="5029200"/>
          </a:xfrm>
        </p:spPr>
        <p:txBody>
          <a:bodyPr>
            <a:noAutofit/>
          </a:bodyPr>
          <a:lstStyle/>
          <a:p>
            <a:pPr marL="457200" indent="-457200" algn="just">
              <a:buFont typeface="Wingdings" panose="05000000000000000000" pitchFamily="2" charset="2"/>
              <a:buChar char="§"/>
            </a:pPr>
            <a:r>
              <a:rPr lang="en-US" sz="2700" dirty="0">
                <a:latin typeface="Aptos" panose="020B0004020202020204" pitchFamily="34" charset="0"/>
              </a:rPr>
              <a:t>Explosive, inflammable and dangerous exhibits such as petrol, kerosene, poison, bombs and similar substances are special items which must be treated with great care. The court may order their transfer to the local fire department or some other appropriate agency to keep custody of such exhibits.</a:t>
            </a:r>
          </a:p>
          <a:p>
            <a:pPr marL="457200" indent="-457200" algn="just">
              <a:buFont typeface="Wingdings" panose="05000000000000000000" pitchFamily="2" charset="2"/>
              <a:buChar char="§"/>
            </a:pPr>
            <a:r>
              <a:rPr lang="en-US" sz="2700" dirty="0">
                <a:latin typeface="Aptos" panose="020B0004020202020204" pitchFamily="34" charset="0"/>
              </a:rPr>
              <a:t>Illicit Drugs, Foods, Cosmetics: The court may order that exhibits of this nature are to be kept in strong exhibit courtroom at the court registry or at Drugs Control and Enforcement Authority or any other agency such as the police narcotics unit.</a:t>
            </a:r>
          </a:p>
          <a:p>
            <a:pPr marL="457200" indent="-457200" algn="just">
              <a:buFont typeface="Wingdings" panose="05000000000000000000" pitchFamily="2" charset="2"/>
              <a:buChar char="§"/>
            </a:pPr>
            <a:r>
              <a:rPr lang="en-US" sz="2700" dirty="0">
                <a:latin typeface="Aptos" panose="020B0004020202020204" pitchFamily="34" charset="0"/>
              </a:rPr>
              <a:t>Firearms and Ammunitions: The court may order that exhibits of this nature be kept at police station </a:t>
            </a:r>
            <a:r>
              <a:rPr lang="en-US" sz="2700" dirty="0" err="1">
                <a:latin typeface="Aptos" panose="020B0004020202020204" pitchFamily="34" charset="0"/>
              </a:rPr>
              <a:t>armoury</a:t>
            </a:r>
            <a:r>
              <a:rPr lang="en-US" sz="2700" dirty="0">
                <a:latin typeface="Aptos" panose="020B0004020202020204" pitchFamily="34" charset="0"/>
              </a:rPr>
              <a:t>. Upon conclusion of the case, the court may order return or forfeiture of the exhibit depending on the circumstances of the case.</a:t>
            </a:r>
          </a:p>
          <a:p>
            <a:pPr algn="just"/>
            <a:r>
              <a:rPr lang="en-US" sz="2700" dirty="0">
                <a:latin typeface="Aptos" panose="020B0004020202020204" pitchFamily="34" charset="0"/>
              </a:rPr>
              <a:t> </a:t>
            </a:r>
          </a:p>
        </p:txBody>
      </p:sp>
    </p:spTree>
    <p:extLst>
      <p:ext uri="{BB962C8B-B14F-4D97-AF65-F5344CB8AC3E}">
        <p14:creationId xmlns:p14="http://schemas.microsoft.com/office/powerpoint/2010/main" val="621069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A55CB-7A84-A338-6934-1A06D79252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4EDE69-0D21-1645-3F8A-9A72F30867FC}"/>
              </a:ext>
            </a:extLst>
          </p:cNvPr>
          <p:cNvSpPr>
            <a:spLocks noGrp="1"/>
          </p:cNvSpPr>
          <p:nvPr>
            <p:ph type="ctrTitle"/>
          </p:nvPr>
        </p:nvSpPr>
        <p:spPr>
          <a:xfrm>
            <a:off x="1181100" y="342900"/>
            <a:ext cx="10153650" cy="971550"/>
          </a:xfrm>
        </p:spPr>
        <p:txBody>
          <a:bodyPr>
            <a:noAutofit/>
          </a:bodyPr>
          <a:lstStyle/>
          <a:p>
            <a:pPr algn="l"/>
            <a:r>
              <a:rPr lang="en-US" sz="3200" dirty="0">
                <a:solidFill>
                  <a:srgbClr val="0070C0"/>
                </a:solidFill>
                <a:latin typeface="Aptos" panose="020B0004020202020204" pitchFamily="34" charset="0"/>
              </a:rPr>
              <a:t>Peculiarities in Handling </a:t>
            </a:r>
            <a:r>
              <a:rPr lang="en-US" sz="3200" b="1" dirty="0">
                <a:solidFill>
                  <a:srgbClr val="0070C0"/>
                </a:solidFill>
                <a:latin typeface="Aptos" panose="020B0004020202020204" pitchFamily="34" charset="0"/>
              </a:rPr>
              <a:t>Pornographic</a:t>
            </a:r>
            <a:r>
              <a:rPr lang="en-US" sz="3200" dirty="0">
                <a:solidFill>
                  <a:srgbClr val="0070C0"/>
                </a:solidFill>
                <a:latin typeface="Aptos" panose="020B0004020202020204" pitchFamily="34" charset="0"/>
              </a:rPr>
              <a:t> and </a:t>
            </a:r>
            <a:r>
              <a:rPr lang="en-US" sz="3200" b="1" dirty="0">
                <a:solidFill>
                  <a:srgbClr val="0070C0"/>
                </a:solidFill>
                <a:latin typeface="Aptos" panose="020B0004020202020204" pitchFamily="34" charset="0"/>
              </a:rPr>
              <a:t>blood-stained</a:t>
            </a:r>
            <a:r>
              <a:rPr lang="en-US" sz="3200" dirty="0">
                <a:solidFill>
                  <a:srgbClr val="0070C0"/>
                </a:solidFill>
                <a:latin typeface="Aptos" panose="020B0004020202020204" pitchFamily="34" charset="0"/>
              </a:rPr>
              <a:t>  Exhibits  </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A2FDB0A9-E013-ED6C-D8DD-5F054D30D3C7}"/>
              </a:ext>
            </a:extLst>
          </p:cNvPr>
          <p:cNvSpPr>
            <a:spLocks noGrp="1"/>
          </p:cNvSpPr>
          <p:nvPr>
            <p:ph type="subTitle" idx="1"/>
          </p:nvPr>
        </p:nvSpPr>
        <p:spPr>
          <a:xfrm>
            <a:off x="990600" y="1314450"/>
            <a:ext cx="10153650" cy="4953000"/>
          </a:xfrm>
        </p:spPr>
        <p:txBody>
          <a:bodyPr>
            <a:noAutofit/>
          </a:bodyPr>
          <a:lstStyle/>
          <a:p>
            <a:pPr marL="457200" indent="-457200" algn="just">
              <a:buFont typeface="Wingdings" panose="05000000000000000000" pitchFamily="2" charset="2"/>
              <a:buChar char="§"/>
            </a:pPr>
            <a:r>
              <a:rPr lang="en-US" sz="2700" dirty="0">
                <a:latin typeface="Aptos" panose="020B0004020202020204" pitchFamily="34" charset="0"/>
              </a:rPr>
              <a:t>Pornographic or other offensive material is to be brought into the Court secured in a sealed envelope clearly marked as containing pornographic material (or other appropriate description) with a large distinctively </a:t>
            </a:r>
            <a:r>
              <a:rPr lang="en-US" sz="2700" dirty="0" err="1">
                <a:latin typeface="Aptos" panose="020B0004020202020204" pitchFamily="34" charset="0"/>
              </a:rPr>
              <a:t>coloured</a:t>
            </a:r>
            <a:r>
              <a:rPr lang="en-US" sz="2700" dirty="0">
                <a:latin typeface="Aptos" panose="020B0004020202020204" pitchFamily="34" charset="0"/>
              </a:rPr>
              <a:t> label. The envelope is to contain a second unused enveloped which can be used for the return of the material.</a:t>
            </a:r>
          </a:p>
          <a:p>
            <a:pPr marL="457200" indent="-457200" algn="just">
              <a:buFont typeface="Wingdings" panose="05000000000000000000" pitchFamily="2" charset="2"/>
              <a:buChar char="§"/>
            </a:pPr>
            <a:r>
              <a:rPr lang="en-US" sz="2700" dirty="0">
                <a:latin typeface="Aptos" panose="020B0004020202020204" pitchFamily="34" charset="0"/>
              </a:rPr>
              <a:t>Blood-Stained Exhibits. Medical advice suggests that there is health risks attached to handling exhibits which are blood-stained or otherwise contaminated with body fluids. Such exhibits should be left in the original polythene bags in which they are sealed. If it is absolutely essential to handle the exhibit, clear polythene disposable gloves should be used. The court should always have hand sanitizers handy.</a:t>
            </a:r>
          </a:p>
          <a:p>
            <a:pPr marL="457200" indent="-457200" algn="just">
              <a:buFont typeface="Wingdings" panose="05000000000000000000" pitchFamily="2" charset="2"/>
              <a:buChar char="§"/>
            </a:pPr>
            <a:endParaRPr lang="en-US" sz="2700" dirty="0">
              <a:latin typeface="Aptos" panose="020B0004020202020204" pitchFamily="34" charset="0"/>
            </a:endParaRPr>
          </a:p>
        </p:txBody>
      </p:sp>
    </p:spTree>
    <p:extLst>
      <p:ext uri="{BB962C8B-B14F-4D97-AF65-F5344CB8AC3E}">
        <p14:creationId xmlns:p14="http://schemas.microsoft.com/office/powerpoint/2010/main" val="4259531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C5146-DEAB-4E33-93F2-50A3875B06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D91E94-7874-24EC-0C26-9783B4B5E4FA}"/>
              </a:ext>
            </a:extLst>
          </p:cNvPr>
          <p:cNvSpPr>
            <a:spLocks noGrp="1"/>
          </p:cNvSpPr>
          <p:nvPr>
            <p:ph type="ctrTitle"/>
          </p:nvPr>
        </p:nvSpPr>
        <p:spPr>
          <a:xfrm>
            <a:off x="1181100" y="209550"/>
            <a:ext cx="10153650" cy="514350"/>
          </a:xfrm>
        </p:spPr>
        <p:txBody>
          <a:bodyPr>
            <a:noAutofit/>
          </a:bodyPr>
          <a:lstStyle/>
          <a:p>
            <a:pPr algn="l"/>
            <a:r>
              <a:rPr lang="en-US" sz="3200" dirty="0">
                <a:solidFill>
                  <a:srgbClr val="0070C0"/>
                </a:solidFill>
                <a:latin typeface="Aptos" panose="020B0004020202020204" pitchFamily="34" charset="0"/>
              </a:rPr>
              <a:t>Peculiarities in Handling Exhibits </a:t>
            </a:r>
            <a:r>
              <a:rPr lang="en-US" sz="3200" b="1" dirty="0">
                <a:solidFill>
                  <a:srgbClr val="0070C0"/>
                </a:solidFill>
                <a:latin typeface="Aptos" panose="020B0004020202020204" pitchFamily="34" charset="0"/>
              </a:rPr>
              <a:t>not easily moveable</a:t>
            </a:r>
            <a:endParaRPr lang="en-001" sz="3200" b="1" dirty="0">
              <a:latin typeface="Aptos" panose="020B0004020202020204" pitchFamily="34" charset="0"/>
            </a:endParaRPr>
          </a:p>
        </p:txBody>
      </p:sp>
      <p:sp>
        <p:nvSpPr>
          <p:cNvPr id="3" name="Subtitle 2">
            <a:extLst>
              <a:ext uri="{FF2B5EF4-FFF2-40B4-BE49-F238E27FC236}">
                <a16:creationId xmlns:a16="http://schemas.microsoft.com/office/drawing/2014/main" id="{C37454ED-F4BC-2044-C1B8-DDFDE612B9B7}"/>
              </a:ext>
            </a:extLst>
          </p:cNvPr>
          <p:cNvSpPr>
            <a:spLocks noGrp="1"/>
          </p:cNvSpPr>
          <p:nvPr>
            <p:ph type="subTitle" idx="1"/>
          </p:nvPr>
        </p:nvSpPr>
        <p:spPr>
          <a:xfrm>
            <a:off x="323850" y="723900"/>
            <a:ext cx="11544300" cy="5543550"/>
          </a:xfrm>
        </p:spPr>
        <p:txBody>
          <a:bodyPr>
            <a:noAutofit/>
          </a:bodyPr>
          <a:lstStyle/>
          <a:p>
            <a:pPr marL="171450" indent="-171450" algn="just">
              <a:buFont typeface="Wingdings" panose="05000000000000000000" pitchFamily="2" charset="2"/>
              <a:buChar char="§"/>
            </a:pPr>
            <a:r>
              <a:rPr lang="en-US" sz="2700" dirty="0">
                <a:latin typeface="Aptos" panose="020B0004020202020204" pitchFamily="34" charset="0"/>
              </a:rPr>
              <a:t>Where Exhibits cannot be brought before the Court, either due to their size (such as a lorry) or their fragile condition etc., the court may be moved to the locus, activating the necessary procedural protocol for a visit to the locus in quo. </a:t>
            </a:r>
          </a:p>
          <a:p>
            <a:pPr marL="171450" indent="-171450" algn="just">
              <a:buFont typeface="Wingdings" panose="05000000000000000000" pitchFamily="2" charset="2"/>
              <a:buChar char="§"/>
            </a:pPr>
            <a:r>
              <a:rPr lang="en-US" sz="2700" dirty="0">
                <a:latin typeface="Aptos" panose="020B0004020202020204" pitchFamily="34" charset="0"/>
              </a:rPr>
              <a:t>In such cases there must sufficient identification of the exhibit in its marking and in the court’s records. E.g. ‘Green </a:t>
            </a:r>
            <a:r>
              <a:rPr lang="en-US" sz="2700" dirty="0" err="1">
                <a:latin typeface="Aptos" panose="020B0004020202020204" pitchFamily="34" charset="0"/>
              </a:rPr>
              <a:t>coloured</a:t>
            </a:r>
            <a:r>
              <a:rPr lang="en-US" sz="2700" dirty="0">
                <a:latin typeface="Aptos" panose="020B0004020202020204" pitchFamily="34" charset="0"/>
              </a:rPr>
              <a:t>, sixteen wheels/</a:t>
            </a:r>
            <a:r>
              <a:rPr lang="en-US" sz="2700" dirty="0" err="1">
                <a:latin typeface="Aptos" panose="020B0004020202020204" pitchFamily="34" charset="0"/>
              </a:rPr>
              <a:t>tyres</a:t>
            </a:r>
            <a:r>
              <a:rPr lang="en-US" sz="2700" dirty="0">
                <a:latin typeface="Aptos" panose="020B0004020202020204" pitchFamily="34" charset="0"/>
              </a:rPr>
              <a:t> DAF Truck with Registration number </a:t>
            </a:r>
            <a:r>
              <a:rPr lang="en-US" sz="2700" dirty="0" err="1">
                <a:latin typeface="Aptos" panose="020B0004020202020204" pitchFamily="34" charset="0"/>
              </a:rPr>
              <a:t>xxxxx</a:t>
            </a:r>
            <a:r>
              <a:rPr lang="en-US" sz="2700" dirty="0">
                <a:latin typeface="Aptos" panose="020B0004020202020204" pitchFamily="34" charset="0"/>
              </a:rPr>
              <a:t> and chassis number </a:t>
            </a:r>
            <a:r>
              <a:rPr lang="en-US" sz="2700" dirty="0" err="1">
                <a:latin typeface="Aptos" panose="020B0004020202020204" pitchFamily="34" charset="0"/>
              </a:rPr>
              <a:t>xxxxx</a:t>
            </a:r>
            <a:r>
              <a:rPr lang="en-US" sz="2700" dirty="0">
                <a:latin typeface="Aptos" panose="020B0004020202020204" pitchFamily="34" charset="0"/>
              </a:rPr>
              <a:t>, located in the premises of the MTD Utako is admitted in evidence as Exhibit X16.’ </a:t>
            </a:r>
          </a:p>
          <a:p>
            <a:pPr marL="171450" indent="-171450" algn="just">
              <a:buFont typeface="Wingdings" panose="05000000000000000000" pitchFamily="2" charset="2"/>
              <a:buChar char="§"/>
            </a:pPr>
            <a:r>
              <a:rPr lang="en-US" sz="2700" dirty="0">
                <a:latin typeface="Aptos" panose="020B0004020202020204" pitchFamily="34" charset="0"/>
              </a:rPr>
              <a:t>If the condition of the vehicle is a fact in issue, the records must also describe that condition, so as to preserve that mental picture in the written records, e.g. ‘....badly dented on the left side at the rear.’ </a:t>
            </a:r>
          </a:p>
          <a:p>
            <a:pPr marL="171450" indent="-171450" algn="just">
              <a:buFont typeface="Wingdings" panose="05000000000000000000" pitchFamily="2" charset="2"/>
              <a:buChar char="§"/>
            </a:pPr>
            <a:r>
              <a:rPr lang="en-US" sz="2700" dirty="0">
                <a:latin typeface="Aptos" panose="020B0004020202020204" pitchFamily="34" charset="0"/>
              </a:rPr>
              <a:t>The court may make such orders regarding the storage of the evidence or its release to a party or its disposal by other means. In criminal cases, at the conclusion of the case, order of confiscation is also an option.</a:t>
            </a:r>
          </a:p>
        </p:txBody>
      </p:sp>
    </p:spTree>
    <p:extLst>
      <p:ext uri="{BB962C8B-B14F-4D97-AF65-F5344CB8AC3E}">
        <p14:creationId xmlns:p14="http://schemas.microsoft.com/office/powerpoint/2010/main" val="1449315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12157-41B5-FDA5-0FC1-D40F5BA84E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C29B3B-AC7B-9597-1014-6195E3F20127}"/>
              </a:ext>
            </a:extLst>
          </p:cNvPr>
          <p:cNvSpPr>
            <a:spLocks noGrp="1"/>
          </p:cNvSpPr>
          <p:nvPr>
            <p:ph type="ctrTitle"/>
          </p:nvPr>
        </p:nvSpPr>
        <p:spPr>
          <a:xfrm>
            <a:off x="1181100" y="209550"/>
            <a:ext cx="10153650" cy="514350"/>
          </a:xfrm>
        </p:spPr>
        <p:txBody>
          <a:bodyPr>
            <a:noAutofit/>
          </a:bodyPr>
          <a:lstStyle/>
          <a:p>
            <a:pPr algn="l"/>
            <a:r>
              <a:rPr lang="en-US" sz="3200" dirty="0">
                <a:solidFill>
                  <a:srgbClr val="0070C0"/>
                </a:solidFill>
                <a:latin typeface="Aptos" panose="020B0004020202020204" pitchFamily="34" charset="0"/>
              </a:rPr>
              <a:t>Peculiarities in Handling </a:t>
            </a:r>
            <a:r>
              <a:rPr lang="en-US" sz="3200" b="1" dirty="0">
                <a:solidFill>
                  <a:srgbClr val="0070C0"/>
                </a:solidFill>
                <a:latin typeface="Aptos" panose="020B0004020202020204" pitchFamily="34" charset="0"/>
              </a:rPr>
              <a:t>Storage</a:t>
            </a:r>
            <a:r>
              <a:rPr lang="en-US" sz="3200" dirty="0">
                <a:solidFill>
                  <a:srgbClr val="0070C0"/>
                </a:solidFill>
                <a:latin typeface="Aptos" panose="020B0004020202020204" pitchFamily="34" charset="0"/>
              </a:rPr>
              <a:t> of Large Exhibits, etc.</a:t>
            </a:r>
            <a:endParaRPr lang="en-001" sz="3200" b="1" dirty="0">
              <a:latin typeface="Aptos" panose="020B0004020202020204" pitchFamily="34" charset="0"/>
            </a:endParaRPr>
          </a:p>
        </p:txBody>
      </p:sp>
      <p:sp>
        <p:nvSpPr>
          <p:cNvPr id="3" name="Subtitle 2">
            <a:extLst>
              <a:ext uri="{FF2B5EF4-FFF2-40B4-BE49-F238E27FC236}">
                <a16:creationId xmlns:a16="http://schemas.microsoft.com/office/drawing/2014/main" id="{2BD64401-63AB-7BAE-A5A9-F7FDE183CA80}"/>
              </a:ext>
            </a:extLst>
          </p:cNvPr>
          <p:cNvSpPr>
            <a:spLocks noGrp="1"/>
          </p:cNvSpPr>
          <p:nvPr>
            <p:ph type="subTitle" idx="1"/>
          </p:nvPr>
        </p:nvSpPr>
        <p:spPr>
          <a:xfrm>
            <a:off x="323850" y="723900"/>
            <a:ext cx="11544300" cy="5543550"/>
          </a:xfrm>
        </p:spPr>
        <p:txBody>
          <a:bodyPr>
            <a:noAutofit/>
          </a:bodyPr>
          <a:lstStyle/>
          <a:p>
            <a:pPr marL="171450" indent="-171450" algn="just">
              <a:buFont typeface="Wingdings" panose="05000000000000000000" pitchFamily="2" charset="2"/>
              <a:buChar char="§"/>
            </a:pPr>
            <a:r>
              <a:rPr lang="en-US" sz="2700" dirty="0">
                <a:latin typeface="Aptos" panose="020B0004020202020204" pitchFamily="34" charset="0"/>
              </a:rPr>
              <a:t>The storage of large evidence may be a challenge. Keeping seized stolen vehicles over lengthy periods of time is expensive and delays the restoration of the property to its lawful owner. Seized stolen vehicles can be restored to their lawful owners, post charge. This may be done on the owner entering into a bond</a:t>
            </a:r>
          </a:p>
          <a:p>
            <a:pPr marL="171450" indent="-171450" algn="just">
              <a:buFont typeface="Wingdings" panose="05000000000000000000" pitchFamily="2" charset="2"/>
              <a:buChar char="§"/>
            </a:pPr>
            <a:r>
              <a:rPr lang="en-US" sz="2700" dirty="0">
                <a:latin typeface="Aptos" panose="020B0004020202020204" pitchFamily="34" charset="0"/>
              </a:rPr>
              <a:t>With the concurrence of the parties, pictures may be jointly taken of the item and kept in the custody of the court in lieu of moving to court.</a:t>
            </a:r>
          </a:p>
          <a:p>
            <a:pPr algn="just"/>
            <a:r>
              <a:rPr lang="en-US" sz="2700" dirty="0">
                <a:latin typeface="Aptos" panose="020B0004020202020204" pitchFamily="34" charset="0"/>
              </a:rPr>
              <a:t>   </a:t>
            </a:r>
            <a:r>
              <a:rPr lang="en-US" sz="3200" b="1" dirty="0">
                <a:solidFill>
                  <a:srgbClr val="0070C0"/>
                </a:solidFill>
                <a:latin typeface="Aptos" panose="020B0004020202020204" pitchFamily="34" charset="0"/>
              </a:rPr>
              <a:t>Perishable</a:t>
            </a:r>
            <a:r>
              <a:rPr lang="en-US" sz="3200" dirty="0">
                <a:solidFill>
                  <a:srgbClr val="0070C0"/>
                </a:solidFill>
                <a:latin typeface="Aptos" panose="020B0004020202020204" pitchFamily="34" charset="0"/>
              </a:rPr>
              <a:t> Exhibits</a:t>
            </a:r>
          </a:p>
          <a:p>
            <a:pPr marL="171450" indent="-171450" algn="just">
              <a:spcBef>
                <a:spcPts val="0"/>
              </a:spcBef>
              <a:buFont typeface="Wingdings" panose="05000000000000000000" pitchFamily="2" charset="2"/>
              <a:buChar char="§"/>
            </a:pPr>
            <a:r>
              <a:rPr lang="en-US" sz="2700" dirty="0">
                <a:latin typeface="Aptos" panose="020B0004020202020204" pitchFamily="34" charset="0"/>
              </a:rPr>
              <a:t>Where an exhibit is of perishable nature or is subject of destruction, depreciation or evaporation, the court may order its disposal and such court order is a sufficient proof of a matter in dispute during the trial. Options open to the court include ordering a sale and keeping the proceeds till determination of the case, releasing the exhibit to a party in the matter or some other persons on bond to give an equivalent value in kind when required or in cash</a:t>
            </a:r>
          </a:p>
        </p:txBody>
      </p:sp>
    </p:spTree>
    <p:extLst>
      <p:ext uri="{BB962C8B-B14F-4D97-AF65-F5344CB8AC3E}">
        <p14:creationId xmlns:p14="http://schemas.microsoft.com/office/powerpoint/2010/main" val="2377301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A369C-0434-1B82-D391-3517143168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119418-2F66-200A-2EE5-96E17CDC0D01}"/>
              </a:ext>
            </a:extLst>
          </p:cNvPr>
          <p:cNvSpPr>
            <a:spLocks noGrp="1"/>
          </p:cNvSpPr>
          <p:nvPr>
            <p:ph type="ctrTitle"/>
          </p:nvPr>
        </p:nvSpPr>
        <p:spPr>
          <a:xfrm>
            <a:off x="1181100" y="590550"/>
            <a:ext cx="10153650" cy="647700"/>
          </a:xfrm>
        </p:spPr>
        <p:txBody>
          <a:bodyPr>
            <a:noAutofit/>
          </a:bodyPr>
          <a:lstStyle/>
          <a:p>
            <a:pPr algn="l"/>
            <a:r>
              <a:rPr lang="en-US" sz="3200" dirty="0">
                <a:solidFill>
                  <a:srgbClr val="0070C0"/>
                </a:solidFill>
                <a:latin typeface="Aptos" panose="020B0004020202020204" pitchFamily="34" charset="0"/>
              </a:rPr>
              <a:t>Exploring the prospect of </a:t>
            </a:r>
            <a:r>
              <a:rPr lang="en-US" sz="3200" b="1" dirty="0">
                <a:solidFill>
                  <a:srgbClr val="0070C0"/>
                </a:solidFill>
                <a:latin typeface="Aptos" panose="020B0004020202020204" pitchFamily="34" charset="0"/>
              </a:rPr>
              <a:t>Digital Exhibits Management</a:t>
            </a:r>
            <a:endParaRPr lang="en-001" sz="3200" b="1" dirty="0">
              <a:latin typeface="Aptos" panose="020B0004020202020204" pitchFamily="34" charset="0"/>
            </a:endParaRPr>
          </a:p>
        </p:txBody>
      </p:sp>
      <p:sp>
        <p:nvSpPr>
          <p:cNvPr id="3" name="Subtitle 2">
            <a:extLst>
              <a:ext uri="{FF2B5EF4-FFF2-40B4-BE49-F238E27FC236}">
                <a16:creationId xmlns:a16="http://schemas.microsoft.com/office/drawing/2014/main" id="{5457FFD8-AEFD-8AA0-A24E-66DDA4FCE1A0}"/>
              </a:ext>
            </a:extLst>
          </p:cNvPr>
          <p:cNvSpPr>
            <a:spLocks noGrp="1"/>
          </p:cNvSpPr>
          <p:nvPr>
            <p:ph type="subTitle" idx="1"/>
          </p:nvPr>
        </p:nvSpPr>
        <p:spPr>
          <a:xfrm>
            <a:off x="857250" y="1238250"/>
            <a:ext cx="10477500" cy="5029200"/>
          </a:xfrm>
        </p:spPr>
        <p:txBody>
          <a:bodyPr>
            <a:noAutofit/>
          </a:bodyPr>
          <a:lstStyle/>
          <a:p>
            <a:pPr algn="just"/>
            <a:r>
              <a:rPr lang="en-US" sz="2700" dirty="0">
                <a:latin typeface="Aptos" panose="020B0004020202020204" pitchFamily="34" charset="0"/>
              </a:rPr>
              <a:t>Digital exhibit management is becoming essential. Using electronic trial exhibits not only saves space but also improves accessibility and speed. Trial presentation software like Trial Director or </a:t>
            </a:r>
            <a:r>
              <a:rPr lang="en-US" sz="2700" dirty="0" err="1">
                <a:latin typeface="Aptos" panose="020B0004020202020204" pitchFamily="34" charset="0"/>
              </a:rPr>
              <a:t>OnCue</a:t>
            </a:r>
            <a:r>
              <a:rPr lang="en-US" sz="2700" dirty="0">
                <a:latin typeface="Aptos" panose="020B0004020202020204" pitchFamily="34" charset="0"/>
              </a:rPr>
              <a:t> can display documents clearly, zoom in on details, and synchronize visuals with witness testimony. When organizing digital files, they use a consistent naming convention and file folder structure. Keep backups ready and test compatibility with courtroom equipment in advance. Adobe Reader software or similar tools are useful for basic viewing, but for dynamic presentations, professional digital exhibit tools offer more impact.</a:t>
            </a:r>
          </a:p>
        </p:txBody>
      </p:sp>
    </p:spTree>
    <p:extLst>
      <p:ext uri="{BB962C8B-B14F-4D97-AF65-F5344CB8AC3E}">
        <p14:creationId xmlns:p14="http://schemas.microsoft.com/office/powerpoint/2010/main" val="2873721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45BB2-8595-7398-A4AC-7F7B57B9E3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9B02E4-799C-8E26-D113-26BE11661F31}"/>
              </a:ext>
            </a:extLst>
          </p:cNvPr>
          <p:cNvSpPr>
            <a:spLocks noGrp="1"/>
          </p:cNvSpPr>
          <p:nvPr>
            <p:ph type="ctrTitle"/>
          </p:nvPr>
        </p:nvSpPr>
        <p:spPr>
          <a:xfrm>
            <a:off x="1524000" y="723900"/>
            <a:ext cx="9144000" cy="742950"/>
          </a:xfrm>
        </p:spPr>
        <p:txBody>
          <a:bodyPr>
            <a:normAutofit fontScale="90000"/>
          </a:bodyPr>
          <a:lstStyle/>
          <a:p>
            <a:pPr algn="l"/>
            <a:r>
              <a:rPr lang="en-US" sz="5300" dirty="0">
                <a:solidFill>
                  <a:srgbClr val="0070C0"/>
                </a:solidFill>
                <a:latin typeface="Aptos" panose="020B0004020202020204" pitchFamily="34" charset="0"/>
              </a:rPr>
              <a:t>What is Evidence?</a:t>
            </a:r>
            <a:endParaRPr lang="en-001" sz="5300" dirty="0">
              <a:solidFill>
                <a:srgbClr val="0070C0"/>
              </a:solidFill>
              <a:latin typeface="Aptos" panose="020B0004020202020204" pitchFamily="34" charset="0"/>
            </a:endParaRPr>
          </a:p>
        </p:txBody>
      </p:sp>
      <p:sp>
        <p:nvSpPr>
          <p:cNvPr id="3" name="Subtitle 2">
            <a:extLst>
              <a:ext uri="{FF2B5EF4-FFF2-40B4-BE49-F238E27FC236}">
                <a16:creationId xmlns:a16="http://schemas.microsoft.com/office/drawing/2014/main" id="{FC5C932E-911C-6DEC-85F5-55AFCBC84AD8}"/>
              </a:ext>
            </a:extLst>
          </p:cNvPr>
          <p:cNvSpPr>
            <a:spLocks noGrp="1"/>
          </p:cNvSpPr>
          <p:nvPr>
            <p:ph type="subTitle" idx="1"/>
          </p:nvPr>
        </p:nvSpPr>
        <p:spPr>
          <a:xfrm>
            <a:off x="1524000" y="1638300"/>
            <a:ext cx="9144000" cy="4305300"/>
          </a:xfrm>
        </p:spPr>
        <p:txBody>
          <a:bodyPr>
            <a:noAutofit/>
          </a:bodyPr>
          <a:lstStyle/>
          <a:p>
            <a:pPr algn="just"/>
            <a:r>
              <a:rPr lang="en-US" sz="3100" dirty="0">
                <a:latin typeface="Aptos" panose="020B0004020202020204" pitchFamily="34" charset="0"/>
              </a:rPr>
              <a:t>Evidence is the means by which disputed facts (mental or physical or a composite of both) are proved to be true or untrue in any proceeding before a court of law. Evidence can be oral, documentary or real evidence. Oral evidence is merely verbal, heard, assimilated and analyzed for use by the judex based on that which was heard and reflected in the records of the court. On the other hand, documentary and real evidence has the further advantage of tangibility; their physical nature enables the use of sight by judges to assess their essence.</a:t>
            </a:r>
            <a:endParaRPr lang="en-001" sz="3100" dirty="0">
              <a:latin typeface="Aptos" panose="020B0004020202020204" pitchFamily="34" charset="0"/>
            </a:endParaRPr>
          </a:p>
        </p:txBody>
      </p:sp>
    </p:spTree>
    <p:extLst>
      <p:ext uri="{BB962C8B-B14F-4D97-AF65-F5344CB8AC3E}">
        <p14:creationId xmlns:p14="http://schemas.microsoft.com/office/powerpoint/2010/main" val="1586431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C4AE62-D3BF-0E89-7558-557D837B391D}"/>
              </a:ext>
            </a:extLst>
          </p:cNvPr>
          <p:cNvSpPr txBox="1"/>
          <p:nvPr/>
        </p:nvSpPr>
        <p:spPr>
          <a:xfrm>
            <a:off x="628650" y="2343150"/>
            <a:ext cx="11010900" cy="1446550"/>
          </a:xfrm>
          <a:prstGeom prst="rect">
            <a:avLst/>
          </a:prstGeom>
          <a:noFill/>
        </p:spPr>
        <p:txBody>
          <a:bodyPr wrap="square">
            <a:spAutoFit/>
          </a:bodyPr>
          <a:lstStyle/>
          <a:p>
            <a:r>
              <a:rPr lang="en-US" sz="8800" dirty="0">
                <a:solidFill>
                  <a:srgbClr val="0070C0"/>
                </a:solidFill>
              </a:rPr>
              <a:t>Thank you for listening!</a:t>
            </a:r>
          </a:p>
        </p:txBody>
      </p:sp>
    </p:spTree>
    <p:extLst>
      <p:ext uri="{BB962C8B-B14F-4D97-AF65-F5344CB8AC3E}">
        <p14:creationId xmlns:p14="http://schemas.microsoft.com/office/powerpoint/2010/main" val="392963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AF30A7-1E69-9D66-4883-E91E29F20F82}"/>
              </a:ext>
            </a:extLst>
          </p:cNvPr>
          <p:cNvSpPr>
            <a:spLocks noGrp="1"/>
          </p:cNvSpPr>
          <p:nvPr>
            <p:ph type="title"/>
          </p:nvPr>
        </p:nvSpPr>
        <p:spPr>
          <a:xfrm>
            <a:off x="838200" y="365125"/>
            <a:ext cx="10515600" cy="568325"/>
          </a:xfrm>
        </p:spPr>
        <p:txBody>
          <a:bodyPr>
            <a:normAutofit fontScale="90000"/>
          </a:bodyPr>
          <a:lstStyle/>
          <a:p>
            <a:r>
              <a:rPr lang="en-US" dirty="0">
                <a:solidFill>
                  <a:srgbClr val="0070C0"/>
                </a:solidFill>
                <a:latin typeface="Aptos" panose="020B0004020202020204" pitchFamily="34" charset="0"/>
              </a:rPr>
              <a:t>Evidence in the Character of Exhibit</a:t>
            </a:r>
            <a:endParaRPr lang="en-001" dirty="0">
              <a:solidFill>
                <a:srgbClr val="0070C0"/>
              </a:solidFill>
              <a:latin typeface="Aptos" panose="020B0004020202020204" pitchFamily="34" charset="0"/>
            </a:endParaRPr>
          </a:p>
        </p:txBody>
      </p:sp>
      <p:sp>
        <p:nvSpPr>
          <p:cNvPr id="5" name="Content Placeholder 4">
            <a:extLst>
              <a:ext uri="{FF2B5EF4-FFF2-40B4-BE49-F238E27FC236}">
                <a16:creationId xmlns:a16="http://schemas.microsoft.com/office/drawing/2014/main" id="{D295ECE8-4604-5D59-701E-71505C94442C}"/>
              </a:ext>
            </a:extLst>
          </p:cNvPr>
          <p:cNvSpPr>
            <a:spLocks noGrp="1"/>
          </p:cNvSpPr>
          <p:nvPr>
            <p:ph sz="half" idx="1"/>
          </p:nvPr>
        </p:nvSpPr>
        <p:spPr>
          <a:xfrm>
            <a:off x="381000" y="1085850"/>
            <a:ext cx="5638800" cy="5091113"/>
          </a:xfrm>
        </p:spPr>
        <p:txBody>
          <a:bodyPr>
            <a:noAutofit/>
          </a:bodyPr>
          <a:lstStyle/>
          <a:p>
            <a:pPr marL="0" indent="0" algn="just">
              <a:buNone/>
            </a:pPr>
            <a:r>
              <a:rPr lang="en-US" sz="2900" dirty="0">
                <a:latin typeface="Aptos" panose="020B0004020202020204" pitchFamily="34" charset="0"/>
              </a:rPr>
              <a:t>Exhibit refers to evidence which is not verbal but is embodied in a document, record or any other tangible object formally admitted in court as evidence. Management of exhibits form part of the trial processes. An exhibit can be distinguished from an article such as document, record or other tangible object produced and marked for identification purposes (“ID”)</a:t>
            </a:r>
            <a:endParaRPr lang="en-001" sz="2900" dirty="0">
              <a:latin typeface="Aptos" panose="020B0004020202020204" pitchFamily="34" charset="0"/>
            </a:endParaRPr>
          </a:p>
        </p:txBody>
      </p:sp>
      <p:sp>
        <p:nvSpPr>
          <p:cNvPr id="6" name="Content Placeholder 5">
            <a:extLst>
              <a:ext uri="{FF2B5EF4-FFF2-40B4-BE49-F238E27FC236}">
                <a16:creationId xmlns:a16="http://schemas.microsoft.com/office/drawing/2014/main" id="{CB114226-AE6F-54E8-8FF0-5D5651F92E3E}"/>
              </a:ext>
            </a:extLst>
          </p:cNvPr>
          <p:cNvSpPr>
            <a:spLocks noGrp="1"/>
          </p:cNvSpPr>
          <p:nvPr>
            <p:ph sz="half" idx="2"/>
          </p:nvPr>
        </p:nvSpPr>
        <p:spPr>
          <a:xfrm>
            <a:off x="6172200" y="1085850"/>
            <a:ext cx="5638800" cy="5091113"/>
          </a:xfrm>
        </p:spPr>
        <p:txBody>
          <a:bodyPr>
            <a:normAutofit/>
          </a:bodyPr>
          <a:lstStyle/>
          <a:p>
            <a:pPr marL="0" indent="0">
              <a:buNone/>
            </a:pPr>
            <a:r>
              <a:rPr lang="en-US" b="1" dirty="0">
                <a:latin typeface="Aptos" panose="020B0004020202020204" pitchFamily="34" charset="0"/>
              </a:rPr>
              <a:t>Types of Exhibits</a:t>
            </a:r>
          </a:p>
          <a:p>
            <a:pPr marL="0" indent="0" algn="just">
              <a:buNone/>
            </a:pPr>
            <a:r>
              <a:rPr lang="en-US" dirty="0">
                <a:latin typeface="Aptos" panose="020B0004020202020204" pitchFamily="34" charset="0"/>
              </a:rPr>
              <a:t>Flowing from the above, there are two major categories of exhibits which are (a) real exhibits and (a) documentary exhibits. Real exhibits are tangible objects, ascertainable by the sense of sight, (sometimes also the sense of hearing) such as clothes, weapons, tools, vehicles, drugs, compact disk and others. Documentary exhibit are exhibits which are in written form.</a:t>
            </a:r>
          </a:p>
          <a:p>
            <a:endParaRPr lang="en-001" dirty="0"/>
          </a:p>
        </p:txBody>
      </p:sp>
    </p:spTree>
    <p:extLst>
      <p:ext uri="{BB962C8B-B14F-4D97-AF65-F5344CB8AC3E}">
        <p14:creationId xmlns:p14="http://schemas.microsoft.com/office/powerpoint/2010/main" val="744229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61860-798C-C2A0-822F-966E5C8EC1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27DCD-4085-F1A6-0867-F12C01D36E86}"/>
              </a:ext>
            </a:extLst>
          </p:cNvPr>
          <p:cNvSpPr>
            <a:spLocks noGrp="1"/>
          </p:cNvSpPr>
          <p:nvPr>
            <p:ph type="ctrTitle"/>
          </p:nvPr>
        </p:nvSpPr>
        <p:spPr>
          <a:xfrm>
            <a:off x="1524000" y="723900"/>
            <a:ext cx="9144000" cy="742950"/>
          </a:xfrm>
        </p:spPr>
        <p:txBody>
          <a:bodyPr>
            <a:noAutofit/>
          </a:bodyPr>
          <a:lstStyle/>
          <a:p>
            <a:pPr algn="l"/>
            <a:r>
              <a:rPr lang="en-US" sz="3400" dirty="0">
                <a:solidFill>
                  <a:srgbClr val="0070C0"/>
                </a:solidFill>
                <a:latin typeface="Aptos" panose="020B0004020202020204" pitchFamily="34" charset="0"/>
              </a:rPr>
              <a:t>General Principles in the Management of Exhibit</a:t>
            </a:r>
            <a:endParaRPr lang="en-001" sz="3400" dirty="0">
              <a:solidFill>
                <a:srgbClr val="0070C0"/>
              </a:solidFill>
              <a:latin typeface="Aptos" panose="020B0004020202020204" pitchFamily="34" charset="0"/>
            </a:endParaRPr>
          </a:p>
        </p:txBody>
      </p:sp>
      <p:sp>
        <p:nvSpPr>
          <p:cNvPr id="3" name="Subtitle 2">
            <a:extLst>
              <a:ext uri="{FF2B5EF4-FFF2-40B4-BE49-F238E27FC236}">
                <a16:creationId xmlns:a16="http://schemas.microsoft.com/office/drawing/2014/main" id="{A56100A0-09F2-0FBD-5E1A-AEFF075118AC}"/>
              </a:ext>
            </a:extLst>
          </p:cNvPr>
          <p:cNvSpPr>
            <a:spLocks noGrp="1"/>
          </p:cNvSpPr>
          <p:nvPr>
            <p:ph type="subTitle" idx="1"/>
          </p:nvPr>
        </p:nvSpPr>
        <p:spPr>
          <a:xfrm>
            <a:off x="723900" y="1638300"/>
            <a:ext cx="9944100" cy="4495800"/>
          </a:xfrm>
        </p:spPr>
        <p:txBody>
          <a:bodyPr>
            <a:noAutofit/>
          </a:bodyPr>
          <a:lstStyle/>
          <a:p>
            <a:pPr marL="514350" indent="-514350" algn="just">
              <a:buFont typeface="+mj-lt"/>
              <a:buAutoNum type="arabicPeriod"/>
            </a:pPr>
            <a:r>
              <a:rPr lang="en-US" sz="2900" dirty="0">
                <a:latin typeface="Aptos" panose="020B0004020202020204" pitchFamily="34" charset="0"/>
              </a:rPr>
              <a:t>Only formally admitted evidence must be reckoned with and handled as Exhibit. However, there may be circumstances in which evidence may be treated as quasi-exhibit. The </a:t>
            </a:r>
            <a:r>
              <a:rPr lang="en-US" sz="2900" b="1" dirty="0">
                <a:latin typeface="Aptos" panose="020B0004020202020204" pitchFamily="34" charset="0"/>
              </a:rPr>
              <a:t>first</a:t>
            </a:r>
            <a:r>
              <a:rPr lang="en-US" sz="2900" dirty="0">
                <a:latin typeface="Aptos" panose="020B0004020202020204" pitchFamily="34" charset="0"/>
              </a:rPr>
              <a:t> is documents tendered for identification purposes; the </a:t>
            </a:r>
            <a:r>
              <a:rPr lang="en-US" sz="2900" b="1" dirty="0">
                <a:latin typeface="Aptos" panose="020B0004020202020204" pitchFamily="34" charset="0"/>
              </a:rPr>
              <a:t>second</a:t>
            </a:r>
            <a:r>
              <a:rPr lang="en-US" sz="2900" dirty="0">
                <a:latin typeface="Aptos" panose="020B0004020202020204" pitchFamily="34" charset="0"/>
              </a:rPr>
              <a:t> is where document is received pending a determination of its admissibility and inclusion for assessment at the end of the proceedings. </a:t>
            </a:r>
            <a:r>
              <a:rPr lang="en-US" sz="2900" b="1" dirty="0">
                <a:latin typeface="Aptos" panose="020B0004020202020204" pitchFamily="34" charset="0"/>
              </a:rPr>
              <a:t>Another</a:t>
            </a:r>
            <a:r>
              <a:rPr lang="en-US" sz="2900" dirty="0">
                <a:latin typeface="Aptos" panose="020B0004020202020204" pitchFamily="34" charset="0"/>
              </a:rPr>
              <a:t> is evidence tendered for admission but was rejected which nevertheless requires to be reflected and marked in some way to enable for an appellate review. </a:t>
            </a:r>
            <a:endParaRPr lang="en-001" sz="2900" dirty="0">
              <a:latin typeface="Aptos" panose="020B0004020202020204" pitchFamily="34" charset="0"/>
            </a:endParaRPr>
          </a:p>
        </p:txBody>
      </p:sp>
    </p:spTree>
    <p:extLst>
      <p:ext uri="{BB962C8B-B14F-4D97-AF65-F5344CB8AC3E}">
        <p14:creationId xmlns:p14="http://schemas.microsoft.com/office/powerpoint/2010/main" val="127425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4ABFD-E663-134E-BD69-72EFC57EEA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DE41F-86C2-657E-88FE-83D1AAD99E5C}"/>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General Principles in the Management of Exhibit (Contd.)</a:t>
            </a:r>
            <a:endParaRPr lang="en-001" sz="3200" dirty="0">
              <a:solidFill>
                <a:srgbClr val="0070C0"/>
              </a:solidFill>
              <a:latin typeface="Aptos" panose="020B0004020202020204" pitchFamily="34" charset="0"/>
            </a:endParaRPr>
          </a:p>
        </p:txBody>
      </p:sp>
      <p:sp>
        <p:nvSpPr>
          <p:cNvPr id="3" name="Subtitle 2">
            <a:extLst>
              <a:ext uri="{FF2B5EF4-FFF2-40B4-BE49-F238E27FC236}">
                <a16:creationId xmlns:a16="http://schemas.microsoft.com/office/drawing/2014/main" id="{6491BB35-AAD1-79F7-CBA0-1495D47ECC07}"/>
              </a:ext>
            </a:extLst>
          </p:cNvPr>
          <p:cNvSpPr>
            <a:spLocks noGrp="1"/>
          </p:cNvSpPr>
          <p:nvPr>
            <p:ph type="subTitle" idx="1"/>
          </p:nvPr>
        </p:nvSpPr>
        <p:spPr>
          <a:xfrm>
            <a:off x="723900" y="1466850"/>
            <a:ext cx="9944100" cy="4667250"/>
          </a:xfrm>
        </p:spPr>
        <p:txBody>
          <a:bodyPr>
            <a:noAutofit/>
          </a:bodyPr>
          <a:lstStyle/>
          <a:p>
            <a:pPr marL="514350" indent="-514350" algn="just">
              <a:buFont typeface="+mj-lt"/>
              <a:buAutoNum type="arabicPeriod" startAt="2"/>
            </a:pPr>
            <a:r>
              <a:rPr lang="en-US" sz="2600" dirty="0">
                <a:latin typeface="Aptos" panose="020B0004020202020204" pitchFamily="34" charset="0"/>
              </a:rPr>
              <a:t>The record of proceedings must reflect every </a:t>
            </a:r>
            <a:r>
              <a:rPr lang="en-US" sz="2600" b="1" dirty="0">
                <a:latin typeface="Aptos" panose="020B0004020202020204" pitchFamily="34" charset="0"/>
              </a:rPr>
              <a:t>proceeding antecedent</a:t>
            </a:r>
            <a:r>
              <a:rPr lang="en-US" sz="2600" dirty="0">
                <a:latin typeface="Aptos" panose="020B0004020202020204" pitchFamily="34" charset="0"/>
              </a:rPr>
              <a:t> to the admission of the exhibit and properly synchronize with what marking/labelling that may have been given to the exhibit in the list of exhibits or in the marking on the body of the exhibit. </a:t>
            </a:r>
          </a:p>
          <a:p>
            <a:pPr marL="514350" indent="-514350" algn="just">
              <a:buFont typeface="+mj-lt"/>
              <a:buAutoNum type="arabicPeriod" startAt="2"/>
            </a:pPr>
            <a:r>
              <a:rPr lang="en-US" sz="2600" dirty="0">
                <a:latin typeface="Aptos" panose="020B0004020202020204" pitchFamily="34" charset="0"/>
              </a:rPr>
              <a:t>Exhibit must be handled in such a manner that its </a:t>
            </a:r>
            <a:r>
              <a:rPr lang="en-US" sz="2600" b="1" dirty="0">
                <a:latin typeface="Aptos" panose="020B0004020202020204" pitchFamily="34" charset="0"/>
              </a:rPr>
              <a:t>integrity</a:t>
            </a:r>
            <a:r>
              <a:rPr lang="en-US" sz="2600" dirty="0">
                <a:latin typeface="Aptos" panose="020B0004020202020204" pitchFamily="34" charset="0"/>
              </a:rPr>
              <a:t> is not compromised or contaminated as to affect the ultimate weight that the court may ascribe to it. Where possible, either gloves are worn or exhibits like documents are held at the tip. Exhibits generally, particularly drugs and other like items are to be kept in </a:t>
            </a:r>
            <a:r>
              <a:rPr lang="en-US" sz="2600" b="1" dirty="0">
                <a:latin typeface="Aptos" panose="020B0004020202020204" pitchFamily="34" charset="0"/>
              </a:rPr>
              <a:t>tamper proof, sealed packages </a:t>
            </a:r>
            <a:r>
              <a:rPr lang="en-US" sz="2600" dirty="0">
                <a:latin typeface="Aptos" panose="020B0004020202020204" pitchFamily="34" charset="0"/>
              </a:rPr>
              <a:t>that would protect them from unauthorized access by humans, weather and damage from other natural hazards. </a:t>
            </a:r>
          </a:p>
        </p:txBody>
      </p:sp>
    </p:spTree>
    <p:extLst>
      <p:ext uri="{BB962C8B-B14F-4D97-AF65-F5344CB8AC3E}">
        <p14:creationId xmlns:p14="http://schemas.microsoft.com/office/powerpoint/2010/main" val="503289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94C09-52ED-8302-94D7-537C9D773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859506-FF2E-3747-D21B-8C44BDFB0EA1}"/>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General Principles in the Management of Exhibit (Contd.</a:t>
            </a:r>
            <a:r>
              <a:rPr lang="en-US" sz="3200" dirty="0">
                <a:latin typeface="Aptos" panose="020B0004020202020204" pitchFamily="34" charset="0"/>
              </a:rPr>
              <a:t>)</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85F0C9E4-5992-CFF3-13EE-720F40AA81F1}"/>
              </a:ext>
            </a:extLst>
          </p:cNvPr>
          <p:cNvSpPr>
            <a:spLocks noGrp="1"/>
          </p:cNvSpPr>
          <p:nvPr>
            <p:ph type="subTitle" idx="1"/>
          </p:nvPr>
        </p:nvSpPr>
        <p:spPr>
          <a:xfrm>
            <a:off x="723900" y="1466850"/>
            <a:ext cx="9944100" cy="4667250"/>
          </a:xfrm>
        </p:spPr>
        <p:txBody>
          <a:bodyPr>
            <a:noAutofit/>
          </a:bodyPr>
          <a:lstStyle/>
          <a:p>
            <a:pPr marL="514350" indent="-514350" algn="just">
              <a:buFont typeface="+mj-lt"/>
              <a:buAutoNum type="arabicPeriod" startAt="4"/>
            </a:pPr>
            <a:r>
              <a:rPr lang="en-US" sz="2700" dirty="0">
                <a:latin typeface="Aptos" panose="020B0004020202020204" pitchFamily="34" charset="0"/>
              </a:rPr>
              <a:t>Every exhibit must be properly </a:t>
            </a:r>
            <a:r>
              <a:rPr lang="en-US" sz="2700" b="1" dirty="0">
                <a:latin typeface="Aptos" panose="020B0004020202020204" pitchFamily="34" charset="0"/>
              </a:rPr>
              <a:t>labelled or marked</a:t>
            </a:r>
            <a:r>
              <a:rPr lang="en-US" sz="2700" dirty="0">
                <a:latin typeface="Aptos" panose="020B0004020202020204" pitchFamily="34" charset="0"/>
              </a:rPr>
              <a:t>. To underscore the importance of this point, the next subhead is dedicated to it.</a:t>
            </a:r>
          </a:p>
          <a:p>
            <a:pPr marL="514350" indent="-514350" algn="just">
              <a:buFont typeface="+mj-lt"/>
              <a:buAutoNum type="arabicPeriod" startAt="4"/>
            </a:pPr>
            <a:r>
              <a:rPr lang="en-US" sz="2700" dirty="0">
                <a:latin typeface="Aptos" panose="020B0004020202020204" pitchFamily="34" charset="0"/>
              </a:rPr>
              <a:t>Exhibit must be handled in such a manner that it does not constitute hazard to life or to the environment. It is on this account that proper and appropriate means of storage and disposal of exhibits are recommended. The exhibits may be placed in provided plastic bags or plastic document sleeves.</a:t>
            </a:r>
          </a:p>
          <a:p>
            <a:pPr marL="514350" indent="-514350" algn="just">
              <a:buFont typeface="+mj-lt"/>
              <a:buAutoNum type="arabicPeriod" startAt="4"/>
            </a:pPr>
            <a:r>
              <a:rPr lang="en-US" sz="2700" dirty="0">
                <a:latin typeface="Aptos" panose="020B0004020202020204" pitchFamily="34" charset="0"/>
              </a:rPr>
              <a:t>Exhibits must not be handled in a manner that is likely to unfairly enhance or unfairly prejudice the case of one party.</a:t>
            </a:r>
          </a:p>
          <a:p>
            <a:pPr marL="514350" indent="-514350" algn="just">
              <a:buFont typeface="+mj-lt"/>
              <a:buAutoNum type="arabicPeriod" startAt="4"/>
            </a:pPr>
            <a:r>
              <a:rPr lang="en-US" sz="2700" dirty="0">
                <a:latin typeface="Aptos" panose="020B0004020202020204" pitchFamily="34" charset="0"/>
              </a:rPr>
              <a:t>Exhibits are NEVER to be left in an unsecured place overnight </a:t>
            </a:r>
          </a:p>
        </p:txBody>
      </p:sp>
    </p:spTree>
    <p:extLst>
      <p:ext uri="{BB962C8B-B14F-4D97-AF65-F5344CB8AC3E}">
        <p14:creationId xmlns:p14="http://schemas.microsoft.com/office/powerpoint/2010/main" val="414277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9429D-0262-CCF1-407D-FE8FE38758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36B179-523B-A8D5-4F11-7D058314A89B}"/>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Marking/Labelling of Exhibits and the Use of Exhibit List</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A3799F4D-8DED-FD33-BE9E-1755B8E53080}"/>
              </a:ext>
            </a:extLst>
          </p:cNvPr>
          <p:cNvSpPr>
            <a:spLocks noGrp="1"/>
          </p:cNvSpPr>
          <p:nvPr>
            <p:ph type="subTitle" idx="1"/>
          </p:nvPr>
        </p:nvSpPr>
        <p:spPr>
          <a:xfrm>
            <a:off x="723900" y="1466850"/>
            <a:ext cx="9944100" cy="4667250"/>
          </a:xfrm>
        </p:spPr>
        <p:txBody>
          <a:bodyPr>
            <a:noAutofit/>
          </a:bodyPr>
          <a:lstStyle/>
          <a:p>
            <a:pPr marL="457200" indent="-457200" algn="just">
              <a:buFont typeface="Wingdings" panose="05000000000000000000" pitchFamily="2" charset="2"/>
              <a:buChar char="§"/>
            </a:pPr>
            <a:r>
              <a:rPr lang="en-US" sz="2700" dirty="0">
                <a:latin typeface="Aptos" panose="020B0004020202020204" pitchFamily="34" charset="0"/>
              </a:rPr>
              <a:t>Strong exhibit labelling is the foundation of trial exhibit organization. There is no law which prescribes the manner of marking exhibits. In practice, it constitutes letters and numbers such as “P1” or “D1” depending on the side of the party (prosecution or defence). </a:t>
            </a:r>
          </a:p>
          <a:p>
            <a:pPr marL="457200" indent="-457200" algn="just">
              <a:buFont typeface="Wingdings" panose="05000000000000000000" pitchFamily="2" charset="2"/>
              <a:buChar char="§"/>
            </a:pPr>
            <a:r>
              <a:rPr lang="en-US" sz="2700" dirty="0">
                <a:latin typeface="Aptos" panose="020B0004020202020204" pitchFamily="34" charset="0"/>
              </a:rPr>
              <a:t>In any event, Labels should be concise but detailed enough to reflect the essential particulars and nature of the exhibit; though not imperative, the labelling may also reflect the party from whom the exhibit was received and the stage at which it was received. </a:t>
            </a:r>
          </a:p>
          <a:p>
            <a:pPr marL="457200" indent="-457200" algn="just">
              <a:buFont typeface="Wingdings" panose="05000000000000000000" pitchFamily="2" charset="2"/>
              <a:buChar char="§"/>
            </a:pPr>
            <a:r>
              <a:rPr lang="en-US" sz="2700" dirty="0">
                <a:latin typeface="Aptos" panose="020B0004020202020204" pitchFamily="34" charset="0"/>
              </a:rPr>
              <a:t>The label or mark should tally with what is contained in the record of proceedings in the court. </a:t>
            </a:r>
          </a:p>
        </p:txBody>
      </p:sp>
    </p:spTree>
    <p:extLst>
      <p:ext uri="{BB962C8B-B14F-4D97-AF65-F5344CB8AC3E}">
        <p14:creationId xmlns:p14="http://schemas.microsoft.com/office/powerpoint/2010/main" val="489513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E08F5-5FDF-2409-7A10-EA52BDACB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9782C1-666E-1D47-3A21-121BBB25922B}"/>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Marking/Labelling of Exhibits (Contd.)</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211EE8BB-572A-6AE0-5BF3-D03158866BBE}"/>
              </a:ext>
            </a:extLst>
          </p:cNvPr>
          <p:cNvSpPr>
            <a:spLocks noGrp="1"/>
          </p:cNvSpPr>
          <p:nvPr>
            <p:ph type="subTitle" idx="1"/>
          </p:nvPr>
        </p:nvSpPr>
        <p:spPr>
          <a:xfrm>
            <a:off x="723900" y="1466850"/>
            <a:ext cx="9944100" cy="4667250"/>
          </a:xfrm>
        </p:spPr>
        <p:txBody>
          <a:bodyPr>
            <a:noAutofit/>
          </a:bodyPr>
          <a:lstStyle/>
          <a:p>
            <a:pPr marL="457200" indent="-457200" algn="just">
              <a:buFont typeface="Wingdings" panose="05000000000000000000" pitchFamily="2" charset="2"/>
              <a:buChar char="§"/>
            </a:pPr>
            <a:r>
              <a:rPr lang="en-US" sz="2700" dirty="0">
                <a:latin typeface="Aptos" panose="020B0004020202020204" pitchFamily="34" charset="0"/>
              </a:rPr>
              <a:t>Markings can take simple forms such as P1, P2...... or D1, D2...... (meaning Plaintiff’s Exhibit 1, 2 or Defendant’s Exhibit 1, 2 etc.); use standardized numbering (e.g., Plaintiff 1–100, Defendant 101–200). Without reference to parties, the pattern may simply be Exhibit 1, Exhibit 2, etc. or lettered Exhibit A, Exhibit B, etc. It can also be based on the initials of the party tendering it, e.g. BIR1 (Boluwaji Ishmail Rufai Exhibit 1).</a:t>
            </a:r>
          </a:p>
          <a:p>
            <a:pPr marL="457200" indent="-457200" algn="just">
              <a:buFont typeface="Wingdings" panose="05000000000000000000" pitchFamily="2" charset="2"/>
              <a:buChar char="§"/>
            </a:pPr>
            <a:r>
              <a:rPr lang="en-US" sz="2700" dirty="0">
                <a:latin typeface="Aptos" panose="020B0004020202020204" pitchFamily="34" charset="0"/>
              </a:rPr>
              <a:t>If documents are tendered at the level of trial-within-trial, to distinguish from the main trial, the pattern of marking can be TWT1, TWT2, etc., or PTWT1, PTWT1 or DTWT1, DTWT1 etc.</a:t>
            </a:r>
          </a:p>
          <a:p>
            <a:pPr marL="457200" indent="-457200" algn="just">
              <a:buFont typeface="Wingdings" panose="05000000000000000000" pitchFamily="2" charset="2"/>
              <a:buChar char="§"/>
            </a:pPr>
            <a:r>
              <a:rPr lang="en-US" sz="2700" dirty="0">
                <a:latin typeface="Aptos" panose="020B0004020202020204" pitchFamily="34" charset="0"/>
              </a:rPr>
              <a:t>Documents rejected or tendered for identification must also be labelled, depicting their status, e.g. ‘REJ1, REJ2’ or ‘ID1, ID2.’</a:t>
            </a:r>
          </a:p>
        </p:txBody>
      </p:sp>
    </p:spTree>
    <p:extLst>
      <p:ext uri="{BB962C8B-B14F-4D97-AF65-F5344CB8AC3E}">
        <p14:creationId xmlns:p14="http://schemas.microsoft.com/office/powerpoint/2010/main" val="1498831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9E8D0-492D-5551-D800-067502644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DE4EBA-BD1C-4AA8-35FD-2C719A6163D1}"/>
              </a:ext>
            </a:extLst>
          </p:cNvPr>
          <p:cNvSpPr>
            <a:spLocks noGrp="1"/>
          </p:cNvSpPr>
          <p:nvPr>
            <p:ph type="ctrTitle"/>
          </p:nvPr>
        </p:nvSpPr>
        <p:spPr>
          <a:xfrm>
            <a:off x="1181100" y="723900"/>
            <a:ext cx="10153650" cy="742950"/>
          </a:xfrm>
        </p:spPr>
        <p:txBody>
          <a:bodyPr>
            <a:noAutofit/>
          </a:bodyPr>
          <a:lstStyle/>
          <a:p>
            <a:pPr algn="l"/>
            <a:r>
              <a:rPr lang="en-US" sz="3200" dirty="0">
                <a:solidFill>
                  <a:srgbClr val="0070C0"/>
                </a:solidFill>
                <a:latin typeface="Aptos" panose="020B0004020202020204" pitchFamily="34" charset="0"/>
              </a:rPr>
              <a:t>Marking/Labelling of Exhibits (Contd.)</a:t>
            </a:r>
            <a:endParaRPr lang="en-001" sz="3200" dirty="0">
              <a:latin typeface="Aptos" panose="020B0004020202020204" pitchFamily="34" charset="0"/>
            </a:endParaRPr>
          </a:p>
        </p:txBody>
      </p:sp>
      <p:sp>
        <p:nvSpPr>
          <p:cNvPr id="3" name="Subtitle 2">
            <a:extLst>
              <a:ext uri="{FF2B5EF4-FFF2-40B4-BE49-F238E27FC236}">
                <a16:creationId xmlns:a16="http://schemas.microsoft.com/office/drawing/2014/main" id="{1A2F6C32-3E3C-F6FC-2C64-6B5A3F5C5BEC}"/>
              </a:ext>
            </a:extLst>
          </p:cNvPr>
          <p:cNvSpPr>
            <a:spLocks noGrp="1"/>
          </p:cNvSpPr>
          <p:nvPr>
            <p:ph type="subTitle" idx="1"/>
          </p:nvPr>
        </p:nvSpPr>
        <p:spPr>
          <a:xfrm>
            <a:off x="723900" y="1466850"/>
            <a:ext cx="9944100" cy="4667250"/>
          </a:xfrm>
        </p:spPr>
        <p:txBody>
          <a:bodyPr>
            <a:noAutofit/>
          </a:bodyPr>
          <a:lstStyle/>
          <a:p>
            <a:pPr marL="457200" indent="-457200" algn="just">
              <a:buFont typeface="Wingdings" panose="05000000000000000000" pitchFamily="2" charset="2"/>
              <a:buChar char="§"/>
            </a:pPr>
            <a:r>
              <a:rPr lang="en-US" sz="2700" dirty="0">
                <a:latin typeface="Aptos" panose="020B0004020202020204" pitchFamily="34" charset="0"/>
              </a:rPr>
              <a:t>To make retrieval easier, colour coding for different witnesses, or phases of the trial may also be applied. For instance, using marker pens, blue pens may be used for all the exhibits tendered by the claimant and green for all the exhibits tendered by the defendant. This visual organization system helps the court to quickly reference materials under pressure, such as when counsel requests for same in the course of trial.</a:t>
            </a:r>
          </a:p>
          <a:p>
            <a:pPr marL="457200" indent="-457200" algn="just">
              <a:buFont typeface="Wingdings" panose="05000000000000000000" pitchFamily="2" charset="2"/>
              <a:buChar char="§"/>
            </a:pPr>
            <a:r>
              <a:rPr lang="en-US" sz="2700" dirty="0">
                <a:latin typeface="Aptos" panose="020B0004020202020204" pitchFamily="34" charset="0"/>
              </a:rPr>
              <a:t>If exhibits are </a:t>
            </a:r>
            <a:r>
              <a:rPr lang="en-US" sz="2700" b="1" dirty="0">
                <a:latin typeface="Aptos" panose="020B0004020202020204" pitchFamily="34" charset="0"/>
              </a:rPr>
              <a:t>pre-marked</a:t>
            </a:r>
            <a:r>
              <a:rPr lang="en-US" sz="2700" dirty="0">
                <a:latin typeface="Aptos" panose="020B0004020202020204" pitchFamily="34" charset="0"/>
              </a:rPr>
              <a:t> by the tendering party, the court may either adopt the pre-marking as its own or give its own marking, depending on whether the pre-mark sufficiently reflects the court’s own practices.</a:t>
            </a:r>
          </a:p>
        </p:txBody>
      </p:sp>
    </p:spTree>
    <p:extLst>
      <p:ext uri="{BB962C8B-B14F-4D97-AF65-F5344CB8AC3E}">
        <p14:creationId xmlns:p14="http://schemas.microsoft.com/office/powerpoint/2010/main" val="2419138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664</TotalTime>
  <Words>2410</Words>
  <Application>Microsoft Office PowerPoint</Application>
  <PresentationFormat>Widescreen</PresentationFormat>
  <Paragraphs>81</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vt:lpstr>
      <vt:lpstr>Arial</vt:lpstr>
      <vt:lpstr>Calibri</vt:lpstr>
      <vt:lpstr>Calibri Light</vt:lpstr>
      <vt:lpstr>Wingdings</vt:lpstr>
      <vt:lpstr>Office Theme</vt:lpstr>
      <vt:lpstr>Managing Large Volumes of Evidence: Practical Approaches for Civil and Criminal Cases in Lower Courts </vt:lpstr>
      <vt:lpstr>What is Evidence?</vt:lpstr>
      <vt:lpstr>Evidence in the Character of Exhibit</vt:lpstr>
      <vt:lpstr>General Principles in the Management of Exhibit</vt:lpstr>
      <vt:lpstr>General Principles in the Management of Exhibit (Contd.)</vt:lpstr>
      <vt:lpstr>General Principles in the Management of Exhibit (Contd.)</vt:lpstr>
      <vt:lpstr>Marking/Labelling of Exhibits and the Use of Exhibit List</vt:lpstr>
      <vt:lpstr>Marking/Labelling of Exhibits (Contd.)</vt:lpstr>
      <vt:lpstr>Marking/Labelling of Exhibits (Contd.)</vt:lpstr>
      <vt:lpstr>Use of Exhibits List </vt:lpstr>
      <vt:lpstr>Sample of Exhibits List </vt:lpstr>
      <vt:lpstr>Peculiarities in Handling Different types of Exhibits</vt:lpstr>
      <vt:lpstr>Peculiarities in Handling Documentary Exhibits</vt:lpstr>
      <vt:lpstr>Peculiarities in Handling Monetary Exhibits</vt:lpstr>
      <vt:lpstr>Peculiarities in Handling Explosive, inflammable and other dangerous Exhibits </vt:lpstr>
      <vt:lpstr>Peculiarities in Handling Pornographic and blood-stained  Exhibits  </vt:lpstr>
      <vt:lpstr>Peculiarities in Handling Exhibits not easily moveable</vt:lpstr>
      <vt:lpstr>Peculiarities in Handling Storage of Large Exhibits, etc.</vt:lpstr>
      <vt:lpstr>Exploring the prospect of Digital Exhibits Management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Large Volumes of Evidence: Practical Approaches for Civil and Criminal Cases in Lower Courts </dc:title>
  <dc:creator>Samuel Idhiarhi</dc:creator>
  <cp:lastModifiedBy>ifeoma-pc</cp:lastModifiedBy>
  <cp:revision>14</cp:revision>
  <dcterms:created xsi:type="dcterms:W3CDTF">2026-02-08T01:42:54Z</dcterms:created>
  <dcterms:modified xsi:type="dcterms:W3CDTF">2026-02-09T06:04:45Z</dcterms:modified>
</cp:coreProperties>
</file>