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81" r:id="rId7"/>
    <p:sldId id="287" r:id="rId8"/>
    <p:sldId id="282" r:id="rId9"/>
    <p:sldId id="283" r:id="rId10"/>
    <p:sldId id="284" r:id="rId11"/>
    <p:sldId id="285" r:id="rId12"/>
    <p:sldId id="286" r:id="rId13"/>
    <p:sldId id="261" r:id="rId14"/>
    <p:sldId id="288" r:id="rId15"/>
    <p:sldId id="262" r:id="rId16"/>
    <p:sldId id="289" r:id="rId17"/>
    <p:sldId id="263" r:id="rId18"/>
    <p:sldId id="290" r:id="rId19"/>
    <p:sldId id="264" r:id="rId20"/>
    <p:sldId id="269" r:id="rId21"/>
    <p:sldId id="270" r:id="rId22"/>
    <p:sldId id="291" r:id="rId23"/>
    <p:sldId id="271" r:id="rId24"/>
    <p:sldId id="272" r:id="rId25"/>
    <p:sldId id="273" r:id="rId26"/>
    <p:sldId id="292" r:id="rId27"/>
    <p:sldId id="274" r:id="rId28"/>
    <p:sldId id="275" r:id="rId29"/>
    <p:sldId id="293" r:id="rId30"/>
    <p:sldId id="265" r:id="rId31"/>
    <p:sldId id="266" r:id="rId32"/>
    <p:sldId id="267" r:id="rId33"/>
    <p:sldId id="268" r:id="rId34"/>
    <p:sldId id="294" r:id="rId35"/>
    <p:sldId id="276" r:id="rId36"/>
    <p:sldId id="277" r:id="rId37"/>
    <p:sldId id="278" r:id="rId38"/>
    <p:sldId id="280"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6" d="100"/>
          <a:sy n="106" d="100"/>
        </p:scale>
        <p:origin x="114"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4B3A5168-8795-4718-93C5-EE1EA22D246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77916-CFA5-40BC-BFF2-3E23CCE20413}" type="slidenum">
              <a:rPr lang="en-US" smtClean="0"/>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4B3A5168-8795-4718-93C5-EE1EA22D246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77916-CFA5-40BC-BFF2-3E23CCE20413}"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4B3A5168-8795-4718-93C5-EE1EA22D246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77916-CFA5-40BC-BFF2-3E23CCE20413}" type="slidenum">
              <a:rPr lang="en-US" smtClean="0"/>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4B3A5168-8795-4718-93C5-EE1EA22D246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77916-CFA5-40BC-BFF2-3E23CCE20413}"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endParaRPr lang="en-US" smtClean="0"/>
          </a:p>
        </p:txBody>
      </p:sp>
      <p:sp>
        <p:nvSpPr>
          <p:cNvPr id="4" name="Date Placeholder 3"/>
          <p:cNvSpPr>
            <a:spLocks noGrp="1"/>
          </p:cNvSpPr>
          <p:nvPr>
            <p:ph type="dt" sz="half" idx="10"/>
          </p:nvPr>
        </p:nvSpPr>
        <p:spPr/>
        <p:txBody>
          <a:bodyPr/>
          <a:lstStyle/>
          <a:p>
            <a:fld id="{4B3A5168-8795-4718-93C5-EE1EA22D246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77916-CFA5-40BC-BFF2-3E23CCE20413}" type="slidenum">
              <a:rPr lang="en-US" smtClean="0"/>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4B3A5168-8795-4718-93C5-EE1EA22D246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77916-CFA5-40BC-BFF2-3E23CCE20413}"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endParaRPr lang="en-US" smtClean="0"/>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4B3A5168-8795-4718-93C5-EE1EA22D246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D77916-CFA5-40BC-BFF2-3E23CCE20413}"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B3A5168-8795-4718-93C5-EE1EA22D246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D77916-CFA5-40BC-BFF2-3E23CCE20413}"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3A5168-8795-4718-93C5-EE1EA22D246A}"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D77916-CFA5-40BC-BFF2-3E23CCE20413}"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4B3A5168-8795-4718-93C5-EE1EA22D246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77916-CFA5-40BC-BFF2-3E23CCE20413}"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4B3A5168-8795-4718-93C5-EE1EA22D246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77916-CFA5-40BC-BFF2-3E23CCE20413}" type="slidenum">
              <a:rPr lang="en-US" smtClean="0"/>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B3A5168-8795-4718-93C5-EE1EA22D246A}" type="datetimeFigureOut">
              <a:rPr lang="en-US" smtClean="0"/>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DD77916-CFA5-40BC-BFF2-3E23CCE20413}" type="slidenum">
              <a:rPr lang="en-US" smtClean="0"/>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43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800" kern="1200">
          <a:solidFill>
            <a:schemeClr val="tx1"/>
          </a:solidFill>
          <a:latin typeface="+mn-lt"/>
          <a:ea typeface="+mn-ea"/>
          <a:cs typeface="+mn-cs"/>
        </a:defRPr>
      </a:lvl2pPr>
      <a:lvl3pPr marL="4483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6pPr>
      <a:lvl7pPr marL="106045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7pPr>
      <a:lvl8pPr marL="1216025"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8pPr>
      <a:lvl9pPr marL="13627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199" y="4655890"/>
            <a:ext cx="10356209" cy="2315361"/>
          </a:xfrm>
        </p:spPr>
        <p:txBody>
          <a:bodyPr>
            <a:noAutofit/>
          </a:bodyPr>
          <a:lstStyle/>
          <a:p>
            <a:pPr algn="ctr"/>
            <a:r>
              <a:rPr lang="en-US" sz="4000" b="1" u="sng" dirty="0" smtClean="0">
                <a:latin typeface="Candara" panose="020E0502030303020204" pitchFamily="34" charset="0"/>
              </a:rPr>
              <a:t>HEALTH AND WELLNESS;</a:t>
            </a:r>
            <a:br>
              <a:rPr lang="en-US" sz="4000" b="1" u="sng" dirty="0" smtClean="0">
                <a:latin typeface="Candara" panose="020E0502030303020204" pitchFamily="34" charset="0"/>
              </a:rPr>
            </a:br>
            <a:r>
              <a:rPr lang="en-US" sz="4000" b="1" u="sng" dirty="0" smtClean="0">
                <a:latin typeface="Candara" panose="020E0502030303020204" pitchFamily="34" charset="0"/>
              </a:rPr>
              <a:t>MANAGING AGE RELATED ILLNESSES AND MUSCULOSKELETAL DISORDERS</a:t>
            </a:r>
            <a:br>
              <a:rPr lang="en-US" sz="6000" b="1" u="sng" dirty="0" smtClean="0">
                <a:latin typeface="Candara" panose="020E0502030303020204" pitchFamily="34" charset="0"/>
              </a:rPr>
            </a:br>
            <a:r>
              <a:rPr lang="en-US" sz="2400" b="1" i="1" u="sng" dirty="0" smtClean="0">
                <a:latin typeface="Candara" panose="020E0502030303020204" pitchFamily="34" charset="0"/>
              </a:rPr>
              <a:t>By </a:t>
            </a:r>
            <a:r>
              <a:rPr lang="en-US" sz="2400" b="1" i="1" u="sng" dirty="0" err="1" smtClean="0">
                <a:latin typeface="Candara" panose="020E0502030303020204" pitchFamily="34" charset="0"/>
              </a:rPr>
              <a:t>Dr</a:t>
            </a:r>
            <a:r>
              <a:rPr lang="en-US" sz="2400" b="1" i="1" u="sng" dirty="0" smtClean="0">
                <a:latin typeface="Candara" panose="020E0502030303020204" pitchFamily="34" charset="0"/>
              </a:rPr>
              <a:t> </a:t>
            </a:r>
            <a:r>
              <a:rPr lang="en-US" sz="2400" b="1" i="1" u="sng" dirty="0" err="1" smtClean="0">
                <a:latin typeface="Candara" panose="020E0502030303020204" pitchFamily="34" charset="0"/>
              </a:rPr>
              <a:t>Bansi</a:t>
            </a:r>
            <a:r>
              <a:rPr lang="en-US" sz="2400" b="1" i="1" u="sng" dirty="0" smtClean="0">
                <a:latin typeface="Candara" panose="020E0502030303020204" pitchFamily="34" charset="0"/>
              </a:rPr>
              <a:t> </a:t>
            </a:r>
            <a:r>
              <a:rPr lang="en-US" sz="2400" b="1" i="1" u="sng" dirty="0" err="1" smtClean="0">
                <a:latin typeface="Candara" panose="020E0502030303020204" pitchFamily="34" charset="0"/>
              </a:rPr>
              <a:t>Bemare</a:t>
            </a:r>
            <a:r>
              <a:rPr lang="en-US" sz="2400" b="1" i="1" u="sng" dirty="0" smtClean="0">
                <a:latin typeface="Candara" panose="020E0502030303020204" pitchFamily="34" charset="0"/>
              </a:rPr>
              <a:t> A</a:t>
            </a:r>
            <a:r>
              <a:rPr lang="en-US" sz="2400" b="1" u="sng" dirty="0" smtClean="0">
                <a:latin typeface="Candara" panose="020E0502030303020204" pitchFamily="34" charset="0"/>
              </a:rPr>
              <a:t>.</a:t>
            </a:r>
            <a:br>
              <a:rPr lang="en-US" sz="6000" dirty="0"/>
            </a:br>
            <a:endParaRPr lang="en-US"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3765" y="1076325"/>
            <a:ext cx="10364470" cy="4705350"/>
          </a:xfrm>
          <a:prstGeom prst="rect">
            <a:avLst/>
          </a:prstGeom>
        </p:spPr>
        <p:txBody>
          <a:bodyPr wrap="square">
            <a:noAutofit/>
          </a:bodyPr>
          <a:lstStyle/>
          <a:p>
            <a:pPr algn="just"/>
            <a:r>
              <a:rPr lang="en-US" sz="2800" b="1" u="sng" dirty="0" smtClean="0">
                <a:solidFill>
                  <a:srgbClr val="474747"/>
                </a:solidFill>
                <a:latin typeface="Candara" panose="020E0502030303020204" pitchFamily="34" charset="0"/>
                <a:ea typeface="Calibri" panose="020F0502020204030204" pitchFamily="34" charset="0"/>
                <a:cs typeface="Times New Roman" panose="02020603050405020304" pitchFamily="18" charset="0"/>
              </a:rPr>
              <a:t>Musculoskeletal  Disorders</a:t>
            </a:r>
            <a:endParaRPr lang="en-US" sz="2800" b="1" u="sng" dirty="0" smtClean="0">
              <a:solidFill>
                <a:srgbClr val="474747"/>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t>Musculoskeletal disorders are conditions affecting muscles, bones, joints and connective tissues.</a:t>
            </a:r>
            <a:endParaRPr lang="en-US" sz="2800" dirty="0" smtClean="0"/>
          </a:p>
          <a:p>
            <a:pPr algn="just"/>
            <a:r>
              <a:rPr lang="en-US" sz="2800" dirty="0" smtClean="0"/>
              <a:t>Age-related musculoskeletal disorders are a group of conditions affecting the muscles, bones, joints and connective tissues becoming more prevalent with age and impacting the overall health and quality of life.</a:t>
            </a:r>
            <a:endParaRPr lang="en-US" sz="2800" dirty="0" smtClean="0"/>
          </a:p>
          <a:p>
            <a:pPr algn="just"/>
            <a:r>
              <a:rPr lang="en-US" sz="2800" dirty="0" smtClean="0"/>
              <a:t> </a:t>
            </a:r>
            <a:r>
              <a:rPr lang="en-US" sz="2800" dirty="0"/>
              <a:t>T</a:t>
            </a:r>
            <a:r>
              <a:rPr lang="en-US" sz="2800" dirty="0" smtClean="0"/>
              <a:t>hese disorders range from chronic conditions like Osteoporosis, Rheumatoid Arthritis, Osteoarthritis, Chronic back pain, </a:t>
            </a:r>
            <a:r>
              <a:rPr lang="en-US" sz="2800" dirty="0" err="1" smtClean="0"/>
              <a:t>Osteomalacia</a:t>
            </a:r>
            <a:r>
              <a:rPr lang="en-US" sz="2800" dirty="0" smtClean="0"/>
              <a:t> </a:t>
            </a:r>
            <a:r>
              <a:rPr lang="en-US" sz="2800" dirty="0" err="1" smtClean="0"/>
              <a:t>etc</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6420" y="880745"/>
            <a:ext cx="11254740" cy="5754370"/>
          </a:xfrm>
          <a:prstGeom prst="rect">
            <a:avLst/>
          </a:prstGeom>
        </p:spPr>
        <p:txBody>
          <a:bodyPr wrap="none">
            <a:noAutofit/>
          </a:bodyPr>
          <a:lstStyle/>
          <a:p>
            <a:pPr algn="just"/>
            <a:r>
              <a:rPr lang="en-US" sz="2800" b="1" u="sng"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Factors that Influence Healthy Ageing</a:t>
            </a:r>
            <a:endParaRPr lang="en-US" sz="2800" b="1" u="sng"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Many factors affect the health of an individual as they age. These include;</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-Nutrition</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-BMI</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-Physical Activities</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-Posturing</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-Cognitive Stimulation</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-Stress Management</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-Social Engagement</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-Mental Wellbeing</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 Sleep and adequate rest</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-Lifestyle Choices </a:t>
            </a:r>
            <a:r>
              <a:rPr lang="en-US" sz="2800" dirty="0" err="1" smtClean="0">
                <a:solidFill>
                  <a:schemeClr val="tx1"/>
                </a:solidFill>
                <a:latin typeface="Candara" panose="020E0502030303020204" pitchFamily="34" charset="0"/>
                <a:ea typeface="Calibri" panose="020F0502020204030204" pitchFamily="34" charset="0"/>
                <a:cs typeface="Times New Roman" panose="02020603050405020304" pitchFamily="18" charset="0"/>
              </a:rPr>
              <a:t>e.g</a:t>
            </a:r>
            <a:r>
              <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rPr>
              <a:t> smoking, consumption of </a:t>
            </a:r>
            <a:r>
              <a:rPr lang="en-US" sz="2800" dirty="0" err="1" smtClean="0">
                <a:solidFill>
                  <a:schemeClr val="tx1"/>
                </a:solidFill>
                <a:latin typeface="Candara" panose="020E0502030303020204" pitchFamily="34" charset="0"/>
                <a:ea typeface="Calibri" panose="020F0502020204030204" pitchFamily="34" charset="0"/>
                <a:cs typeface="Times New Roman" panose="02020603050405020304" pitchFamily="18" charset="0"/>
              </a:rPr>
              <a:t>alcohol,etc</a:t>
            </a:r>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a:p>
            <a:pPr algn="just"/>
            <a:endParaRPr lang="en-US" sz="2800" dirty="0" smtClean="0">
              <a:solidFill>
                <a:schemeClr val="tx1"/>
              </a:solidFill>
              <a:latin typeface="Candara" panose="020E050203030302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635" y="104140"/>
            <a:ext cx="11783695" cy="8178165"/>
          </a:xfrm>
          <a:prstGeom prst="rect">
            <a:avLst/>
          </a:prstGeom>
        </p:spPr>
        <p:txBody>
          <a:bodyPr wrap="square">
            <a:noAutofit/>
          </a:bodyPr>
          <a:lstStyle/>
          <a:p>
            <a:pPr algn="just">
              <a:lnSpc>
                <a:spcPct val="150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Body mass index</a:t>
            </a:r>
            <a:r>
              <a:rPr lang="en-US" sz="2800" b="1" dirty="0">
                <a:latin typeface="Candara" panose="020E0502030303020204" pitchFamily="34" charset="0"/>
                <a:ea typeface="Calibri" panose="020F0502020204030204" pitchFamily="34" charset="0"/>
                <a:cs typeface="Candara" panose="020E0502030303020204" pitchFamily="34" charset="0"/>
              </a:rPr>
              <a:t> (BMI);</a:t>
            </a:r>
            <a:r>
              <a:rPr lang="en-US" sz="2800" dirty="0">
                <a:latin typeface="Candara" panose="020E0502030303020204" pitchFamily="34" charset="0"/>
                <a:ea typeface="Calibri" panose="020F0502020204030204" pitchFamily="34" charset="0"/>
                <a:cs typeface="Candara" panose="020E0502030303020204" pitchFamily="34" charset="0"/>
              </a:rPr>
              <a:t> </a:t>
            </a:r>
            <a:r>
              <a:rPr lang="en-US" sz="2800" i="1" dirty="0" smtClean="0">
                <a:effectLst/>
                <a:latin typeface="Candara" panose="020E0502030303020204" pitchFamily="34" charset="0"/>
                <a:ea typeface="Calibri" panose="020F0502020204030204" pitchFamily="34" charset="0"/>
                <a:cs typeface="Candara" panose="020E0502030303020204" pitchFamily="34" charset="0"/>
              </a:rPr>
              <a:t>{Weight(Kg)/Height in m</a:t>
            </a:r>
            <a:r>
              <a:rPr lang="en-US" sz="2800" i="1" baseline="30000" dirty="0" smtClean="0">
                <a:effectLst/>
                <a:latin typeface="Candara" panose="020E0502030303020204" pitchFamily="34" charset="0"/>
                <a:ea typeface="Calibri" panose="020F0502020204030204" pitchFamily="34" charset="0"/>
                <a:cs typeface="Candara" panose="020E0502030303020204" pitchFamily="34" charset="0"/>
              </a:rPr>
              <a:t>2</a:t>
            </a:r>
            <a:r>
              <a:rPr lang="en-US" sz="2800" i="1" dirty="0" smtClean="0">
                <a:effectLst/>
                <a:latin typeface="Candara" panose="020E0502030303020204" pitchFamily="34" charset="0"/>
                <a:ea typeface="Calibri" panose="020F0502020204030204" pitchFamily="34" charset="0"/>
                <a:cs typeface="Candara" panose="020E0502030303020204" pitchFamily="34" charset="0"/>
              </a:rPr>
              <a:t>}</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BMI is a simple index of weight-for-height that is commonly used to classify individuals into different weight categories which includes: Normal Weight (18.5-24.9) overweight (25- 29.9) and obesity (&gt;30).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To avoid or reduce overweight and obesity, </a:t>
            </a:r>
            <a:r>
              <a:rPr lang="en-US" sz="2800" dirty="0" smtClean="0">
                <a:latin typeface="Candara" panose="020E0502030303020204" pitchFamily="34" charset="0"/>
                <a:ea typeface="Calibri" panose="020F0502020204030204" pitchFamily="34" charset="0"/>
                <a:cs typeface="Candara" panose="020E0502030303020204" pitchFamily="34" charset="0"/>
              </a:rPr>
              <a:t>one </a:t>
            </a:r>
            <a:r>
              <a:rPr lang="en-US" sz="2800" dirty="0">
                <a:latin typeface="Candara" panose="020E0502030303020204" pitchFamily="34" charset="0"/>
                <a:ea typeface="Calibri" panose="020F0502020204030204" pitchFamily="34" charset="0"/>
                <a:cs typeface="Candara" panose="020E0502030303020204" pitchFamily="34" charset="0"/>
              </a:rPr>
              <a:t>can limit energy intake from total fats and sugars, increase consumption of fruit and vegetables, as well as legumes, whole grains and nuts. We can also engage in regular physical activity (30-90 minutes/day average). Getting enough sleep is also beneficial.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smtClean="0">
                <a:latin typeface="Candara" panose="020E0502030303020204" pitchFamily="34" charset="0"/>
                <a:ea typeface="Calibri" panose="020F0502020204030204" pitchFamily="34" charset="0"/>
                <a:cs typeface="Candara" panose="020E0502030303020204" pitchFamily="34" charset="0"/>
              </a:rPr>
              <a:t>Most people </a:t>
            </a:r>
            <a:r>
              <a:rPr lang="en-US" sz="2800" dirty="0">
                <a:latin typeface="Candara" panose="020E0502030303020204" pitchFamily="34" charset="0"/>
                <a:ea typeface="Calibri" panose="020F0502020204030204" pitchFamily="34" charset="0"/>
                <a:cs typeface="Candara" panose="020E0502030303020204" pitchFamily="34" charset="0"/>
              </a:rPr>
              <a:t>have eating habits limited to roadside restaurants, where the food is typically not as healthy as home-cooked meals. </a:t>
            </a: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9885" y="332105"/>
            <a:ext cx="11521440" cy="5795645"/>
          </a:xfrm>
          <a:prstGeom prst="rect">
            <a:avLst/>
          </a:prstGeom>
        </p:spPr>
        <p:txBody>
          <a:bodyPr wrap="square">
            <a:spAutoFit/>
          </a:bodyPr>
          <a:lstStyle/>
          <a:p>
            <a:pPr algn="just">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Body mass index</a:t>
            </a:r>
            <a:r>
              <a:rPr lang="en-US" sz="2800" b="1" dirty="0">
                <a:latin typeface="Candara" panose="020E0502030303020204" pitchFamily="34" charset="0"/>
                <a:ea typeface="Calibri" panose="020F0502020204030204" pitchFamily="34" charset="0"/>
                <a:cs typeface="Candara" panose="020E0502030303020204" pitchFamily="34" charset="0"/>
              </a:rPr>
              <a:t> (BMI);</a:t>
            </a:r>
            <a:r>
              <a:rPr lang="en-US" sz="2800" dirty="0">
                <a:latin typeface="Candara" panose="020E0502030303020204" pitchFamily="34" charset="0"/>
                <a:ea typeface="Calibri" panose="020F0502020204030204" pitchFamily="34" charset="0"/>
                <a:cs typeface="Candara" panose="020E0502030303020204" pitchFamily="34" charset="0"/>
              </a:rPr>
              <a:t> </a:t>
            </a:r>
            <a:r>
              <a:rPr lang="en-US" sz="2800" i="1" dirty="0" smtClean="0">
                <a:effectLst/>
                <a:latin typeface="Candara" panose="020E0502030303020204" pitchFamily="34" charset="0"/>
                <a:ea typeface="Calibri" panose="020F0502020204030204" pitchFamily="34" charset="0"/>
                <a:cs typeface="Candara" panose="020E0502030303020204" pitchFamily="34" charset="0"/>
              </a:rPr>
              <a:t>{Weight(Kg)/Height in m</a:t>
            </a:r>
            <a:r>
              <a:rPr lang="en-US" sz="2800" i="1" baseline="30000" dirty="0" smtClean="0">
                <a:effectLst/>
                <a:latin typeface="Candara" panose="020E0502030303020204" pitchFamily="34" charset="0"/>
                <a:ea typeface="Calibri" panose="020F0502020204030204" pitchFamily="34" charset="0"/>
                <a:cs typeface="Candara" panose="020E0502030303020204" pitchFamily="34" charset="0"/>
              </a:rPr>
              <a:t>2</a:t>
            </a:r>
            <a:r>
              <a:rPr lang="en-US" sz="2800" i="1" dirty="0" smtClean="0">
                <a:effectLst/>
                <a:latin typeface="Candara" panose="020E0502030303020204" pitchFamily="34" charset="0"/>
                <a:ea typeface="Calibri" panose="020F0502020204030204" pitchFamily="34" charset="0"/>
                <a:cs typeface="Candara" panose="020E0502030303020204" pitchFamily="34" charset="0"/>
              </a:rPr>
              <a:t>}</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r>
              <a:rPr lang="en-US" sz="2800" dirty="0">
                <a:latin typeface="Candara" panose="020E0502030303020204" pitchFamily="34" charset="0"/>
                <a:ea typeface="Calibri" panose="020F0502020204030204" pitchFamily="34" charset="0"/>
                <a:cs typeface="Candara" panose="020E0502030303020204" pitchFamily="34" charset="0"/>
              </a:rPr>
              <a:t> Obesity may lead to health conditions including coronary diseases, insomnia, and diabetes</a:t>
            </a:r>
            <a:r>
              <a:rPr lang="en-US" sz="2800" dirty="0" smtClean="0">
                <a:latin typeface="Candara" panose="020E0502030303020204" pitchFamily="34" charset="0"/>
                <a:ea typeface="Calibri" panose="020F0502020204030204" pitchFamily="34" charset="0"/>
                <a:cs typeface="Candara" panose="020E0502030303020204" pitchFamily="34" charset="0"/>
              </a:rPr>
              <a:t>. As we grow older, </a:t>
            </a:r>
            <a:r>
              <a:rPr lang="en-US" sz="2800" dirty="0">
                <a:latin typeface="Candara" panose="020E0502030303020204" pitchFamily="34" charset="0"/>
                <a:ea typeface="Calibri" panose="020F0502020204030204" pitchFamily="34" charset="0"/>
                <a:cs typeface="Candara" panose="020E0502030303020204" pitchFamily="34" charset="0"/>
              </a:rPr>
              <a:t>it is undoubtedly essential to take care of ones’ health. But, for that to happen</a:t>
            </a:r>
            <a:r>
              <a:rPr lang="en-US" sz="2800" dirty="0" smtClean="0">
                <a:latin typeface="Candara" panose="020E0502030303020204" pitchFamily="34" charset="0"/>
                <a:ea typeface="Calibri" panose="020F0502020204030204" pitchFamily="34" charset="0"/>
                <a:cs typeface="Candara" panose="020E0502030303020204" pitchFamily="34" charset="0"/>
              </a:rPr>
              <a:t>, one </a:t>
            </a:r>
            <a:r>
              <a:rPr lang="en-US" sz="2800" dirty="0">
                <a:latin typeface="Candara" panose="020E0502030303020204" pitchFamily="34" charset="0"/>
                <a:ea typeface="Calibri" panose="020F0502020204030204" pitchFamily="34" charset="0"/>
                <a:cs typeface="Candara" panose="020E0502030303020204" pitchFamily="34" charset="0"/>
              </a:rPr>
              <a:t>should consciously take care of their eating </a:t>
            </a:r>
            <a:r>
              <a:rPr lang="en-US" sz="2800" dirty="0" smtClean="0">
                <a:latin typeface="Candara" panose="020E0502030303020204" pitchFamily="34" charset="0"/>
                <a:ea typeface="Calibri" panose="020F0502020204030204" pitchFamily="34" charset="0"/>
                <a:cs typeface="Candara" panose="020E0502030303020204" pitchFamily="34" charset="0"/>
              </a:rPr>
              <a:t>habits, </a:t>
            </a:r>
            <a:r>
              <a:rPr lang="en-US" sz="2800" dirty="0">
                <a:latin typeface="Candara" panose="020E0502030303020204" pitchFamily="34" charset="0"/>
                <a:ea typeface="Calibri" panose="020F0502020204030204" pitchFamily="34" charset="0"/>
                <a:cs typeface="Candara" panose="020E0502030303020204" pitchFamily="34" charset="0"/>
              </a:rPr>
              <a:t>to have a balanced diet plan with enough food varieties and appropriate calories, which includes: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r>
              <a:rPr lang="en-US" sz="2800" dirty="0">
                <a:latin typeface="Candara" panose="020E0502030303020204" pitchFamily="34" charset="0"/>
                <a:ea typeface="Calibri" panose="020F0502020204030204" pitchFamily="34" charset="0"/>
                <a:cs typeface="Candara" panose="020E0502030303020204" pitchFamily="34" charset="0"/>
              </a:rPr>
              <a:t>• being aware of eating the right quantity of the right food at the right time.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r>
              <a:rPr lang="en-US" sz="2800" dirty="0">
                <a:latin typeface="Candara" panose="020E0502030303020204" pitchFamily="34" charset="0"/>
                <a:ea typeface="Calibri" panose="020F0502020204030204" pitchFamily="34" charset="0"/>
                <a:cs typeface="Candara" panose="020E0502030303020204" pitchFamily="34" charset="0"/>
              </a:rPr>
              <a:t>• eating fresh fruits and vegetables regularly.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r>
              <a:rPr lang="en-US" sz="2800" dirty="0">
                <a:latin typeface="Candara" panose="020E0502030303020204" pitchFamily="34" charset="0"/>
                <a:ea typeface="Calibri" panose="020F0502020204030204" pitchFamily="34" charset="0"/>
                <a:cs typeface="Candara" panose="020E0502030303020204" pitchFamily="34" charset="0"/>
              </a:rPr>
              <a:t>• staying hydrated by drinking water and avoiding sugared drinks.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r>
              <a:rPr lang="en-US" sz="2800" dirty="0">
                <a:latin typeface="Candara" panose="020E0502030303020204" pitchFamily="34" charset="0"/>
                <a:ea typeface="Calibri" panose="020F0502020204030204" pitchFamily="34" charset="0"/>
                <a:cs typeface="Candara" panose="020E0502030303020204" pitchFamily="34" charset="0"/>
              </a:rPr>
              <a:t>• avoiding foods with high saturated fat content. </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gn="just"/>
            <a:r>
              <a:rPr lang="en-US" sz="2800" dirty="0" smtClean="0">
                <a:effectLst/>
                <a:latin typeface="Candara" panose="020E0502030303020204" pitchFamily="34" charset="0"/>
                <a:ea typeface="Calibri" panose="020F0502020204030204" pitchFamily="34" charset="0"/>
                <a:cs typeface="Candara" panose="020E0502030303020204" pitchFamily="34" charset="0"/>
              </a:rPr>
              <a:t>Age related illnesses and musculoskeletal disorders are most times directly affected by one’s BMI, thus the need to keep a healthy BMI.</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4345" y="326390"/>
            <a:ext cx="11392535" cy="6011545"/>
          </a:xfrm>
          <a:prstGeom prst="rect">
            <a:avLst/>
          </a:prstGeom>
        </p:spPr>
        <p:txBody>
          <a:bodyPr wrap="square">
            <a:noAutofit/>
          </a:bodyPr>
          <a:lstStyle/>
          <a:p>
            <a:pPr algn="just">
              <a:lnSpc>
                <a:spcPct val="150000"/>
              </a:lnSpc>
              <a:spcAft>
                <a:spcPts val="800"/>
              </a:spcAft>
            </a:pPr>
            <a:r>
              <a:rPr lang="en-US" sz="2800" b="1" u="sng" dirty="0" smtClean="0">
                <a:effectLst/>
                <a:latin typeface="Candara" panose="020E0502030303020204" pitchFamily="34" charset="0"/>
                <a:ea typeface="Calibri" panose="020F0502020204030204" pitchFamily="34" charset="0"/>
                <a:cs typeface="Candara" panose="020E0502030303020204" pitchFamily="34" charset="0"/>
              </a:rPr>
              <a:t>Overweight and Obesity;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Overweight and obesity are defined as abnormal or excessive fat accumulation that may impair health. The fundamental cause of obesity and overweight is an energy imbalance between calories consumed and calories expended. The fast-food culture and sedentary lifestyle affect the overall body’s metabolism and causes severe health risks. Consuming processed/fast foods is not a healthy way to diet especially if one does not engage in physical exercise. This causes the body to gain weight over time and can lead to obesity. </a:t>
            </a: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595" y="326390"/>
            <a:ext cx="11276965" cy="5467350"/>
          </a:xfrm>
          <a:prstGeom prst="rect">
            <a:avLst/>
          </a:prstGeom>
        </p:spPr>
        <p:txBody>
          <a:bodyPr wrap="square">
            <a:spAutoFit/>
          </a:bodyPr>
          <a:lstStyle/>
          <a:p>
            <a:pPr algn="just">
              <a:lnSpc>
                <a:spcPct val="150000"/>
              </a:lnSpc>
              <a:spcAft>
                <a:spcPts val="800"/>
              </a:spcAft>
            </a:pPr>
            <a:r>
              <a:rPr lang="en-US" sz="2800" b="1" u="sng" dirty="0" smtClean="0">
                <a:effectLst/>
                <a:latin typeface="Candara" panose="020E0502030303020204" pitchFamily="34" charset="0"/>
                <a:ea typeface="Calibri" panose="020F0502020204030204" pitchFamily="34" charset="0"/>
                <a:cs typeface="Candara" panose="020E0502030303020204" pitchFamily="34" charset="0"/>
              </a:rPr>
              <a:t>Overweight and Obesity;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Common health consequences of overweight and obesity are cardiovascular diseases (heart disease and stroke), diabetes, musculoskeletal disorders (arthritis), and some cancers (including prostate, liver, gallbladder, kidney, and colon</a:t>
            </a:r>
            <a:r>
              <a:rPr lang="en-US" sz="2800" dirty="0" smtClean="0">
                <a:latin typeface="Candara" panose="020E0502030303020204" pitchFamily="34" charset="0"/>
                <a:ea typeface="Calibri" panose="020F0502020204030204" pitchFamily="34" charset="0"/>
                <a:cs typeface="Candara" panose="020E0502030303020204" pitchFamily="34" charset="0"/>
              </a:rPr>
              <a:t>).</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r>
              <a:rPr lang="en-US" sz="2800" dirty="0" smtClean="0">
                <a:effectLst/>
                <a:latin typeface="Candara" panose="020E0502030303020204" pitchFamily="34" charset="0"/>
                <a:ea typeface="Calibri" panose="020F0502020204030204" pitchFamily="34" charset="0"/>
                <a:cs typeface="Candara" panose="020E0502030303020204" pitchFamily="34" charset="0"/>
              </a:rPr>
              <a:t>Keeping a healthy weight helps mitigate the effects of ageing on the health and wellbeing of an individual thus reducing the risks of age related illnesses and musculoskeletal disorders</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8630" y="255270"/>
            <a:ext cx="11255375" cy="11230610"/>
          </a:xfrm>
          <a:prstGeom prst="rect">
            <a:avLst/>
          </a:prstGeom>
        </p:spPr>
        <p:txBody>
          <a:bodyPr wrap="square">
            <a:noAutofit/>
          </a:bodyPr>
          <a:lstStyle/>
          <a:p>
            <a:pPr algn="just">
              <a:lnSpc>
                <a:spcPct val="100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Physical Exercise;</a:t>
            </a:r>
            <a:endParaRPr lang="en-US" sz="2800" b="1"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r>
              <a:rPr lang="en-US" sz="2800" dirty="0">
                <a:latin typeface="Candara" panose="020E0502030303020204" pitchFamily="34" charset="0"/>
                <a:ea typeface="Calibri" panose="020F0502020204030204" pitchFamily="34" charset="0"/>
                <a:cs typeface="Candara" panose="020E0502030303020204" pitchFamily="34" charset="0"/>
              </a:rPr>
              <a:t>Physical exercise is important, especially for </a:t>
            </a:r>
            <a:r>
              <a:rPr lang="en-US" sz="2800" dirty="0" smtClean="0">
                <a:latin typeface="Candara" panose="020E0502030303020204" pitchFamily="34" charset="0"/>
                <a:ea typeface="Calibri" panose="020F0502020204030204" pitchFamily="34" charset="0"/>
                <a:cs typeface="Candara" panose="020E0502030303020204" pitchFamily="34" charset="0"/>
              </a:rPr>
              <a:t>the wellbeing of an individual. People </a:t>
            </a:r>
            <a:r>
              <a:rPr lang="en-US" sz="2800" dirty="0">
                <a:latin typeface="Candara" panose="020E0502030303020204" pitchFamily="34" charset="0"/>
                <a:ea typeface="Calibri" panose="020F0502020204030204" pitchFamily="34" charset="0"/>
                <a:cs typeface="Candara" panose="020E0502030303020204" pitchFamily="34" charset="0"/>
              </a:rPr>
              <a:t>should be encouraged to do simple activities such as stretching and going for a walk.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r>
              <a:rPr lang="en-US" sz="2800" dirty="0">
                <a:latin typeface="Candara" panose="020E0502030303020204" pitchFamily="34" charset="0"/>
                <a:ea typeface="Calibri" panose="020F0502020204030204" pitchFamily="34" charset="0"/>
                <a:cs typeface="Candara" panose="020E0502030303020204" pitchFamily="34" charset="0"/>
              </a:rPr>
              <a:t>Physical activities do the following to a person’s overall health;</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r>
              <a:rPr lang="en-US" sz="2800" dirty="0">
                <a:latin typeface="Candara" panose="020E0502030303020204" pitchFamily="34" charset="0"/>
                <a:ea typeface="Calibri" panose="020F0502020204030204" pitchFamily="34" charset="0"/>
                <a:cs typeface="Candara" panose="020E0502030303020204" pitchFamily="34" charset="0"/>
              </a:rPr>
              <a:t>• Exercise makes </a:t>
            </a:r>
            <a:r>
              <a:rPr lang="en-US" sz="2800" dirty="0" smtClean="0">
                <a:latin typeface="Candara" panose="020E0502030303020204" pitchFamily="34" charset="0"/>
                <a:ea typeface="Calibri" panose="020F0502020204030204" pitchFamily="34" charset="0"/>
                <a:cs typeface="Candara" panose="020E0502030303020204" pitchFamily="34" charset="0"/>
              </a:rPr>
              <a:t>a person </a:t>
            </a:r>
            <a:r>
              <a:rPr lang="en-US" sz="2800" dirty="0">
                <a:latin typeface="Candara" panose="020E0502030303020204" pitchFamily="34" charset="0"/>
                <a:ea typeface="Calibri" panose="020F0502020204030204" pitchFamily="34" charset="0"/>
                <a:cs typeface="Candara" panose="020E0502030303020204" pitchFamily="34" charset="0"/>
              </a:rPr>
              <a:t>sharper, both physically and mentally;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r>
              <a:rPr lang="en-US" sz="2800" dirty="0">
                <a:latin typeface="Candara" panose="020E0502030303020204" pitchFamily="34" charset="0"/>
                <a:ea typeface="Calibri" panose="020F0502020204030204" pitchFamily="34" charset="0"/>
                <a:cs typeface="Candara" panose="020E0502030303020204" pitchFamily="34" charset="0"/>
              </a:rPr>
              <a:t>• It </a:t>
            </a:r>
            <a:r>
              <a:rPr lang="en-US" sz="2800" dirty="0" smtClean="0">
                <a:latin typeface="Candara" panose="020E0502030303020204" pitchFamily="34" charset="0"/>
                <a:ea typeface="Calibri" panose="020F0502020204030204" pitchFamily="34" charset="0"/>
                <a:cs typeface="Candara" panose="020E0502030303020204" pitchFamily="34" charset="0"/>
              </a:rPr>
              <a:t>improves </a:t>
            </a:r>
            <a:r>
              <a:rPr lang="en-US" sz="2800" dirty="0">
                <a:latin typeface="Candara" panose="020E0502030303020204" pitchFamily="34" charset="0"/>
                <a:ea typeface="Calibri" panose="020F0502020204030204" pitchFamily="34" charset="0"/>
                <a:cs typeface="Candara" panose="020E0502030303020204" pitchFamily="34" charset="0"/>
              </a:rPr>
              <a:t>flexibility, making </a:t>
            </a:r>
            <a:r>
              <a:rPr lang="en-US" sz="2800" dirty="0" smtClean="0">
                <a:latin typeface="Candara" panose="020E0502030303020204" pitchFamily="34" charset="0"/>
                <a:ea typeface="Calibri" panose="020F0502020204030204" pitchFamily="34" charset="0"/>
                <a:cs typeface="Candara" panose="020E0502030303020204" pitchFamily="34" charset="0"/>
              </a:rPr>
              <a:t>one </a:t>
            </a:r>
            <a:r>
              <a:rPr lang="en-US" sz="2800" dirty="0">
                <a:latin typeface="Candara" panose="020E0502030303020204" pitchFamily="34" charset="0"/>
                <a:ea typeface="Calibri" panose="020F0502020204030204" pitchFamily="34" charset="0"/>
                <a:cs typeface="Candara" panose="020E0502030303020204" pitchFamily="34" charset="0"/>
              </a:rPr>
              <a:t>less likely to suffer falls and injuries;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r>
              <a:rPr lang="en-US" sz="2800" dirty="0">
                <a:latin typeface="Candara" panose="020E0502030303020204" pitchFamily="34" charset="0"/>
                <a:ea typeface="Calibri" panose="020F0502020204030204" pitchFamily="34" charset="0"/>
                <a:cs typeface="Candara" panose="020E0502030303020204" pitchFamily="34" charset="0"/>
              </a:rPr>
              <a:t>• It offsets the effects of diseases like diabetes, high blood pressure, and high cholesterol;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r>
              <a:rPr lang="en-US" sz="2800" dirty="0">
                <a:latin typeface="Candara" panose="020E0502030303020204" pitchFamily="34" charset="0"/>
                <a:ea typeface="Calibri" panose="020F0502020204030204" pitchFamily="34" charset="0"/>
                <a:cs typeface="Candara" panose="020E0502030303020204" pitchFamily="34" charset="0"/>
              </a:rPr>
              <a:t>• It reduces the risk of illness;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r>
              <a:rPr lang="en-US" sz="2800" dirty="0">
                <a:latin typeface="Candara" panose="020E0502030303020204" pitchFamily="34" charset="0"/>
                <a:ea typeface="Calibri" panose="020F0502020204030204" pitchFamily="34" charset="0"/>
                <a:cs typeface="Candara" panose="020E0502030303020204" pitchFamily="34" charset="0"/>
              </a:rPr>
              <a:t>• It helps lose weight and may improve self-esteem which is important for mental health;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r>
              <a:rPr lang="en-US" sz="2800" dirty="0">
                <a:latin typeface="Candara" panose="020E0502030303020204" pitchFamily="34" charset="0"/>
                <a:ea typeface="Calibri" panose="020F0502020204030204" pitchFamily="34" charset="0"/>
                <a:cs typeface="Candara" panose="020E0502030303020204" pitchFamily="34" charset="0"/>
              </a:rPr>
              <a:t>• It helps improve quality of sleep; and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r>
              <a:rPr lang="en-US" sz="2800" dirty="0">
                <a:latin typeface="Candara" panose="020E0502030303020204" pitchFamily="34" charset="0"/>
                <a:ea typeface="Calibri" panose="020F0502020204030204" pitchFamily="34" charset="0"/>
                <a:cs typeface="Candara" panose="020E0502030303020204" pitchFamily="34" charset="0"/>
              </a:rPr>
              <a:t>• It improves their mood.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lnSpc>
                <a:spcPct val="100000"/>
              </a:lnSpc>
            </a:pP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5475" y="938530"/>
            <a:ext cx="11255375" cy="4718050"/>
          </a:xfrm>
          <a:prstGeom prst="rect">
            <a:avLst/>
          </a:prstGeom>
        </p:spPr>
        <p:txBody>
          <a:bodyPr wrap="square">
            <a:spAutoFit/>
          </a:bodyPr>
          <a:lstStyle/>
          <a:p>
            <a:pPr algn="just">
              <a:lnSpc>
                <a:spcPct val="150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Physical Exercise;</a:t>
            </a: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Exercising at home or on the road can be done in many fashions and should be encouraged. This makes it even more important to encourage exercise when opportunities arise, for example something as simple as taking a walk for at least 10 minutes during a rest period</a:t>
            </a:r>
            <a:r>
              <a:rPr lang="en-US" sz="2800" dirty="0" smtClean="0">
                <a:latin typeface="Candara" panose="020E0502030303020204" pitchFamily="34" charset="0"/>
                <a:ea typeface="Calibri" panose="020F0502020204030204" pitchFamily="34" charset="0"/>
                <a:cs typeface="Candara" panose="020E0502030303020204" pitchFamily="34" charset="0"/>
              </a:rPr>
              <a:t>.</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smtClean="0">
                <a:effectLst/>
                <a:latin typeface="Candara" panose="020E0502030303020204" pitchFamily="34" charset="0"/>
                <a:ea typeface="Calibri" panose="020F0502020204030204" pitchFamily="34" charset="0"/>
                <a:cs typeface="Candara" panose="020E0502030303020204" pitchFamily="34" charset="0"/>
              </a:rPr>
              <a:t>This helps improve quality of life as one ages and also reduces the risks  of age related illnesses and musculoskeleta</a:t>
            </a:r>
            <a:r>
              <a:rPr lang="en-US" sz="2800" dirty="0" smtClean="0">
                <a:latin typeface="Candara" panose="020E0502030303020204" pitchFamily="34" charset="0"/>
                <a:ea typeface="Calibri" panose="020F0502020204030204" pitchFamily="34" charset="0"/>
                <a:cs typeface="Candara" panose="020E0502030303020204" pitchFamily="34" charset="0"/>
              </a:rPr>
              <a:t>l disorders</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6725" y="271145"/>
            <a:ext cx="11356340" cy="6198235"/>
          </a:xfrm>
          <a:prstGeom prst="rect">
            <a:avLst/>
          </a:prstGeom>
        </p:spPr>
        <p:txBody>
          <a:bodyPr wrap="square">
            <a:noAutofit/>
          </a:bodyPr>
          <a:lstStyle/>
          <a:p>
            <a:pPr algn="just">
              <a:lnSpc>
                <a:spcPct val="150000"/>
              </a:lnSpc>
              <a:spcAft>
                <a:spcPts val="800"/>
              </a:spcAft>
            </a:pPr>
            <a:r>
              <a:rPr lang="en-US" sz="2800" b="1" u="sng" dirty="0">
                <a:latin typeface="Calibri" panose="020F0502020204030204" pitchFamily="34" charset="0"/>
                <a:ea typeface="Calibri" panose="020F0502020204030204" pitchFamily="34" charset="0"/>
                <a:cs typeface="Times New Roman" panose="02020603050405020304" pitchFamily="18" charset="0"/>
              </a:rPr>
              <a:t>Smoking;</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2800" dirty="0">
                <a:latin typeface="Calibri" panose="020F0502020204030204" pitchFamily="34" charset="0"/>
                <a:ea typeface="Calibri" panose="020F0502020204030204" pitchFamily="34" charset="0"/>
                <a:cs typeface="Times New Roman" panose="02020603050405020304" pitchFamily="18" charset="0"/>
              </a:rPr>
              <a:t> Many studies have shown that over </a:t>
            </a:r>
            <a:r>
              <a:rPr lang="en-US" sz="2800" dirty="0" smtClean="0">
                <a:latin typeface="Calibri" panose="020F0502020204030204" pitchFamily="34" charset="0"/>
                <a:ea typeface="Calibri" panose="020F0502020204030204" pitchFamily="34" charset="0"/>
                <a:cs typeface="Times New Roman" panose="02020603050405020304" pitchFamily="18" charset="0"/>
              </a:rPr>
              <a:t>1</a:t>
            </a:r>
            <a:r>
              <a:rPr lang="en-US" sz="2800" dirty="0">
                <a:latin typeface="Calibri" panose="020F0502020204030204" pitchFamily="34" charset="0"/>
                <a:ea typeface="Calibri" panose="020F0502020204030204" pitchFamily="34" charset="0"/>
                <a:cs typeface="Times New Roman" panose="02020603050405020304" pitchFamily="18" charset="0"/>
              </a:rPr>
              <a:t>7</a:t>
            </a:r>
            <a:r>
              <a:rPr lang="en-US" sz="2800" dirty="0" smtClean="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percent of </a:t>
            </a:r>
            <a:r>
              <a:rPr lang="en-US" sz="2800" dirty="0" smtClean="0">
                <a:latin typeface="Calibri" panose="020F0502020204030204" pitchFamily="34" charset="0"/>
                <a:ea typeface="Calibri" panose="020F0502020204030204" pitchFamily="34" charset="0"/>
                <a:cs typeface="Times New Roman" panose="02020603050405020304" pitchFamily="18" charset="0"/>
              </a:rPr>
              <a:t>adults smoke globally. </a:t>
            </a:r>
            <a:r>
              <a:rPr lang="en-US" sz="2800" dirty="0">
                <a:latin typeface="Calibri" panose="020F0502020204030204" pitchFamily="34" charset="0"/>
                <a:ea typeface="Calibri" panose="020F0502020204030204" pitchFamily="34" charset="0"/>
                <a:cs typeface="Times New Roman" panose="02020603050405020304" pitchFamily="18" charset="0"/>
              </a:rPr>
              <a:t>Though smoking may help </a:t>
            </a:r>
            <a:r>
              <a:rPr lang="en-US" sz="2800" dirty="0" smtClean="0">
                <a:latin typeface="Calibri" panose="020F0502020204030204" pitchFamily="34" charset="0"/>
                <a:ea typeface="Calibri" panose="020F0502020204030204" pitchFamily="34" charset="0"/>
                <a:cs typeface="Times New Roman" panose="02020603050405020304" pitchFamily="18" charset="0"/>
              </a:rPr>
              <a:t>people </a:t>
            </a:r>
            <a:r>
              <a:rPr lang="en-US" sz="2800" dirty="0">
                <a:latin typeface="Calibri" panose="020F0502020204030204" pitchFamily="34" charset="0"/>
                <a:ea typeface="Calibri" panose="020F0502020204030204" pitchFamily="34" charset="0"/>
                <a:cs typeface="Times New Roman" panose="02020603050405020304" pitchFamily="18" charset="0"/>
              </a:rPr>
              <a:t>feel stress-free, it increases their chances of acquiring lung cancer. Nicotine contained in tobacco is highly addictive and tobacco use is a major risk factor for cardiovascular and respiratory diseases, over 20 different types or subtypes of cancer, and many other debilitating health conditions. Worldwide and every year, over 8 million people die from tobacco use.</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330" y="172085"/>
            <a:ext cx="11586210" cy="5467350"/>
          </a:xfrm>
          <a:prstGeom prst="rect">
            <a:avLst/>
          </a:prstGeom>
        </p:spPr>
        <p:txBody>
          <a:bodyPr wrap="square">
            <a:spAutoFit/>
          </a:bodyPr>
          <a:lstStyle/>
          <a:p>
            <a:pPr algn="just">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Obstructive sleep </a:t>
            </a:r>
            <a:r>
              <a:rPr lang="en-US" sz="2800" b="1" u="sng" dirty="0" err="1">
                <a:latin typeface="Candara" panose="020E0502030303020204" pitchFamily="34" charset="0"/>
                <a:ea typeface="Calibri" panose="020F0502020204030204" pitchFamily="34" charset="0"/>
                <a:cs typeface="Candara" panose="020E0502030303020204" pitchFamily="34" charset="0"/>
              </a:rPr>
              <a:t>apnoea</a:t>
            </a:r>
            <a:r>
              <a:rPr lang="en-US" sz="2800" b="1" u="sng" dirty="0">
                <a:latin typeface="Candara" panose="020E0502030303020204" pitchFamily="34" charset="0"/>
                <a:ea typeface="Calibri" panose="020F0502020204030204" pitchFamily="34" charset="0"/>
                <a:cs typeface="Candara" panose="020E0502030303020204" pitchFamily="34" charset="0"/>
              </a:rPr>
              <a:t>;</a:t>
            </a:r>
            <a:r>
              <a:rPr lang="en-US" sz="2800" b="1" dirty="0">
                <a:latin typeface="Candara" panose="020E0502030303020204" pitchFamily="34" charset="0"/>
                <a:ea typeface="Calibri" panose="020F0502020204030204" pitchFamily="34" charset="0"/>
                <a:cs typeface="Candara" panose="020E0502030303020204" pitchFamily="34" charset="0"/>
              </a:rPr>
              <a:t>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People with obstructive sleep </a:t>
            </a:r>
            <a:r>
              <a:rPr lang="en-US" sz="2800" dirty="0" err="1">
                <a:latin typeface="Candara" panose="020E0502030303020204" pitchFamily="34" charset="0"/>
                <a:ea typeface="Calibri" panose="020F0502020204030204" pitchFamily="34" charset="0"/>
                <a:cs typeface="Candara" panose="020E0502030303020204" pitchFamily="34" charset="0"/>
              </a:rPr>
              <a:t>apnoea</a:t>
            </a:r>
            <a:r>
              <a:rPr lang="en-US" sz="2800" dirty="0">
                <a:latin typeface="Candara" panose="020E0502030303020204" pitchFamily="34" charset="0"/>
                <a:ea typeface="Calibri" panose="020F0502020204030204" pitchFamily="34" charset="0"/>
                <a:cs typeface="Candara" panose="020E0502030303020204" pitchFamily="34" charset="0"/>
              </a:rPr>
              <a:t> hardly wake up refreshed in the morning. They sleep and wake up intermittently to catch some breathe of fresh air due to the obstruction in the flow of air which occurs when the tongue folds back to block the airway. As a result, it can lead to improper rest, causing the body to tire easily. Sleep </a:t>
            </a:r>
            <a:r>
              <a:rPr lang="en-US" sz="2800" dirty="0" err="1">
                <a:latin typeface="Candara" panose="020E0502030303020204" pitchFamily="34" charset="0"/>
                <a:ea typeface="Calibri" panose="020F0502020204030204" pitchFamily="34" charset="0"/>
                <a:cs typeface="Candara" panose="020E0502030303020204" pitchFamily="34" charset="0"/>
              </a:rPr>
              <a:t>apnoea</a:t>
            </a:r>
            <a:r>
              <a:rPr lang="en-US" sz="2800" dirty="0">
                <a:latin typeface="Candara" panose="020E0502030303020204" pitchFamily="34" charset="0"/>
                <a:ea typeface="Calibri" panose="020F0502020204030204" pitchFamily="34" charset="0"/>
                <a:cs typeface="Candara" panose="020E0502030303020204" pitchFamily="34" charset="0"/>
              </a:rPr>
              <a:t> has also been known to cause the body to slow down its reaction time. Sleep </a:t>
            </a:r>
            <a:r>
              <a:rPr lang="en-US" sz="2800" dirty="0" err="1">
                <a:latin typeface="Candara" panose="020E0502030303020204" pitchFamily="34" charset="0"/>
                <a:ea typeface="Calibri" panose="020F0502020204030204" pitchFamily="34" charset="0"/>
                <a:cs typeface="Candara" panose="020E0502030303020204" pitchFamily="34" charset="0"/>
              </a:rPr>
              <a:t>apnoea</a:t>
            </a:r>
            <a:r>
              <a:rPr lang="en-US" sz="2800" dirty="0">
                <a:latin typeface="Candara" panose="020E0502030303020204" pitchFamily="34" charset="0"/>
                <a:ea typeface="Calibri" panose="020F0502020204030204" pitchFamily="34" charset="0"/>
                <a:cs typeface="Candara" panose="020E0502030303020204" pitchFamily="34" charset="0"/>
              </a:rPr>
              <a:t> is common especially amongst smokers, obese people and may also be hereditary. It can be managed using C-PAP machine which helps to keep the airway patent as the patient sleeps</a:t>
            </a:r>
            <a:r>
              <a:rPr lang="en-US" sz="2800" dirty="0" smtClean="0">
                <a:latin typeface="Candara" panose="020E0502030303020204" pitchFamily="34" charset="0"/>
                <a:ea typeface="Calibri" panose="020F0502020204030204" pitchFamily="34" charset="0"/>
                <a:cs typeface="Candara" panose="020E0502030303020204" pitchFamily="34" charset="0"/>
              </a:rPr>
              <a:t>.</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gn="just">
              <a:spcAft>
                <a:spcPts val="800"/>
              </a:spcAft>
            </a:pPr>
            <a:r>
              <a:rPr lang="en-US" sz="2800" dirty="0" smtClean="0">
                <a:effectLst/>
                <a:latin typeface="Candara" panose="020E0502030303020204" pitchFamily="34" charset="0"/>
                <a:ea typeface="Calibri" panose="020F0502020204030204" pitchFamily="34" charset="0"/>
                <a:cs typeface="Candara" panose="020E0502030303020204" pitchFamily="34" charset="0"/>
              </a:rPr>
              <a:t>As you grow older, keeping a healthy weight and lifestyle can help mitigate age-related illnesses like sleep </a:t>
            </a:r>
            <a:r>
              <a:rPr lang="en-US" sz="2800" dirty="0" err="1" smtClean="0">
                <a:effectLst/>
                <a:latin typeface="Candara" panose="020E0502030303020204" pitchFamily="34" charset="0"/>
                <a:ea typeface="Calibri" panose="020F0502020204030204" pitchFamily="34" charset="0"/>
                <a:cs typeface="Candara" panose="020E0502030303020204" pitchFamily="34" charset="0"/>
              </a:rPr>
              <a:t>apneoa</a:t>
            </a:r>
            <a:r>
              <a:rPr lang="en-US" sz="2800" dirty="0" smtClean="0">
                <a:effectLst/>
                <a:latin typeface="Candara" panose="020E0502030303020204" pitchFamily="34" charset="0"/>
                <a:ea typeface="Calibri" panose="020F0502020204030204" pitchFamily="34" charset="0"/>
                <a:cs typeface="Candara" panose="020E0502030303020204" pitchFamily="34" charset="0"/>
              </a:rPr>
              <a:t>.</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08976" y="2323750"/>
            <a:ext cx="7566870" cy="2068259"/>
          </a:xfrm>
          <a:prstGeom prst="rect">
            <a:avLst/>
          </a:prstGeom>
        </p:spPr>
        <p:txBody>
          <a:bodyPr wrap="square">
            <a:spAutoFit/>
          </a:bodyPr>
          <a:lstStyle/>
          <a:p>
            <a:pPr marL="571500" indent="-571500">
              <a:lnSpc>
                <a:spcPct val="107000"/>
              </a:lnSpc>
              <a:buFont typeface="Wingdings" panose="05000000000000000000" pitchFamily="2" charset="2"/>
              <a:buChar char="ü"/>
            </a:pPr>
            <a:r>
              <a:rPr lang="en-US" sz="4000" dirty="0">
                <a:latin typeface="Calibri" panose="020F0502020204030204" pitchFamily="34" charset="0"/>
                <a:ea typeface="Calibri" panose="020F0502020204030204" pitchFamily="34" charset="0"/>
                <a:cs typeface="Times New Roman" panose="02020603050405020304" pitchFamily="18" charset="0"/>
              </a:rPr>
              <a:t>Introduction/Definition of terms</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571500" indent="-571500">
              <a:lnSpc>
                <a:spcPct val="107000"/>
              </a:lnSpc>
              <a:buFont typeface="Wingdings" panose="05000000000000000000" pitchFamily="2" charset="2"/>
              <a:buChar char="ü"/>
            </a:pPr>
            <a:r>
              <a:rPr lang="en-US" sz="4000" dirty="0">
                <a:latin typeface="Calibri" panose="020F0502020204030204" pitchFamily="34" charset="0"/>
                <a:ea typeface="Calibri" panose="020F0502020204030204" pitchFamily="34" charset="0"/>
                <a:cs typeface="Times New Roman" panose="02020603050405020304" pitchFamily="18" charset="0"/>
              </a:rPr>
              <a:t>Discussion</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571500" indent="-571500">
              <a:lnSpc>
                <a:spcPct val="107000"/>
              </a:lnSpc>
              <a:buFont typeface="Wingdings" panose="05000000000000000000" pitchFamily="2" charset="2"/>
              <a:buChar char="ü"/>
            </a:pPr>
            <a:r>
              <a:rPr lang="en-US" sz="4000" dirty="0">
                <a:latin typeface="Calibri" panose="020F0502020204030204" pitchFamily="34" charset="0"/>
                <a:ea typeface="Calibri" panose="020F0502020204030204" pitchFamily="34" charset="0"/>
                <a:cs typeface="Times New Roman" panose="02020603050405020304" pitchFamily="18" charset="0"/>
              </a:rPr>
              <a:t>Conclusion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735" y="755015"/>
            <a:ext cx="11450955" cy="5552440"/>
          </a:xfrm>
          <a:prstGeom prst="rect">
            <a:avLst/>
          </a:prstGeom>
        </p:spPr>
        <p:txBody>
          <a:bodyPr wrap="square">
            <a:noAutofit/>
          </a:bodyPr>
          <a:lstStyle/>
          <a:p>
            <a:pPr algn="just">
              <a:lnSpc>
                <a:spcPct val="150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Irregular sleep routine;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r>
              <a:rPr lang="en-US" sz="2800" dirty="0" smtClean="0">
                <a:latin typeface="Candara" panose="020E0502030303020204" pitchFamily="34" charset="0"/>
                <a:ea typeface="Calibri" panose="020F0502020204030204" pitchFamily="34" charset="0"/>
                <a:cs typeface="Candara" panose="020E0502030303020204" pitchFamily="34" charset="0"/>
              </a:rPr>
              <a:t>Work </a:t>
            </a:r>
            <a:r>
              <a:rPr lang="en-US" sz="2800" dirty="0">
                <a:latin typeface="Candara" panose="020E0502030303020204" pitchFamily="34" charset="0"/>
                <a:ea typeface="Calibri" panose="020F0502020204030204" pitchFamily="34" charset="0"/>
                <a:cs typeface="Candara" panose="020E0502030303020204" pitchFamily="34" charset="0"/>
              </a:rPr>
              <a:t>routines are not always fixed. </a:t>
            </a:r>
            <a:r>
              <a:rPr lang="en-US" sz="2800" dirty="0" smtClean="0">
                <a:latin typeface="Candara" panose="020E0502030303020204" pitchFamily="34" charset="0"/>
                <a:ea typeface="Calibri" panose="020F0502020204030204" pitchFamily="34" charset="0"/>
                <a:cs typeface="Candara" panose="020E0502030303020204" pitchFamily="34" charset="0"/>
              </a:rPr>
              <a:t>One </a:t>
            </a:r>
            <a:r>
              <a:rPr lang="en-US" sz="2800" dirty="0">
                <a:latin typeface="Candara" panose="020E0502030303020204" pitchFamily="34" charset="0"/>
                <a:ea typeface="Calibri" panose="020F0502020204030204" pitchFamily="34" charset="0"/>
                <a:cs typeface="Candara" panose="020E0502030303020204" pitchFamily="34" charset="0"/>
              </a:rPr>
              <a:t>may work for many hours without a fixed pattern. This can cause the body to develop fatigue due to improper sleeping routine. A traffic jam or poor weather conditions can disrupt the schedule of </a:t>
            </a:r>
            <a:r>
              <a:rPr lang="en-US" sz="2800" dirty="0" smtClean="0">
                <a:latin typeface="Candara" panose="020E0502030303020204" pitchFamily="34" charset="0"/>
                <a:ea typeface="Calibri" panose="020F0502020204030204" pitchFamily="34" charset="0"/>
                <a:cs typeface="Candara" panose="020E0502030303020204" pitchFamily="34" charset="0"/>
              </a:rPr>
              <a:t>a person </a:t>
            </a:r>
            <a:r>
              <a:rPr lang="en-US" sz="2800" dirty="0">
                <a:latin typeface="Candara" panose="020E0502030303020204" pitchFamily="34" charset="0"/>
                <a:ea typeface="Calibri" panose="020F0502020204030204" pitchFamily="34" charset="0"/>
                <a:cs typeface="Candara" panose="020E0502030303020204" pitchFamily="34" charset="0"/>
              </a:rPr>
              <a:t>and force them to extend their </a:t>
            </a:r>
            <a:r>
              <a:rPr lang="en-US" sz="2800" dirty="0" smtClean="0">
                <a:latin typeface="Candara" panose="020E0502030303020204" pitchFamily="34" charset="0"/>
                <a:ea typeface="Calibri" panose="020F0502020204030204" pitchFamily="34" charset="0"/>
                <a:cs typeface="Candara" panose="020E0502030303020204" pitchFamily="34" charset="0"/>
              </a:rPr>
              <a:t>work hours </a:t>
            </a:r>
            <a:r>
              <a:rPr lang="en-US" sz="2800" dirty="0">
                <a:latin typeface="Candara" panose="020E0502030303020204" pitchFamily="34" charset="0"/>
                <a:ea typeface="Calibri" panose="020F0502020204030204" pitchFamily="34" charset="0"/>
                <a:cs typeface="Candara" panose="020E0502030303020204" pitchFamily="34" charset="0"/>
              </a:rPr>
              <a:t>to late </a:t>
            </a:r>
            <a:r>
              <a:rPr lang="en-US" sz="2800" dirty="0" smtClean="0">
                <a:latin typeface="Candara" panose="020E0502030303020204" pitchFamily="34" charset="0"/>
                <a:ea typeface="Calibri" panose="020F0502020204030204" pitchFamily="34" charset="0"/>
                <a:cs typeface="Candara" panose="020E0502030303020204" pitchFamily="34" charset="0"/>
              </a:rPr>
              <a:t>hours to enable them meet their set targets. </a:t>
            </a:r>
            <a:r>
              <a:rPr lang="en-US" sz="2800" dirty="0">
                <a:latin typeface="Candara" panose="020E0502030303020204" pitchFamily="34" charset="0"/>
                <a:ea typeface="Calibri" panose="020F0502020204030204" pitchFamily="34" charset="0"/>
                <a:cs typeface="Candara" panose="020E0502030303020204" pitchFamily="34" charset="0"/>
              </a:rPr>
              <a:t>This can impact the resting hours and can lead to excessive workloads. </a:t>
            </a:r>
            <a:r>
              <a:rPr lang="en-US" sz="2800" dirty="0" smtClean="0">
                <a:latin typeface="Candara" panose="020E0502030303020204" pitchFamily="34" charset="0"/>
                <a:ea typeface="Calibri" panose="020F0502020204030204" pitchFamily="34" charset="0"/>
                <a:cs typeface="Candara" panose="020E0502030303020204" pitchFamily="34" charset="0"/>
              </a:rPr>
              <a:t>People </a:t>
            </a:r>
            <a:r>
              <a:rPr lang="en-US" sz="2800" dirty="0">
                <a:latin typeface="Candara" panose="020E0502030303020204" pitchFamily="34" charset="0"/>
                <a:ea typeface="Calibri" panose="020F0502020204030204" pitchFamily="34" charset="0"/>
                <a:cs typeface="Candara" panose="020E0502030303020204" pitchFamily="34" charset="0"/>
              </a:rPr>
              <a:t>should: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735" y="755015"/>
            <a:ext cx="11450955" cy="5552440"/>
          </a:xfrm>
          <a:prstGeom prst="rect">
            <a:avLst/>
          </a:prstGeom>
        </p:spPr>
        <p:txBody>
          <a:bodyPr wrap="square">
            <a:noAutofit/>
          </a:bodyPr>
          <a:lstStyle/>
          <a:p>
            <a:pPr algn="just">
              <a:lnSpc>
                <a:spcPct val="107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Irregular sleep routine; </a:t>
            </a: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try to stick with daily schedules (with the support of their s</a:t>
            </a:r>
            <a:r>
              <a:rPr lang="en-US" sz="2800" dirty="0" smtClean="0">
                <a:latin typeface="Candara" panose="020E0502030303020204" pitchFamily="34" charset="0"/>
                <a:ea typeface="Calibri" panose="020F0502020204030204" pitchFamily="34" charset="0"/>
                <a:cs typeface="Candara" panose="020E0502030303020204" pitchFamily="34" charset="0"/>
              </a:rPr>
              <a:t>upervisors) </a:t>
            </a:r>
            <a:r>
              <a:rPr lang="en-US" sz="2800" dirty="0">
                <a:latin typeface="Candara" panose="020E0502030303020204" pitchFamily="34" charset="0"/>
                <a:ea typeface="Calibri" panose="020F0502020204030204" pitchFamily="34" charset="0"/>
                <a:cs typeface="Candara" panose="020E0502030303020204" pitchFamily="34" charset="0"/>
              </a:rPr>
              <a:t>allowing for enough rest periods. </a:t>
            </a:r>
            <a:r>
              <a:rPr lang="en-US" sz="2800" dirty="0" smtClean="0">
                <a:latin typeface="Candara" panose="020E0502030303020204" pitchFamily="34" charset="0"/>
                <a:ea typeface="Calibri" panose="020F0502020204030204" pitchFamily="34" charset="0"/>
                <a:cs typeface="Candara" panose="020E0502030303020204" pitchFamily="34" charset="0"/>
              </a:rPr>
              <a:t>People </a:t>
            </a:r>
            <a:r>
              <a:rPr lang="en-US" sz="2800" dirty="0">
                <a:latin typeface="Candara" panose="020E0502030303020204" pitchFamily="34" charset="0"/>
                <a:ea typeface="Calibri" panose="020F0502020204030204" pitchFamily="34" charset="0"/>
                <a:cs typeface="Candara" panose="020E0502030303020204" pitchFamily="34" charset="0"/>
              </a:rPr>
              <a:t>should contact their schedulers in case of risk of extension of their </a:t>
            </a:r>
            <a:r>
              <a:rPr lang="en-US" sz="2800" dirty="0" smtClean="0">
                <a:latin typeface="Candara" panose="020E0502030303020204" pitchFamily="34" charset="0"/>
                <a:ea typeface="Calibri" panose="020F0502020204030204" pitchFamily="34" charset="0"/>
                <a:cs typeface="Candara" panose="020E0502030303020204" pitchFamily="34" charset="0"/>
              </a:rPr>
              <a:t>work hours;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adhere to regulated resting hours; and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be aware that irregular </a:t>
            </a:r>
            <a:r>
              <a:rPr lang="en-US" sz="2800" dirty="0" smtClean="0">
                <a:latin typeface="Candara" panose="020E0502030303020204" pitchFamily="34" charset="0"/>
                <a:ea typeface="Calibri" panose="020F0502020204030204" pitchFamily="34" charset="0"/>
                <a:cs typeface="Candara" panose="020E0502030303020204" pitchFamily="34" charset="0"/>
              </a:rPr>
              <a:t>work </a:t>
            </a:r>
            <a:r>
              <a:rPr lang="en-US" sz="2800" dirty="0">
                <a:latin typeface="Candara" panose="020E0502030303020204" pitchFamily="34" charset="0"/>
                <a:ea typeface="Calibri" panose="020F0502020204030204" pitchFamily="34" charset="0"/>
                <a:cs typeface="Candara" panose="020E0502030303020204" pitchFamily="34" charset="0"/>
              </a:rPr>
              <a:t>patterns may increase the risk of fatigue.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We know times are hard, but you don’t have to work round the clock to earn more money </a:t>
            </a:r>
            <a:r>
              <a:rPr lang="en-US" sz="2800" dirty="0" smtClean="0">
                <a:latin typeface="Candara" panose="020E0502030303020204" pitchFamily="34" charset="0"/>
                <a:ea typeface="Calibri" panose="020F0502020204030204" pitchFamily="34" charset="0"/>
                <a:cs typeface="Candara" panose="020E0502030303020204" pitchFamily="34" charset="0"/>
              </a:rPr>
              <a:t>at </a:t>
            </a:r>
            <a:r>
              <a:rPr lang="en-US" sz="2800" dirty="0">
                <a:latin typeface="Candara" panose="020E0502030303020204" pitchFamily="34" charset="0"/>
                <a:ea typeface="Calibri" panose="020F0502020204030204" pitchFamily="34" charset="0"/>
                <a:cs typeface="Candara" panose="020E0502030303020204" pitchFamily="34" charset="0"/>
              </a:rPr>
              <a:t>the detriment of your health. Don’t work from 7am – 5pm and start Uber from 7pm </a:t>
            </a:r>
            <a:r>
              <a:rPr lang="en-US" sz="2800" dirty="0" smtClean="0">
                <a:latin typeface="Candara" panose="020E0502030303020204" pitchFamily="34" charset="0"/>
                <a:ea typeface="Calibri" panose="020F0502020204030204" pitchFamily="34" charset="0"/>
                <a:cs typeface="Candara" panose="020E0502030303020204" pitchFamily="34" charset="0"/>
              </a:rPr>
              <a:t>till </a:t>
            </a:r>
            <a:r>
              <a:rPr lang="en-US" sz="2800" dirty="0">
                <a:latin typeface="Candara" panose="020E0502030303020204" pitchFamily="34" charset="0"/>
                <a:ea typeface="Calibri" panose="020F0502020204030204" pitchFamily="34" charset="0"/>
                <a:cs typeface="Candara" panose="020E0502030303020204" pitchFamily="34" charset="0"/>
              </a:rPr>
              <a:t>morning. You will kill yourself. Give your body time to </a:t>
            </a:r>
            <a:r>
              <a:rPr lang="en-US" sz="2800" dirty="0" smtClean="0">
                <a:latin typeface="Candara" panose="020E0502030303020204" pitchFamily="34" charset="0"/>
                <a:ea typeface="Calibri" panose="020F0502020204030204" pitchFamily="34" charset="0"/>
                <a:cs typeface="Candara" panose="020E0502030303020204" pitchFamily="34" charset="0"/>
              </a:rPr>
              <a:t>rest especially as you grow older so as to mitigate the effect of age related illnesses.</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0685" y="290830"/>
            <a:ext cx="11399520" cy="7146290"/>
          </a:xfrm>
          <a:prstGeom prst="rect">
            <a:avLst/>
          </a:prstGeom>
        </p:spPr>
        <p:txBody>
          <a:bodyPr wrap="square">
            <a:noAutofit/>
          </a:bodyPr>
          <a:lstStyle/>
          <a:p>
            <a:pPr algn="just">
              <a:lnSpc>
                <a:spcPct val="107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Musculoskeletal issues;</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Limited mobility </a:t>
            </a:r>
            <a:r>
              <a:rPr lang="en-US" sz="2800" dirty="0" smtClean="0">
                <a:latin typeface="Candara" panose="020E0502030303020204" pitchFamily="34" charset="0"/>
                <a:ea typeface="Calibri" panose="020F0502020204030204" pitchFamily="34" charset="0"/>
                <a:cs typeface="Candara" panose="020E0502030303020204" pitchFamily="34" charset="0"/>
              </a:rPr>
              <a:t>at work and poor posturing </a:t>
            </a:r>
            <a:r>
              <a:rPr lang="en-US" sz="2800" dirty="0">
                <a:latin typeface="Candara" panose="020E0502030303020204" pitchFamily="34" charset="0"/>
                <a:ea typeface="Calibri" panose="020F0502020204030204" pitchFamily="34" charset="0"/>
                <a:cs typeface="Candara" panose="020E0502030303020204" pitchFamily="34" charset="0"/>
              </a:rPr>
              <a:t>can lead to musculoskeletal issues.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smtClean="0">
                <a:latin typeface="Candara" panose="020E0502030303020204" pitchFamily="34" charset="0"/>
                <a:ea typeface="Calibri" panose="020F0502020204030204" pitchFamily="34" charset="0"/>
                <a:cs typeface="Candara" panose="020E0502030303020204" pitchFamily="34" charset="0"/>
              </a:rPr>
              <a:t>People </a:t>
            </a:r>
            <a:r>
              <a:rPr lang="en-US" sz="2800" dirty="0">
                <a:latin typeface="Candara" panose="020E0502030303020204" pitchFamily="34" charset="0"/>
                <a:ea typeface="Calibri" panose="020F0502020204030204" pitchFamily="34" charset="0"/>
                <a:cs typeface="Candara" panose="020E0502030303020204" pitchFamily="34" charset="0"/>
              </a:rPr>
              <a:t>should: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adjust </a:t>
            </a:r>
            <a:r>
              <a:rPr lang="en-US" sz="2800" dirty="0" smtClean="0">
                <a:latin typeface="Candara" panose="020E0502030303020204" pitchFamily="34" charset="0"/>
                <a:ea typeface="Calibri" panose="020F0502020204030204" pitchFamily="34" charset="0"/>
                <a:cs typeface="Candara" panose="020E0502030303020204" pitchFamily="34" charset="0"/>
              </a:rPr>
              <a:t>their seats and attain good posture </a:t>
            </a:r>
            <a:r>
              <a:rPr lang="en-US" sz="2800" dirty="0">
                <a:latin typeface="Candara" panose="020E0502030303020204" pitchFamily="34" charset="0"/>
                <a:ea typeface="Calibri" panose="020F0502020204030204" pitchFamily="34" charset="0"/>
                <a:cs typeface="Candara" panose="020E0502030303020204" pitchFamily="34" charset="0"/>
              </a:rPr>
              <a:t>where </a:t>
            </a:r>
            <a:r>
              <a:rPr lang="en-US" sz="2800" dirty="0" smtClean="0">
                <a:latin typeface="Candara" panose="020E0502030303020204" pitchFamily="34" charset="0"/>
                <a:ea typeface="Calibri" panose="020F0502020204030204" pitchFamily="34" charset="0"/>
                <a:cs typeface="Candara" panose="020E0502030303020204" pitchFamily="34" charset="0"/>
              </a:rPr>
              <a:t>possible so as </a:t>
            </a:r>
            <a:r>
              <a:rPr lang="en-US" sz="2800" dirty="0">
                <a:latin typeface="Candara" panose="020E0502030303020204" pitchFamily="34" charset="0"/>
                <a:ea typeface="Calibri" panose="020F0502020204030204" pitchFamily="34" charset="0"/>
                <a:cs typeface="Candara" panose="020E0502030303020204" pitchFamily="34" charset="0"/>
              </a:rPr>
              <a:t>to ensure the correct ergonomic position;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safely practice body stretching and other exercises during rest periods;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avoid excessive tension on the body and be in a relaxed posture</a:t>
            </a:r>
            <a:r>
              <a:rPr lang="en-US" sz="2800" dirty="0" smtClean="0">
                <a:latin typeface="Candara" panose="020E0502030303020204" pitchFamily="34" charset="0"/>
                <a:ea typeface="Calibri" panose="020F0502020204030204" pitchFamily="34" charset="0"/>
                <a:cs typeface="Candara" panose="020E0502030303020204" pitchFamily="34" charset="0"/>
              </a:rPr>
              <a:t>;</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smtClean="0">
                <a:effectLst/>
                <a:latin typeface="Candara" panose="020E0502030303020204" pitchFamily="34" charset="0"/>
                <a:ea typeface="Calibri" panose="020F0502020204030204" pitchFamily="34" charset="0"/>
                <a:cs typeface="Candara" panose="020E0502030303020204" pitchFamily="34" charset="0"/>
              </a:rPr>
              <a:t>Practicing good posturing and ergonomic position can help mitigate age-related musculoskeletal disorders like chronic back pains</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 y="130175"/>
            <a:ext cx="11706860" cy="6581140"/>
          </a:xfrm>
          <a:prstGeom prst="rect">
            <a:avLst/>
          </a:prstGeom>
        </p:spPr>
        <p:txBody>
          <a:bodyPr wrap="square">
            <a:noAutofit/>
          </a:bodyPr>
          <a:lstStyle/>
          <a:p>
            <a:pPr>
              <a:lnSpc>
                <a:spcPct val="107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Hypertension (high blood pressure);</a:t>
            </a:r>
            <a:r>
              <a:rPr lang="en-US" sz="2800" dirty="0">
                <a:latin typeface="Candara" panose="020E0502030303020204" pitchFamily="34" charset="0"/>
                <a:ea typeface="Calibri" panose="020F0502020204030204" pitchFamily="34" charset="0"/>
                <a:cs typeface="Candara" panose="020E0502030303020204" pitchFamily="34" charset="0"/>
              </a:rPr>
              <a:t>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There can be several causes of hypertension, obesity and inactivity being the key risks </a:t>
            </a:r>
            <a:r>
              <a:rPr lang="en-US" sz="2800" dirty="0" smtClean="0">
                <a:latin typeface="Candara" panose="020E0502030303020204" pitchFamily="34" charset="0"/>
                <a:ea typeface="Calibri" panose="020F0502020204030204" pitchFamily="34" charset="0"/>
                <a:cs typeface="Candara" panose="020E0502030303020204" pitchFamily="34" charset="0"/>
              </a:rPr>
              <a:t>factors. </a:t>
            </a:r>
            <a:r>
              <a:rPr lang="en-US" sz="2800" dirty="0">
                <a:latin typeface="Candara" panose="020E0502030303020204" pitchFamily="34" charset="0"/>
                <a:ea typeface="Calibri" panose="020F0502020204030204" pitchFamily="34" charset="0"/>
                <a:cs typeface="Candara" panose="020E0502030303020204" pitchFamily="34" charset="0"/>
              </a:rPr>
              <a:t>The following can be done to minimize the risks. </a:t>
            </a:r>
            <a:r>
              <a:rPr lang="en-US" sz="2800" dirty="0" smtClean="0">
                <a:latin typeface="Candara" panose="020E0502030303020204" pitchFamily="34" charset="0"/>
                <a:ea typeface="Calibri" panose="020F0502020204030204" pitchFamily="34" charset="0"/>
                <a:cs typeface="Candara" panose="020E0502030303020204" pitchFamily="34" charset="0"/>
              </a:rPr>
              <a:t>We </a:t>
            </a:r>
            <a:r>
              <a:rPr lang="en-US" sz="2800" dirty="0">
                <a:latin typeface="Candara" panose="020E0502030303020204" pitchFamily="34" charset="0"/>
                <a:ea typeface="Calibri" panose="020F0502020204030204" pitchFamily="34" charset="0"/>
                <a:cs typeface="Candara" panose="020E0502030303020204" pitchFamily="34" charset="0"/>
              </a:rPr>
              <a:t>should: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regularly have </a:t>
            </a:r>
            <a:r>
              <a:rPr lang="en-US" sz="2800" dirty="0" smtClean="0">
                <a:latin typeface="Candara" panose="020E0502030303020204" pitchFamily="34" charset="0"/>
                <a:ea typeface="Calibri" panose="020F0502020204030204" pitchFamily="34" charset="0"/>
                <a:cs typeface="Candara" panose="020E0502030303020204" pitchFamily="34" charset="0"/>
              </a:rPr>
              <a:t>blood pressure checks done by professionals (can be supplemented by self monitoring </a:t>
            </a:r>
            <a:r>
              <a:rPr lang="en-US" sz="2800" dirty="0" err="1" smtClean="0">
                <a:latin typeface="Candara" panose="020E0502030303020204" pitchFamily="34" charset="0"/>
                <a:ea typeface="Calibri" panose="020F0502020204030204" pitchFamily="34" charset="0"/>
                <a:cs typeface="Candara" panose="020E0502030303020204" pitchFamily="34" charset="0"/>
              </a:rPr>
              <a:t>e.g</a:t>
            </a:r>
            <a:r>
              <a:rPr lang="en-US" sz="2800" dirty="0" smtClean="0">
                <a:latin typeface="Candara" panose="020E0502030303020204" pitchFamily="34" charset="0"/>
                <a:ea typeface="Calibri" panose="020F0502020204030204" pitchFamily="34" charset="0"/>
                <a:cs typeface="Candara" panose="020E0502030303020204" pitchFamily="34" charset="0"/>
              </a:rPr>
              <a:t> Automated BP monitors)</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smtClean="0">
                <a:latin typeface="Candara" panose="020E0502030303020204" pitchFamily="34" charset="0"/>
                <a:ea typeface="Calibri" panose="020F0502020204030204" pitchFamily="34" charset="0"/>
                <a:cs typeface="Candara" panose="020E0502030303020204" pitchFamily="34" charset="0"/>
              </a:rPr>
              <a:t>• consider reducing/stopping smoking and drinking alcohol;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smtClean="0">
                <a:latin typeface="Candara" panose="020E0502030303020204" pitchFamily="34" charset="0"/>
                <a:ea typeface="Calibri" panose="020F0502020204030204" pitchFamily="34" charset="0"/>
                <a:cs typeface="Candara" panose="020E0502030303020204" pitchFamily="34" charset="0"/>
              </a:rPr>
              <a:t>• practice stress relieving exercises;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smtClean="0">
                <a:latin typeface="Candara" panose="020E0502030303020204" pitchFamily="34" charset="0"/>
                <a:ea typeface="Calibri" panose="020F0502020204030204" pitchFamily="34" charset="0"/>
                <a:cs typeface="Candara" panose="020E0502030303020204" pitchFamily="34" charset="0"/>
              </a:rPr>
              <a:t>• minimize salt consumption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smtClean="0">
                <a:latin typeface="Candara" panose="020E0502030303020204" pitchFamily="34" charset="0"/>
                <a:ea typeface="Calibri" panose="020F0502020204030204" pitchFamily="34" charset="0"/>
                <a:cs typeface="Candara" panose="020E0502030303020204" pitchFamily="34" charset="0"/>
              </a:rPr>
              <a:t>• reduce consumption of sugary drinks and carbonated sodas; and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smtClean="0">
                <a:latin typeface="Candara" panose="020E0502030303020204" pitchFamily="34" charset="0"/>
                <a:ea typeface="Calibri" panose="020F0502020204030204" pitchFamily="34" charset="0"/>
                <a:cs typeface="Candara" panose="020E0502030303020204" pitchFamily="34" charset="0"/>
              </a:rPr>
              <a:t>• eat more fresh fruits and vegetables.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exercise regularly even on a long hauling trip; </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smtClean="0">
                <a:effectLst/>
                <a:latin typeface="Candara" panose="020E0502030303020204" pitchFamily="34" charset="0"/>
                <a:ea typeface="Calibri" panose="020F0502020204030204" pitchFamily="34" charset="0"/>
                <a:cs typeface="Candara" panose="020E0502030303020204" pitchFamily="34" charset="0"/>
              </a:rPr>
              <a:t>As you age, be proactive and intentional on the lifestyle choices you make so as to mitigate age-related illnesses like high blood pressure.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7970" y="405765"/>
            <a:ext cx="11694795" cy="6216015"/>
          </a:xfrm>
          <a:prstGeom prst="rect">
            <a:avLst/>
          </a:prstGeom>
        </p:spPr>
        <p:txBody>
          <a:bodyPr wrap="square">
            <a:spAutoFit/>
          </a:bodyPr>
          <a:lstStyle/>
          <a:p>
            <a:pPr algn="just">
              <a:lnSpc>
                <a:spcPct val="150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Mental wellbeing;</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r>
              <a:rPr lang="en-US" sz="2800" dirty="0" smtClean="0">
                <a:latin typeface="Candara" panose="020E0502030303020204" pitchFamily="34" charset="0"/>
                <a:ea typeface="Calibri" panose="020F0502020204030204" pitchFamily="34" charset="0"/>
                <a:cs typeface="Candara" panose="020E0502030303020204" pitchFamily="34" charset="0"/>
              </a:rPr>
              <a:t>Most jobs that require confidentiality </a:t>
            </a:r>
            <a:r>
              <a:rPr lang="en-US" sz="2800" dirty="0">
                <a:latin typeface="Candara" panose="020E0502030303020204" pitchFamily="34" charset="0"/>
                <a:ea typeface="Calibri" panose="020F0502020204030204" pitchFamily="34" charset="0"/>
                <a:cs typeface="Candara" panose="020E0502030303020204" pitchFamily="34" charset="0"/>
              </a:rPr>
              <a:t>are mostly carried out with limited social contacts. </a:t>
            </a:r>
            <a:r>
              <a:rPr lang="en-US" sz="2800" dirty="0" smtClean="0">
                <a:latin typeface="Candara" panose="020E0502030303020204" pitchFamily="34" charset="0"/>
                <a:ea typeface="Calibri" panose="020F0502020204030204" pitchFamily="34" charset="0"/>
                <a:cs typeface="Candara" panose="020E0502030303020204" pitchFamily="34" charset="0"/>
              </a:rPr>
              <a:t>For Judiciary workers, </a:t>
            </a:r>
            <a:r>
              <a:rPr lang="en-US" sz="2800" dirty="0">
                <a:latin typeface="Candara" panose="020E0502030303020204" pitchFamily="34" charset="0"/>
                <a:ea typeface="Calibri" panose="020F0502020204030204" pitchFamily="34" charset="0"/>
                <a:cs typeface="Candara" panose="020E0502030303020204" pitchFamily="34" charset="0"/>
              </a:rPr>
              <a:t>this could affect their mental wellbeing. Possible solutions for </a:t>
            </a:r>
            <a:r>
              <a:rPr lang="en-US" sz="2800" dirty="0" smtClean="0">
                <a:latin typeface="Candara" panose="020E0502030303020204" pitchFamily="34" charset="0"/>
                <a:ea typeface="Calibri" panose="020F0502020204030204" pitchFamily="34" charset="0"/>
                <a:cs typeface="Candara" panose="020E0502030303020204" pitchFamily="34" charset="0"/>
              </a:rPr>
              <a:t>such people include: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 engaging with other </a:t>
            </a:r>
            <a:r>
              <a:rPr lang="en-US" sz="2800" dirty="0" smtClean="0">
                <a:latin typeface="Candara" panose="020E0502030303020204" pitchFamily="34" charset="0"/>
                <a:ea typeface="Calibri" panose="020F0502020204030204" pitchFamily="34" charset="0"/>
                <a:cs typeface="Candara" panose="020E0502030303020204" pitchFamily="34" charset="0"/>
              </a:rPr>
              <a:t>members of staff where </a:t>
            </a:r>
            <a:r>
              <a:rPr lang="en-US" sz="2800" dirty="0">
                <a:latin typeface="Candara" panose="020E0502030303020204" pitchFamily="34" charset="0"/>
                <a:ea typeface="Calibri" panose="020F0502020204030204" pitchFamily="34" charset="0"/>
                <a:cs typeface="Candara" panose="020E0502030303020204" pitchFamily="34" charset="0"/>
              </a:rPr>
              <a:t>possible;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 talking to friends or family members </a:t>
            </a:r>
            <a:r>
              <a:rPr lang="en-US" sz="2800" dirty="0" smtClean="0">
                <a:latin typeface="Candara" panose="020E0502030303020204" pitchFamily="34" charset="0"/>
                <a:ea typeface="Calibri" panose="020F0502020204030204" pitchFamily="34" charset="0"/>
                <a:cs typeface="Candara" panose="020E0502030303020204" pitchFamily="34" charset="0"/>
              </a:rPr>
              <a:t>often</a:t>
            </a:r>
            <a:r>
              <a:rPr lang="en-US" sz="2800" dirty="0">
                <a:latin typeface="Candara" panose="020E0502030303020204" pitchFamily="34" charset="0"/>
                <a:ea typeface="Calibri" panose="020F0502020204030204" pitchFamily="34" charset="0"/>
                <a:cs typeface="Candara" panose="020E0502030303020204" pitchFamily="34" charset="0"/>
              </a:rPr>
              <a:t> </a:t>
            </a:r>
            <a:r>
              <a:rPr lang="en-US" sz="2800" dirty="0" smtClean="0">
                <a:latin typeface="Candara" panose="020E0502030303020204" pitchFamily="34" charset="0"/>
                <a:ea typeface="Calibri" panose="020F0502020204030204" pitchFamily="34" charset="0"/>
                <a:cs typeface="Candara" panose="020E0502030303020204" pitchFamily="34" charset="0"/>
              </a:rPr>
              <a:t>during break periods;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smtClean="0">
                <a:latin typeface="Candara" panose="020E0502030303020204" pitchFamily="34" charset="0"/>
                <a:ea typeface="Calibri" panose="020F0502020204030204" pitchFamily="34" charset="0"/>
                <a:cs typeface="Candara" panose="020E0502030303020204" pitchFamily="34" charset="0"/>
              </a:rPr>
              <a:t>• </a:t>
            </a:r>
            <a:r>
              <a:rPr lang="en-US" sz="2800" dirty="0">
                <a:latin typeface="Candara" panose="020E0502030303020204" pitchFamily="34" charset="0"/>
                <a:ea typeface="Calibri" panose="020F0502020204030204" pitchFamily="34" charset="0"/>
                <a:cs typeface="Candara" panose="020E0502030303020204" pitchFamily="34" charset="0"/>
              </a:rPr>
              <a:t>playing one’s </a:t>
            </a:r>
            <a:r>
              <a:rPr lang="en-US" sz="2800" dirty="0" err="1">
                <a:latin typeface="Candara" panose="020E0502030303020204" pitchFamily="34" charset="0"/>
                <a:ea typeface="Calibri" panose="020F0502020204030204" pitchFamily="34" charset="0"/>
                <a:cs typeface="Candara" panose="020E0502030303020204" pitchFamily="34" charset="0"/>
              </a:rPr>
              <a:t>favourite</a:t>
            </a:r>
            <a:r>
              <a:rPr lang="en-US" sz="2800" dirty="0">
                <a:latin typeface="Candara" panose="020E0502030303020204" pitchFamily="34" charset="0"/>
                <a:ea typeface="Calibri" panose="020F0502020204030204" pitchFamily="34" charset="0"/>
                <a:cs typeface="Candara" panose="020E0502030303020204" pitchFamily="34" charset="0"/>
              </a:rPr>
              <a:t> music while on the </a:t>
            </a:r>
            <a:r>
              <a:rPr lang="en-US" sz="2800" dirty="0" smtClean="0">
                <a:latin typeface="Candara" panose="020E0502030303020204" pitchFamily="34" charset="0"/>
                <a:ea typeface="Calibri" panose="020F0502020204030204" pitchFamily="34" charset="0"/>
                <a:cs typeface="Candara" panose="020E0502030303020204" pitchFamily="34" charset="0"/>
              </a:rPr>
              <a:t>job.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7970" y="98425"/>
            <a:ext cx="11694795" cy="6759575"/>
          </a:xfrm>
          <a:prstGeom prst="rect">
            <a:avLst/>
          </a:prstGeom>
        </p:spPr>
        <p:txBody>
          <a:bodyPr wrap="square">
            <a:spAutoFit/>
          </a:bodyPr>
          <a:lstStyle/>
          <a:p>
            <a:pPr algn="just">
              <a:lnSpc>
                <a:spcPct val="150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Mental wellbeing;</a:t>
            </a: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There are many other factors that influence mental wellbeing which are not job related (e.g. family related, sickness, financial). Personalities of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vary and therefore any solutions for their mental wellbeing are highly individualistic. </a:t>
            </a: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The above are only examples. </a:t>
            </a:r>
            <a:r>
              <a:rPr lang="en-US" sz="2800" dirty="0" smtClean="0">
                <a:latin typeface="Candara" panose="020E0502030303020204" pitchFamily="34" charset="0"/>
                <a:ea typeface="Calibri" panose="020F0502020204030204" pitchFamily="34" charset="0"/>
                <a:cs typeface="Candara" panose="020E0502030303020204" pitchFamily="34" charset="0"/>
              </a:rPr>
              <a:t>Supervisors </a:t>
            </a:r>
            <a:r>
              <a:rPr lang="en-US" sz="2800" dirty="0">
                <a:latin typeface="Candara" panose="020E0502030303020204" pitchFamily="34" charset="0"/>
                <a:ea typeface="Calibri" panose="020F0502020204030204" pitchFamily="34" charset="0"/>
                <a:cs typeface="Candara" panose="020E0502030303020204" pitchFamily="34" charset="0"/>
              </a:rPr>
              <a:t>should be aware of any changes in </a:t>
            </a:r>
            <a:r>
              <a:rPr lang="en-US" sz="2800" dirty="0" smtClean="0">
                <a:latin typeface="Candara" panose="020E0502030303020204" pitchFamily="34" charset="0"/>
                <a:ea typeface="Calibri" panose="020F0502020204030204" pitchFamily="34" charset="0"/>
                <a:cs typeface="Candara" panose="020E0502030303020204" pitchFamily="34" charset="0"/>
              </a:rPr>
              <a:t>a member of staff’s </a:t>
            </a:r>
            <a:r>
              <a:rPr lang="en-US" sz="2800" dirty="0">
                <a:latin typeface="Candara" panose="020E0502030303020204" pitchFamily="34" charset="0"/>
                <a:ea typeface="Calibri" panose="020F0502020204030204" pitchFamily="34" charset="0"/>
                <a:cs typeface="Candara" panose="020E0502030303020204" pitchFamily="34" charset="0"/>
              </a:rPr>
              <a:t>personality or </a:t>
            </a:r>
            <a:r>
              <a:rPr lang="en-US" sz="2800" dirty="0" err="1">
                <a:latin typeface="Candara" panose="020E0502030303020204" pitchFamily="34" charset="0"/>
                <a:ea typeface="Calibri" panose="020F0502020204030204" pitchFamily="34" charset="0"/>
                <a:cs typeface="Candara" panose="020E0502030303020204" pitchFamily="34" charset="0"/>
              </a:rPr>
              <a:t>behaviour</a:t>
            </a:r>
            <a:r>
              <a:rPr lang="en-US" sz="2800" dirty="0">
                <a:latin typeface="Candara" panose="020E0502030303020204" pitchFamily="34" charset="0"/>
                <a:ea typeface="Calibri" panose="020F0502020204030204" pitchFamily="34" charset="0"/>
                <a:cs typeface="Candara" panose="020E0502030303020204" pitchFamily="34" charset="0"/>
              </a:rPr>
              <a:t>. </a:t>
            </a:r>
            <a:r>
              <a:rPr lang="en-US" sz="2800" dirty="0" smtClean="0">
                <a:latin typeface="Candara" panose="020E0502030303020204" pitchFamily="34" charset="0"/>
                <a:ea typeface="Calibri" panose="020F0502020204030204" pitchFamily="34" charset="0"/>
                <a:cs typeface="Candara" panose="020E0502030303020204" pitchFamily="34" charset="0"/>
              </a:rPr>
              <a:t>Supervisors </a:t>
            </a:r>
            <a:r>
              <a:rPr lang="en-US" sz="2800" dirty="0">
                <a:latin typeface="Candara" panose="020E0502030303020204" pitchFamily="34" charset="0"/>
                <a:ea typeface="Calibri" panose="020F0502020204030204" pitchFamily="34" charset="0"/>
                <a:cs typeface="Candara" panose="020E0502030303020204" pitchFamily="34" charset="0"/>
              </a:rPr>
              <a:t>should take steps to check on </a:t>
            </a:r>
            <a:r>
              <a:rPr lang="en-US" sz="2800" dirty="0" smtClean="0">
                <a:latin typeface="Candara" panose="020E0502030303020204" pitchFamily="34" charset="0"/>
                <a:ea typeface="Calibri" panose="020F0502020204030204" pitchFamily="34" charset="0"/>
                <a:cs typeface="Candara" panose="020E0502030303020204" pitchFamily="34" charset="0"/>
              </a:rPr>
              <a:t>the </a:t>
            </a:r>
            <a:r>
              <a:rPr lang="en-US" sz="2800" dirty="0">
                <a:latin typeface="Candara" panose="020E0502030303020204" pitchFamily="34" charset="0"/>
                <a:ea typeface="Calibri" panose="020F0502020204030204" pitchFamily="34" charset="0"/>
                <a:cs typeface="Candara" panose="020E0502030303020204" pitchFamily="34" charset="0"/>
              </a:rPr>
              <a:t>mental </a:t>
            </a:r>
            <a:r>
              <a:rPr lang="en-US" sz="2800" dirty="0" smtClean="0">
                <a:latin typeface="Candara" panose="020E0502030303020204" pitchFamily="34" charset="0"/>
                <a:ea typeface="Calibri" panose="020F0502020204030204" pitchFamily="34" charset="0"/>
                <a:cs typeface="Candara" panose="020E0502030303020204" pitchFamily="34" charset="0"/>
              </a:rPr>
              <a:t>health of their staff, </a:t>
            </a:r>
            <a:r>
              <a:rPr lang="en-US" sz="2800" dirty="0">
                <a:latin typeface="Candara" panose="020E0502030303020204" pitchFamily="34" charset="0"/>
                <a:ea typeface="Calibri" panose="020F0502020204030204" pitchFamily="34" charset="0"/>
                <a:cs typeface="Candara" panose="020E0502030303020204" pitchFamily="34" charset="0"/>
              </a:rPr>
              <a:t>offer support and </a:t>
            </a:r>
            <a:r>
              <a:rPr lang="en-US" sz="2800" dirty="0" smtClean="0">
                <a:latin typeface="Candara" panose="020E0502030303020204" pitchFamily="34" charset="0"/>
                <a:ea typeface="Calibri" panose="020F0502020204030204" pitchFamily="34" charset="0"/>
                <a:cs typeface="Candara" panose="020E0502030303020204" pitchFamily="34" charset="0"/>
              </a:rPr>
              <a:t>let workers </a:t>
            </a:r>
            <a:r>
              <a:rPr lang="en-US" sz="2800" dirty="0">
                <a:latin typeface="Candara" panose="020E0502030303020204" pitchFamily="34" charset="0"/>
                <a:ea typeface="Calibri" panose="020F0502020204030204" pitchFamily="34" charset="0"/>
                <a:cs typeface="Candara" panose="020E0502030303020204" pitchFamily="34" charset="0"/>
              </a:rPr>
              <a:t>know of other </a:t>
            </a:r>
            <a:r>
              <a:rPr lang="en-US" sz="2800" dirty="0" smtClean="0">
                <a:latin typeface="Candara" panose="020E0502030303020204" pitchFamily="34" charset="0"/>
                <a:ea typeface="Calibri" panose="020F0502020204030204" pitchFamily="34" charset="0"/>
                <a:cs typeface="Candara" panose="020E0502030303020204" pitchFamily="34" charset="0"/>
              </a:rPr>
              <a:t>support resources </a:t>
            </a:r>
            <a:r>
              <a:rPr lang="en-US" sz="2800" dirty="0">
                <a:latin typeface="Candara" panose="020E0502030303020204" pitchFamily="34" charset="0"/>
                <a:ea typeface="Calibri" panose="020F0502020204030204" pitchFamily="34" charset="0"/>
                <a:cs typeface="Candara" panose="020E0502030303020204" pitchFamily="34" charset="0"/>
              </a:rPr>
              <a:t>available, </a:t>
            </a:r>
            <a:r>
              <a:rPr lang="en-US" sz="2800" dirty="0" err="1" smtClean="0">
                <a:latin typeface="Candara" panose="020E0502030303020204" pitchFamily="34" charset="0"/>
                <a:ea typeface="Calibri" panose="020F0502020204030204" pitchFamily="34" charset="0"/>
                <a:cs typeface="Candara" panose="020E0502030303020204" pitchFamily="34" charset="0"/>
              </a:rPr>
              <a:t>e.g</a:t>
            </a:r>
            <a:r>
              <a:rPr lang="en-US" sz="2800" dirty="0" smtClean="0">
                <a:latin typeface="Candara" panose="020E0502030303020204" pitchFamily="34" charset="0"/>
                <a:ea typeface="Calibri" panose="020F0502020204030204" pitchFamily="34" charset="0"/>
                <a:cs typeface="Candara" panose="020E0502030303020204" pitchFamily="34" charset="0"/>
              </a:rPr>
              <a:t> advice them to visit their NHIS hospitals. </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8315" y="392430"/>
            <a:ext cx="11440160" cy="5855335"/>
          </a:xfrm>
          <a:prstGeom prst="rect">
            <a:avLst/>
          </a:prstGeom>
        </p:spPr>
        <p:txBody>
          <a:bodyPr wrap="square">
            <a:noAutofit/>
          </a:bodyPr>
          <a:lstStyle/>
          <a:p>
            <a:pPr algn="just">
              <a:lnSpc>
                <a:spcPct val="107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Stress;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Stress is the body's reaction to a challenge or demand. In short bursts, stress can be positive, such as when it helps avoid danger or meet a deadline. But when stress lasts for a long time, it may be harmful to health </a:t>
            </a:r>
            <a:r>
              <a:rPr lang="en-US" sz="2800" dirty="0" smtClean="0">
                <a:latin typeface="Candara" panose="020E0502030303020204" pitchFamily="34" charset="0"/>
                <a:ea typeface="Calibri" panose="020F0502020204030204" pitchFamily="34" charset="0"/>
                <a:cs typeface="Candara" panose="020E0502030303020204" pitchFamily="34" charset="0"/>
              </a:rPr>
              <a:t>of an individual. </a:t>
            </a:r>
            <a:r>
              <a:rPr lang="en-US" sz="2800" dirty="0">
                <a:latin typeface="Candara" panose="020E0502030303020204" pitchFamily="34" charset="0"/>
                <a:ea typeface="Calibri" panose="020F0502020204030204" pitchFamily="34" charset="0"/>
                <a:cs typeface="Candara" panose="020E0502030303020204" pitchFamily="34" charset="0"/>
              </a:rPr>
              <a:t>The stress of everyday life, work issues, lack of sleep or personal problems are often top contributors to feeling anxious </a:t>
            </a:r>
            <a:r>
              <a:rPr lang="en-US" sz="2800" dirty="0" smtClean="0">
                <a:latin typeface="Candara" panose="020E0502030303020204" pitchFamily="34" charset="0"/>
                <a:ea typeface="Calibri" panose="020F0502020204030204" pitchFamily="34" charset="0"/>
                <a:cs typeface="Candara" panose="020E0502030303020204" pitchFamily="34" charset="0"/>
              </a:rPr>
              <a:t>in life. </a:t>
            </a:r>
            <a:r>
              <a:rPr lang="en-US" sz="2800" dirty="0">
                <a:latin typeface="Candara" panose="020E0502030303020204" pitchFamily="34" charset="0"/>
                <a:ea typeface="Calibri" panose="020F0502020204030204" pitchFamily="34" charset="0"/>
                <a:cs typeface="Candara" panose="020E0502030303020204" pitchFamily="34" charset="0"/>
              </a:rPr>
              <a:t>Factors such as tight scheduling, driving during peak </a:t>
            </a:r>
            <a:r>
              <a:rPr lang="en-US" sz="2800" dirty="0" smtClean="0">
                <a:latin typeface="Candara" panose="020E0502030303020204" pitchFamily="34" charset="0"/>
                <a:ea typeface="Calibri" panose="020F0502020204030204" pitchFamily="34" charset="0"/>
                <a:cs typeface="Candara" panose="020E0502030303020204" pitchFamily="34" charset="0"/>
              </a:rPr>
              <a:t>times and </a:t>
            </a:r>
            <a:r>
              <a:rPr lang="en-US" sz="2800" dirty="0">
                <a:latin typeface="Candara" panose="020E0502030303020204" pitchFamily="34" charset="0"/>
                <a:ea typeface="Calibri" panose="020F0502020204030204" pitchFamily="34" charset="0"/>
                <a:cs typeface="Candara" panose="020E0502030303020204" pitchFamily="34" charset="0"/>
              </a:rPr>
              <a:t>being stuck in </a:t>
            </a:r>
            <a:r>
              <a:rPr lang="en-US" sz="2800" dirty="0" smtClean="0">
                <a:latin typeface="Candara" panose="020E0502030303020204" pitchFamily="34" charset="0"/>
                <a:ea typeface="Calibri" panose="020F0502020204030204" pitchFamily="34" charset="0"/>
                <a:cs typeface="Candara" panose="020E0502030303020204" pitchFamily="34" charset="0"/>
              </a:rPr>
              <a:t>traffic </a:t>
            </a:r>
            <a:r>
              <a:rPr lang="en-US" sz="2800" dirty="0">
                <a:latin typeface="Candara" panose="020E0502030303020204" pitchFamily="34" charset="0"/>
                <a:ea typeface="Calibri" panose="020F0502020204030204" pitchFamily="34" charset="0"/>
                <a:cs typeface="Candara" panose="020E0502030303020204" pitchFamily="34" charset="0"/>
              </a:rPr>
              <a:t>can also contribute to stress. </a:t>
            </a:r>
            <a:r>
              <a:rPr lang="en-US" sz="2800" dirty="0" smtClean="0">
                <a:latin typeface="Candara" panose="020E0502030303020204" pitchFamily="34" charset="0"/>
                <a:ea typeface="Calibri" panose="020F0502020204030204" pitchFamily="34" charset="0"/>
                <a:cs typeface="Candara" panose="020E0502030303020204" pitchFamily="34" charset="0"/>
              </a:rPr>
              <a:t>Supervisors should </a:t>
            </a:r>
            <a:r>
              <a:rPr lang="en-US" sz="2800" dirty="0">
                <a:latin typeface="Candara" panose="020E0502030303020204" pitchFamily="34" charset="0"/>
                <a:ea typeface="Calibri" panose="020F0502020204030204" pitchFamily="34" charset="0"/>
                <a:cs typeface="Candara" panose="020E0502030303020204" pitchFamily="34" charset="0"/>
              </a:rPr>
              <a:t>be mindful that their actions do not contribute to these factors resulting in a more stressful working environment </a:t>
            </a:r>
            <a:r>
              <a:rPr lang="en-US" sz="2800" dirty="0" smtClean="0">
                <a:latin typeface="Candara" panose="020E0502030303020204" pitchFamily="34" charset="0"/>
                <a:ea typeface="Calibri" panose="020F0502020204030204" pitchFamily="34" charset="0"/>
                <a:cs typeface="Candara" panose="020E0502030303020204" pitchFamily="34" charset="0"/>
              </a:rPr>
              <a:t>for members of staff.</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gn="just">
              <a:lnSpc>
                <a:spcPct val="107000"/>
              </a:lnSpc>
              <a:spcAft>
                <a:spcPts val="800"/>
              </a:spcAft>
            </a:pPr>
            <a:r>
              <a:rPr lang="en-US" sz="2800" dirty="0" smtClean="0">
                <a:effectLst/>
                <a:latin typeface="Candara" panose="020E0502030303020204" pitchFamily="34" charset="0"/>
                <a:ea typeface="Calibri" panose="020F0502020204030204" pitchFamily="34" charset="0"/>
                <a:cs typeface="Candara" panose="020E0502030303020204" pitchFamily="34" charset="0"/>
              </a:rPr>
              <a:t>Adequate planning and making healthy life choices can help mitigate the effects of age related mental health illnesses </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0830" y="219710"/>
            <a:ext cx="11470640" cy="7303770"/>
          </a:xfrm>
          <a:prstGeom prst="rect">
            <a:avLst/>
          </a:prstGeom>
        </p:spPr>
        <p:txBody>
          <a:bodyPr wrap="square">
            <a:spAutoFit/>
          </a:bodyPr>
          <a:lstStyle/>
          <a:p>
            <a:pPr>
              <a:lnSpc>
                <a:spcPct val="150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Restlessness;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Restlessness is the inability to rest or relax, potentially leading to mental discomfort. This may affect </a:t>
            </a:r>
            <a:r>
              <a:rPr lang="en-US" sz="2800" dirty="0" smtClean="0">
                <a:latin typeface="Candara" panose="020E0502030303020204" pitchFamily="34" charset="0"/>
                <a:ea typeface="Calibri" panose="020F0502020204030204" pitchFamily="34" charset="0"/>
                <a:cs typeface="Candara" panose="020E0502030303020204" pitchFamily="34" charset="0"/>
              </a:rPr>
              <a:t>a workers </a:t>
            </a:r>
            <a:r>
              <a:rPr lang="en-US" sz="2800" dirty="0">
                <a:latin typeface="Candara" panose="020E0502030303020204" pitchFamily="34" charset="0"/>
                <a:ea typeface="Calibri" panose="020F0502020204030204" pitchFamily="34" charset="0"/>
                <a:cs typeface="Candara" panose="020E0502030303020204" pitchFamily="34" charset="0"/>
              </a:rPr>
              <a:t>performance and safety in general due to lack of concentration or quality rest.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Causes </a:t>
            </a:r>
            <a:r>
              <a:rPr lang="en-US" sz="2800" dirty="0" smtClean="0">
                <a:latin typeface="Candara" panose="020E0502030303020204" pitchFamily="34" charset="0"/>
                <a:ea typeface="Calibri" panose="020F0502020204030204" pitchFamily="34" charset="0"/>
                <a:cs typeface="Candara" panose="020E0502030303020204" pitchFamily="34" charset="0"/>
              </a:rPr>
              <a:t>of restlessness can </a:t>
            </a:r>
            <a:r>
              <a:rPr lang="en-US" sz="2800" dirty="0">
                <a:latin typeface="Candara" panose="020E0502030303020204" pitchFamily="34" charset="0"/>
                <a:ea typeface="Calibri" panose="020F0502020204030204" pitchFamily="34" charset="0"/>
                <a:cs typeface="Candara" panose="020E0502030303020204" pitchFamily="34" charset="0"/>
              </a:rPr>
              <a:t>be anxiety or stress.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Everyone can feel restless and fidgety from time to time. However, when restlessness is experienced more frequently and is accompanied by other symptoms it can interrupt daily </a:t>
            </a:r>
            <a:r>
              <a:rPr lang="en-US" sz="2800" dirty="0" smtClean="0">
                <a:latin typeface="Candara" panose="020E0502030303020204" pitchFamily="34" charset="0"/>
                <a:ea typeface="Calibri" panose="020F0502020204030204" pitchFamily="34" charset="0"/>
                <a:cs typeface="Candara" panose="020E0502030303020204" pitchFamily="34" charset="0"/>
              </a:rPr>
              <a:t>life, reduce efficiency as well as </a:t>
            </a:r>
            <a:r>
              <a:rPr lang="en-US" sz="2800" dirty="0">
                <a:latin typeface="Candara" panose="020E0502030303020204" pitchFamily="34" charset="0"/>
                <a:ea typeface="Calibri" panose="020F0502020204030204" pitchFamily="34" charset="0"/>
                <a:cs typeface="Candara" panose="020E0502030303020204" pitchFamily="34" charset="0"/>
              </a:rPr>
              <a:t>reduce a person’s quality of life.</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50000"/>
              </a:lnSpc>
            </a:pPr>
            <a:endParaRPr lang="en-US" sz="2800" dirty="0">
              <a:latin typeface="Candara" panose="020E0502030303020204" pitchFamily="34" charset="0"/>
              <a:ea typeface="Calibri" panose="020F0502020204030204" pitchFamily="34" charset="0"/>
              <a:cs typeface="Candara" panose="020E0502030303020204" pitchFamily="34" charset="0"/>
            </a:endParaRPr>
          </a:p>
          <a:p>
            <a:pPr>
              <a:lnSpc>
                <a:spcPct val="150000"/>
              </a:lnSpc>
            </a:pP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7670" y="219710"/>
            <a:ext cx="11565890" cy="5265420"/>
          </a:xfrm>
          <a:prstGeom prst="rect">
            <a:avLst/>
          </a:prstGeom>
        </p:spPr>
        <p:txBody>
          <a:bodyPr wrap="square">
            <a:spAutoFit/>
          </a:bodyPr>
          <a:lstStyle/>
          <a:p>
            <a:pPr>
              <a:lnSpc>
                <a:spcPct val="107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Restlessness;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For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to tackle restlessness, they should:</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Take some time for themselves. Even if there </a:t>
            </a:r>
            <a:r>
              <a:rPr lang="en-US" sz="2800" dirty="0" smtClean="0">
                <a:latin typeface="Candara" panose="020E0502030303020204" pitchFamily="34" charset="0"/>
                <a:ea typeface="Calibri" panose="020F0502020204030204" pitchFamily="34" charset="0"/>
                <a:cs typeface="Candara" panose="020E0502030303020204" pitchFamily="34" charset="0"/>
              </a:rPr>
              <a:t>is </a:t>
            </a:r>
            <a:r>
              <a:rPr lang="en-US" sz="2800" dirty="0">
                <a:latin typeface="Candara" panose="020E0502030303020204" pitchFamily="34" charset="0"/>
                <a:ea typeface="Calibri" panose="020F0502020204030204" pitchFamily="34" charset="0"/>
                <a:cs typeface="Candara" panose="020E0502030303020204" pitchFamily="34" charset="0"/>
              </a:rPr>
              <a:t>only 10 minutes to spare, they should carve out some time to relax and just breathe.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a:t>
            </a:r>
            <a:r>
              <a:rPr lang="en-US" sz="2800" dirty="0" smtClean="0">
                <a:latin typeface="Candara" panose="020E0502030303020204" pitchFamily="34" charset="0"/>
                <a:ea typeface="Calibri" panose="020F0502020204030204" pitchFamily="34" charset="0"/>
                <a:cs typeface="Candara" panose="020E0502030303020204" pitchFamily="34" charset="0"/>
              </a:rPr>
              <a:t>Exercise</a:t>
            </a:r>
            <a:r>
              <a:rPr lang="en-US" sz="2800" dirty="0">
                <a:latin typeface="Candara" panose="020E0502030303020204" pitchFamily="34" charset="0"/>
                <a:ea typeface="Calibri" panose="020F0502020204030204" pitchFamily="34" charset="0"/>
                <a:cs typeface="Candara" panose="020E0502030303020204" pitchFamily="34" charset="0"/>
              </a:rPr>
              <a:t>;</a:t>
            </a:r>
            <a:r>
              <a:rPr lang="en-US" sz="2800" dirty="0" smtClean="0">
                <a:latin typeface="Candara" panose="020E0502030303020204" pitchFamily="34" charset="0"/>
                <a:ea typeface="Calibri" panose="020F0502020204030204" pitchFamily="34" charset="0"/>
                <a:cs typeface="Candara" panose="020E0502030303020204" pitchFamily="34" charset="0"/>
              </a:rPr>
              <a:t> </a:t>
            </a:r>
            <a:r>
              <a:rPr lang="en-US" sz="2800" dirty="0">
                <a:latin typeface="Candara" panose="020E0502030303020204" pitchFamily="34" charset="0"/>
                <a:ea typeface="Calibri" panose="020F0502020204030204" pitchFamily="34" charset="0"/>
                <a:cs typeface="Candara" panose="020E0502030303020204" pitchFamily="34" charset="0"/>
              </a:rPr>
              <a:t>lack of physical activity only makes restlessness worse.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Find a hobby or </a:t>
            </a:r>
            <a:r>
              <a:rPr lang="en-US" sz="2800" dirty="0" smtClean="0">
                <a:latin typeface="Candara" panose="020E0502030303020204" pitchFamily="34" charset="0"/>
                <a:ea typeface="Calibri" panose="020F0502020204030204" pitchFamily="34" charset="0"/>
                <a:cs typeface="Candara" panose="020E0502030303020204" pitchFamily="34" charset="0"/>
              </a:rPr>
              <a:t>volunteer; doing </a:t>
            </a:r>
            <a:r>
              <a:rPr lang="en-US" sz="2800" dirty="0">
                <a:latin typeface="Candara" panose="020E0502030303020204" pitchFamily="34" charset="0"/>
                <a:ea typeface="Calibri" panose="020F0502020204030204" pitchFamily="34" charset="0"/>
                <a:cs typeface="Candara" panose="020E0502030303020204" pitchFamily="34" charset="0"/>
              </a:rPr>
              <a:t>things that you love is one of the keys to happiness.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Consider </a:t>
            </a:r>
            <a:r>
              <a:rPr lang="en-US" sz="2800" dirty="0" smtClean="0">
                <a:latin typeface="Candara" panose="020E0502030303020204" pitchFamily="34" charset="0"/>
                <a:ea typeface="Calibri" panose="020F0502020204030204" pitchFamily="34" charset="0"/>
                <a:cs typeface="Candara" panose="020E0502030303020204" pitchFamily="34" charset="0"/>
              </a:rPr>
              <a:t>seeking help from healthcare professionals for </a:t>
            </a:r>
            <a:r>
              <a:rPr lang="en-US" sz="2800" dirty="0">
                <a:latin typeface="Candara" panose="020E0502030303020204" pitchFamily="34" charset="0"/>
                <a:ea typeface="Calibri" panose="020F0502020204030204" pitchFamily="34" charset="0"/>
                <a:cs typeface="Candara" panose="020E0502030303020204" pitchFamily="34" charset="0"/>
              </a:rPr>
              <a:t>psychological or mental aid.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nSpc>
                <a:spcPct val="107000"/>
              </a:lnSpc>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On the other hand, </a:t>
            </a:r>
            <a:r>
              <a:rPr lang="en-US" sz="2800" dirty="0" smtClean="0">
                <a:latin typeface="Candara" panose="020E0502030303020204" pitchFamily="34" charset="0"/>
                <a:ea typeface="Calibri" panose="020F0502020204030204" pitchFamily="34" charset="0"/>
                <a:cs typeface="Candara" panose="020E0502030303020204" pitchFamily="34" charset="0"/>
              </a:rPr>
              <a:t>Supervisors </a:t>
            </a:r>
            <a:r>
              <a:rPr lang="en-US" sz="2800" dirty="0">
                <a:latin typeface="Candara" panose="020E0502030303020204" pitchFamily="34" charset="0"/>
                <a:ea typeface="Calibri" panose="020F0502020204030204" pitchFamily="34" charset="0"/>
                <a:cs typeface="Candara" panose="020E0502030303020204" pitchFamily="34" charset="0"/>
              </a:rPr>
              <a:t>and schedulers should not put too much pressure </a:t>
            </a:r>
            <a:r>
              <a:rPr lang="en-US" sz="2800" dirty="0" smtClean="0">
                <a:latin typeface="Candara" panose="020E0502030303020204" pitchFamily="34" charset="0"/>
                <a:ea typeface="Calibri" panose="020F0502020204030204" pitchFamily="34" charset="0"/>
                <a:cs typeface="Candara" panose="020E0502030303020204" pitchFamily="34" charset="0"/>
              </a:rPr>
              <a:t>on members of staff. </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9900" y="666750"/>
            <a:ext cx="11358245" cy="6015355"/>
          </a:xfrm>
          <a:prstGeom prst="rect">
            <a:avLst/>
          </a:prstGeom>
        </p:spPr>
        <p:txBody>
          <a:bodyPr wrap="square">
            <a:noAutofit/>
          </a:bodyPr>
          <a:lstStyle/>
          <a:p>
            <a:pPr algn="just">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Dehydration</a:t>
            </a:r>
            <a:r>
              <a:rPr lang="en-US" sz="2800" b="1" u="sng" dirty="0" smtClean="0">
                <a:latin typeface="Candara" panose="020E0502030303020204" pitchFamily="34" charset="0"/>
                <a:ea typeface="Calibri" panose="020F0502020204030204" pitchFamily="34" charset="0"/>
                <a:cs typeface="Candara" panose="020E0502030303020204" pitchFamily="34" charset="0"/>
              </a:rPr>
              <a:t>;</a:t>
            </a:r>
            <a:r>
              <a:rPr lang="en-US" sz="1400" dirty="0" smtClean="0">
                <a:latin typeface="Candara" panose="020E0502030303020204" pitchFamily="34" charset="0"/>
                <a:ea typeface="Calibri" panose="020F0502020204030204" pitchFamily="34" charset="0"/>
                <a:cs typeface="Candara" panose="020E0502030303020204" pitchFamily="34" charset="0"/>
              </a:rPr>
              <a:t>  </a:t>
            </a:r>
            <a:r>
              <a:rPr lang="en-US" sz="1400" b="1" i="1" dirty="0" smtClean="0">
                <a:latin typeface="Candara" panose="020E0502030303020204" pitchFamily="34" charset="0"/>
                <a:ea typeface="Calibri" panose="020F0502020204030204" pitchFamily="34" charset="0"/>
                <a:cs typeface="Candara" panose="020E0502030303020204" pitchFamily="34" charset="0"/>
              </a:rPr>
              <a:t>(Water is Life)</a:t>
            </a:r>
            <a:endParaRPr lang="en-US" sz="2000" b="1" i="1" dirty="0" smtClean="0">
              <a:effectLst/>
              <a:latin typeface="Candara" panose="020E0502030303020204" pitchFamily="34" charset="0"/>
              <a:ea typeface="Calibri" panose="020F0502020204030204" pitchFamily="34" charset="0"/>
              <a:cs typeface="Candara" panose="020E0502030303020204" pitchFamily="34" charset="0"/>
            </a:endParaRPr>
          </a:p>
          <a:p>
            <a:pPr algn="just">
              <a:spcAft>
                <a:spcPts val="800"/>
              </a:spcAft>
            </a:pPr>
            <a:r>
              <a:rPr lang="en-US" sz="2800" dirty="0" smtClean="0">
                <a:latin typeface="Candara" panose="020E0502030303020204" pitchFamily="34" charset="0"/>
                <a:ea typeface="Calibri" panose="020F0502020204030204" pitchFamily="34" charset="0"/>
                <a:cs typeface="Candara" panose="020E0502030303020204" pitchFamily="34" charset="0"/>
              </a:rPr>
              <a:t>Working </a:t>
            </a:r>
            <a:r>
              <a:rPr lang="en-US" sz="2800" dirty="0">
                <a:latin typeface="Candara" panose="020E0502030303020204" pitchFamily="34" charset="0"/>
                <a:ea typeface="Calibri" panose="020F0502020204030204" pitchFamily="34" charset="0"/>
                <a:cs typeface="Candara" panose="020E0502030303020204" pitchFamily="34" charset="0"/>
              </a:rPr>
              <a:t>continuously with limited breaks may cause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to ignore hydrating their bodies. Not consuming enough water </a:t>
            </a:r>
            <a:r>
              <a:rPr lang="en-US" sz="2800" dirty="0" smtClean="0">
                <a:latin typeface="Candara" panose="020E0502030303020204" pitchFamily="34" charset="0"/>
                <a:ea typeface="Calibri" panose="020F0502020204030204" pitchFamily="34" charset="0"/>
                <a:cs typeface="Candara" panose="020E0502030303020204" pitchFamily="34" charset="0"/>
              </a:rPr>
              <a:t> </a:t>
            </a:r>
            <a:r>
              <a:rPr lang="en-US" sz="2800" dirty="0">
                <a:latin typeface="Candara" panose="020E0502030303020204" pitchFamily="34" charset="0"/>
                <a:ea typeface="Calibri" panose="020F0502020204030204" pitchFamily="34" charset="0"/>
                <a:cs typeface="Candara" panose="020E0502030303020204" pitchFamily="34" charset="0"/>
              </a:rPr>
              <a:t>may cause </a:t>
            </a:r>
            <a:r>
              <a:rPr lang="en-US" sz="2800" dirty="0" smtClean="0">
                <a:latin typeface="Candara" panose="020E0502030303020204" pitchFamily="34" charset="0"/>
                <a:ea typeface="Calibri" panose="020F0502020204030204" pitchFamily="34" charset="0"/>
                <a:cs typeface="Candara" panose="020E0502030303020204" pitchFamily="34" charset="0"/>
              </a:rPr>
              <a:t>one </a:t>
            </a:r>
            <a:r>
              <a:rPr lang="en-US" sz="2800" dirty="0">
                <a:latin typeface="Candara" panose="020E0502030303020204" pitchFamily="34" charset="0"/>
                <a:ea typeface="Calibri" panose="020F0502020204030204" pitchFamily="34" charset="0"/>
                <a:cs typeface="Candara" panose="020E0502030303020204" pitchFamily="34" charset="0"/>
              </a:rPr>
              <a:t>to face dehydration. It is recommended to drink at least 1.5 to 3 </a:t>
            </a:r>
            <a:r>
              <a:rPr lang="en-US" sz="2800" dirty="0" err="1">
                <a:latin typeface="Candara" panose="020E0502030303020204" pitchFamily="34" charset="0"/>
                <a:ea typeface="Calibri" panose="020F0502020204030204" pitchFamily="34" charset="0"/>
                <a:cs typeface="Candara" panose="020E0502030303020204" pitchFamily="34" charset="0"/>
              </a:rPr>
              <a:t>litres</a:t>
            </a:r>
            <a:r>
              <a:rPr lang="en-US" sz="2800" dirty="0">
                <a:latin typeface="Candara" panose="020E0502030303020204" pitchFamily="34" charset="0"/>
                <a:ea typeface="Calibri" panose="020F0502020204030204" pitchFamily="34" charset="0"/>
                <a:cs typeface="Candara" panose="020E0502030303020204" pitchFamily="34" charset="0"/>
              </a:rPr>
              <a:t> of water per day. </a:t>
            </a:r>
            <a:r>
              <a:rPr lang="en-US" sz="2800" dirty="0" smtClean="0">
                <a:latin typeface="Candara" panose="020E0502030303020204" pitchFamily="34" charset="0"/>
                <a:ea typeface="Calibri" panose="020F0502020204030204" pitchFamily="34" charset="0"/>
                <a:cs typeface="Candara" panose="020E0502030303020204" pitchFamily="34" charset="0"/>
              </a:rPr>
              <a:t>People </a:t>
            </a:r>
            <a:r>
              <a:rPr lang="en-US" sz="2800" dirty="0">
                <a:latin typeface="Candara" panose="020E0502030303020204" pitchFamily="34" charset="0"/>
                <a:ea typeface="Calibri" panose="020F0502020204030204" pitchFamily="34" charset="0"/>
                <a:cs typeface="Candara" panose="020E0502030303020204" pitchFamily="34" charset="0"/>
              </a:rPr>
              <a:t>should be encouraged to stay adequately hydrated by drinking </a:t>
            </a:r>
            <a:r>
              <a:rPr lang="en-US" sz="2800" dirty="0" smtClean="0">
                <a:latin typeface="Candara" panose="020E0502030303020204" pitchFamily="34" charset="0"/>
                <a:ea typeface="Calibri" panose="020F0502020204030204" pitchFamily="34" charset="0"/>
                <a:cs typeface="Candara" panose="020E0502030303020204" pitchFamily="34" charset="0"/>
              </a:rPr>
              <a:t>water regularly </a:t>
            </a:r>
            <a:r>
              <a:rPr lang="en-US" sz="2800" dirty="0">
                <a:latin typeface="Candara" panose="020E0502030303020204" pitchFamily="34" charset="0"/>
                <a:ea typeface="Calibri" panose="020F0502020204030204" pitchFamily="34" charset="0"/>
                <a:cs typeface="Candara" panose="020E0502030303020204" pitchFamily="34" charset="0"/>
              </a:rPr>
              <a:t>where safe to do so and eating juicy </a:t>
            </a:r>
            <a:r>
              <a:rPr lang="en-US" sz="2800" dirty="0" smtClean="0">
                <a:latin typeface="Candara" panose="020E0502030303020204" pitchFamily="34" charset="0"/>
                <a:ea typeface="Calibri" panose="020F0502020204030204" pitchFamily="34" charset="0"/>
                <a:cs typeface="Candara" panose="020E0502030303020204" pitchFamily="34" charset="0"/>
              </a:rPr>
              <a:t>fruits/vegetables </a:t>
            </a:r>
            <a:r>
              <a:rPr lang="en-US" sz="2800" dirty="0">
                <a:latin typeface="Candara" panose="020E0502030303020204" pitchFamily="34" charset="0"/>
                <a:ea typeface="Calibri" panose="020F0502020204030204" pitchFamily="34" charset="0"/>
                <a:cs typeface="Candara" panose="020E0502030303020204" pitchFamily="34" charset="0"/>
              </a:rPr>
              <a:t>with high water content. </a:t>
            </a: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The volume of water required to remain sufficiently hydrated depends on the ambient temperature and humidity. </a:t>
            </a:r>
            <a:r>
              <a:rPr lang="en-US" sz="2800" dirty="0" err="1" smtClean="0">
                <a:latin typeface="Candara" panose="020E0502030303020204" pitchFamily="34" charset="0"/>
                <a:ea typeface="Calibri" panose="020F0502020204030204" pitchFamily="34" charset="0"/>
                <a:cs typeface="Candara" panose="020E0502030303020204" pitchFamily="34" charset="0"/>
              </a:rPr>
              <a:t>People</a:t>
            </a:r>
            <a:r>
              <a:rPr lang="en-US" sz="2800" dirty="0" smtClean="0">
                <a:latin typeface="Candara" panose="020E0502030303020204" pitchFamily="34" charset="0"/>
                <a:ea typeface="Calibri" panose="020F0502020204030204" pitchFamily="34" charset="0"/>
                <a:cs typeface="Candara" panose="020E0502030303020204" pitchFamily="34" charset="0"/>
              </a:rPr>
              <a:t> </a:t>
            </a:r>
            <a:r>
              <a:rPr lang="en-US" sz="2800" dirty="0">
                <a:latin typeface="Candara" panose="020E0502030303020204" pitchFamily="34" charset="0"/>
                <a:ea typeface="Calibri" panose="020F0502020204030204" pitchFamily="34" charset="0"/>
                <a:cs typeface="Candara" panose="020E0502030303020204" pitchFamily="34" charset="0"/>
              </a:rPr>
              <a:t>should be aware that </a:t>
            </a:r>
            <a:r>
              <a:rPr lang="en-US" sz="2800" dirty="0" smtClean="0">
                <a:latin typeface="Candara" panose="020E0502030303020204" pitchFamily="34" charset="0"/>
                <a:ea typeface="Calibri" panose="020F0502020204030204" pitchFamily="34" charset="0"/>
                <a:cs typeface="Candara" panose="020E0502030303020204" pitchFamily="34" charset="0"/>
              </a:rPr>
              <a:t>taking </a:t>
            </a:r>
            <a:r>
              <a:rPr lang="en-US" sz="2800" dirty="0">
                <a:latin typeface="Candara" panose="020E0502030303020204" pitchFamily="34" charset="0"/>
                <a:ea typeface="Calibri" panose="020F0502020204030204" pitchFamily="34" charset="0"/>
                <a:cs typeface="Candara" panose="020E0502030303020204" pitchFamily="34" charset="0"/>
              </a:rPr>
              <a:t>certain drinks containing caffeine for example coffee, energy drinks or black tea that are </a:t>
            </a:r>
            <a:r>
              <a:rPr lang="en-US" sz="2800" dirty="0" smtClean="0">
                <a:latin typeface="Candara" panose="020E0502030303020204" pitchFamily="34" charset="0"/>
                <a:ea typeface="Calibri" panose="020F0502020204030204" pitchFamily="34" charset="0"/>
                <a:cs typeface="Candara" panose="020E0502030303020204" pitchFamily="34" charset="0"/>
              </a:rPr>
              <a:t>diuretics can </a:t>
            </a:r>
            <a:r>
              <a:rPr lang="en-US" sz="2800" dirty="0">
                <a:latin typeface="Candara" panose="020E0502030303020204" pitchFamily="34" charset="0"/>
                <a:ea typeface="Calibri" panose="020F0502020204030204" pitchFamily="34" charset="0"/>
                <a:cs typeface="Candara" panose="020E0502030303020204" pitchFamily="34" charset="0"/>
              </a:rPr>
              <a:t>accelerate dehydration. </a:t>
            </a:r>
            <a:endParaRPr lang="en-US" sz="20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9280" y="805180"/>
            <a:ext cx="10904855" cy="4164330"/>
          </a:xfrm>
          <a:prstGeom prst="rect">
            <a:avLst/>
          </a:prstGeom>
        </p:spPr>
        <p:txBody>
          <a:bodyPr wrap="square">
            <a:spAutoFit/>
          </a:bodyPr>
          <a:lstStyle/>
          <a:p>
            <a:pPr algn="just">
              <a:lnSpc>
                <a:spcPct val="150000"/>
              </a:lnSpc>
              <a:spcAft>
                <a:spcPts val="800"/>
              </a:spcAft>
            </a:pPr>
            <a:r>
              <a:rPr lang="en-US" sz="3200" b="1" u="sng" dirty="0" smtClean="0">
                <a:effectLst/>
                <a:latin typeface="Candara" panose="020E0502030303020204" pitchFamily="34" charset="0"/>
                <a:ea typeface="Calibri" panose="020F0502020204030204" pitchFamily="34" charset="0"/>
                <a:cs typeface="Times New Roman" panose="02020603050405020304" pitchFamily="18" charset="0"/>
              </a:rPr>
              <a:t>What is Health???</a:t>
            </a:r>
            <a:endParaRPr lang="en-US" sz="2000" dirty="0" smtClean="0">
              <a:effectLst/>
              <a:latin typeface="Candara" panose="020E050203030302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US" sz="2800" dirty="0">
                <a:latin typeface="Candara" panose="020E0502030303020204" pitchFamily="34" charset="0"/>
                <a:ea typeface="Times New Roman" panose="02020603050405020304" pitchFamily="18" charset="0"/>
                <a:cs typeface="Times New Roman" panose="02020603050405020304" pitchFamily="18" charset="0"/>
              </a:rPr>
              <a:t>Health</a:t>
            </a:r>
            <a:r>
              <a:rPr lang="en-US" sz="2800" dirty="0">
                <a:solidFill>
                  <a:srgbClr val="001D35"/>
                </a:solidFill>
                <a:latin typeface="Candara" panose="020E0502030303020204" pitchFamily="34" charset="0"/>
                <a:ea typeface="Times New Roman" panose="02020603050405020304" pitchFamily="18" charset="0"/>
                <a:cs typeface="Times New Roman" panose="02020603050405020304" pitchFamily="18" charset="0"/>
              </a:rPr>
              <a:t> is defined as "a state of complete physical, mental and social well-being and not merely the absence of disease or infirmity"(WHO). This definition emphasizes that health is more than just the absence of illness; it encompasses a holistic view of well-being, including physical, mental, and social aspects. </a:t>
            </a:r>
            <a:endParaRPr lang="en-US" sz="2000" dirty="0">
              <a:effectLst/>
              <a:latin typeface="Candara" panose="020E050203030302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0665" y="353695"/>
            <a:ext cx="11616055" cy="7759700"/>
          </a:xfrm>
          <a:prstGeom prst="rect">
            <a:avLst/>
          </a:prstGeom>
        </p:spPr>
        <p:txBody>
          <a:bodyPr wrap="square">
            <a:noAutofit/>
          </a:bodyPr>
          <a:lstStyle/>
          <a:p>
            <a:pPr algn="just">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Nutrition deficiency</a:t>
            </a:r>
            <a:r>
              <a:rPr lang="en-US" sz="2800" dirty="0">
                <a:latin typeface="Candara" panose="020E0502030303020204" pitchFamily="34" charset="0"/>
                <a:ea typeface="Calibri" panose="020F0502020204030204" pitchFamily="34" charset="0"/>
                <a:cs typeface="Candara" panose="020E0502030303020204" pitchFamily="34" charset="0"/>
              </a:rPr>
              <a:t>;</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 Consuming junk and fast food most of the time limits intake of necessary nutrition. It also lowers </a:t>
            </a:r>
            <a:r>
              <a:rPr lang="en-US" sz="2800" dirty="0" smtClean="0">
                <a:latin typeface="Candara" panose="020E0502030303020204" pitchFamily="34" charset="0"/>
                <a:ea typeface="Calibri" panose="020F0502020204030204" pitchFamily="34" charset="0"/>
                <a:cs typeface="Candara" panose="020E0502030303020204" pitchFamily="34" charset="0"/>
              </a:rPr>
              <a:t>one’s immunity, </a:t>
            </a:r>
            <a:r>
              <a:rPr lang="en-US" sz="2800" dirty="0">
                <a:latin typeface="Candara" panose="020E0502030303020204" pitchFamily="34" charset="0"/>
                <a:ea typeface="Calibri" panose="020F0502020204030204" pitchFamily="34" charset="0"/>
                <a:cs typeface="Candara" panose="020E0502030303020204" pitchFamily="34" charset="0"/>
              </a:rPr>
              <a:t>possibly promoting other harmful diseases. </a:t>
            </a:r>
            <a:r>
              <a:rPr lang="en-US" sz="2800" dirty="0" smtClean="0">
                <a:latin typeface="Candara" panose="020E0502030303020204" pitchFamily="34" charset="0"/>
                <a:ea typeface="Calibri" panose="020F0502020204030204" pitchFamily="34" charset="0"/>
                <a:cs typeface="Candara" panose="020E0502030303020204" pitchFamily="34" charset="0"/>
              </a:rPr>
              <a:t>One </a:t>
            </a:r>
            <a:r>
              <a:rPr lang="en-US" sz="2800" dirty="0">
                <a:latin typeface="Candara" panose="020E0502030303020204" pitchFamily="34" charset="0"/>
                <a:ea typeface="Calibri" panose="020F0502020204030204" pitchFamily="34" charset="0"/>
                <a:cs typeface="Candara" panose="020E0502030303020204" pitchFamily="34" charset="0"/>
              </a:rPr>
              <a:t>should: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r>
              <a:rPr lang="en-US" sz="2800" dirty="0">
                <a:latin typeface="Candara" panose="020E0502030303020204" pitchFamily="34" charset="0"/>
                <a:ea typeface="Calibri" panose="020F0502020204030204" pitchFamily="34" charset="0"/>
                <a:cs typeface="Candara" panose="020E0502030303020204" pitchFamily="34" charset="0"/>
              </a:rPr>
              <a:t>• keep fruits and vegetables in the cabin that can be consumed raw; and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r>
              <a:rPr lang="en-US" sz="2800" dirty="0">
                <a:latin typeface="Candara" panose="020E0502030303020204" pitchFamily="34" charset="0"/>
                <a:ea typeface="Calibri" panose="020F0502020204030204" pitchFamily="34" charset="0"/>
                <a:cs typeface="Candara" panose="020E0502030303020204" pitchFamily="34" charset="0"/>
              </a:rPr>
              <a:t>• take healthy natural nutrition mixture </a:t>
            </a:r>
            <a:r>
              <a:rPr lang="en-US" sz="2800" dirty="0" smtClean="0">
                <a:latin typeface="Candara" panose="020E0502030303020204" pitchFamily="34" charset="0"/>
                <a:ea typeface="Calibri" panose="020F0502020204030204" pitchFamily="34" charset="0"/>
                <a:cs typeface="Candara" panose="020E0502030303020204" pitchFamily="34" charset="0"/>
              </a:rPr>
              <a:t> </a:t>
            </a:r>
            <a:r>
              <a:rPr lang="en-US" sz="2800" dirty="0">
                <a:latin typeface="Candara" panose="020E0502030303020204" pitchFamily="34" charset="0"/>
                <a:ea typeface="Calibri" panose="020F0502020204030204" pitchFamily="34" charset="0"/>
                <a:cs typeface="Candara" panose="020E0502030303020204" pitchFamily="34" charset="0"/>
              </a:rPr>
              <a:t>(i.e. a balanced diet of fruit, vegetables, meat, cereal and dairy products as far as there are no restrictions due to allergies or preferences).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spcAft>
                <a:spcPts val="800"/>
              </a:spcAft>
            </a:pPr>
            <a:r>
              <a:rPr lang="en-US" sz="2800" dirty="0" smtClean="0">
                <a:latin typeface="Candara" panose="020E0502030303020204" pitchFamily="34" charset="0"/>
                <a:ea typeface="Calibri" panose="020F0502020204030204" pitchFamily="34" charset="0"/>
                <a:cs typeface="Candara" panose="020E0502030303020204" pitchFamily="34" charset="0"/>
              </a:rPr>
              <a:t>Members of staff can </a:t>
            </a:r>
            <a:r>
              <a:rPr lang="en-US" sz="2800" dirty="0">
                <a:latin typeface="Candara" panose="020E0502030303020204" pitchFamily="34" charset="0"/>
                <a:ea typeface="Calibri" panose="020F0502020204030204" pitchFamily="34" charset="0"/>
                <a:cs typeface="Candara" panose="020E0502030303020204" pitchFamily="34" charset="0"/>
              </a:rPr>
              <a:t>be provided with appropriate dietary information to help them make healthy </a:t>
            </a:r>
            <a:r>
              <a:rPr lang="en-US" sz="2800" dirty="0" smtClean="0">
                <a:latin typeface="Candara" panose="020E0502030303020204" pitchFamily="34" charset="0"/>
                <a:ea typeface="Calibri" panose="020F0502020204030204" pitchFamily="34" charset="0"/>
                <a:cs typeface="Candara" panose="020E0502030303020204" pitchFamily="34" charset="0"/>
              </a:rPr>
              <a:t>choices. Proper blood screening </a:t>
            </a:r>
            <a:r>
              <a:rPr lang="en-US" sz="2800" dirty="0">
                <a:latin typeface="Candara" panose="020E0502030303020204" pitchFamily="34" charset="0"/>
                <a:ea typeface="Calibri" panose="020F0502020204030204" pitchFamily="34" charset="0"/>
                <a:cs typeface="Candara" panose="020E0502030303020204" pitchFamily="34" charset="0"/>
              </a:rPr>
              <a:t>can </a:t>
            </a:r>
            <a:r>
              <a:rPr lang="en-US" sz="2800" dirty="0" smtClean="0">
                <a:latin typeface="Candara" panose="020E0502030303020204" pitchFamily="34" charset="0"/>
                <a:ea typeface="Calibri" panose="020F0502020204030204" pitchFamily="34" charset="0"/>
                <a:cs typeface="Candara" panose="020E0502030303020204" pitchFamily="34" charset="0"/>
              </a:rPr>
              <a:t>be to help detect </a:t>
            </a:r>
            <a:r>
              <a:rPr lang="en-US" sz="2800" dirty="0">
                <a:latin typeface="Candara" panose="020E0502030303020204" pitchFamily="34" charset="0"/>
                <a:ea typeface="Calibri" panose="020F0502020204030204" pitchFamily="34" charset="0"/>
                <a:cs typeface="Candara" panose="020E0502030303020204" pitchFamily="34" charset="0"/>
              </a:rPr>
              <a:t>nutrition deficiencies.</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6540" y="681355"/>
            <a:ext cx="11734800" cy="4276725"/>
          </a:xfrm>
          <a:prstGeom prst="rect">
            <a:avLst/>
          </a:prstGeom>
        </p:spPr>
        <p:txBody>
          <a:bodyPr wrap="square">
            <a:spAutoFit/>
          </a:bodyPr>
          <a:lstStyle/>
          <a:p>
            <a:pPr algn="just">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Substance abuse</a:t>
            </a:r>
            <a:r>
              <a:rPr lang="en-US" sz="2800" dirty="0">
                <a:latin typeface="Candara" panose="020E0502030303020204" pitchFamily="34" charset="0"/>
                <a:ea typeface="Calibri" panose="020F0502020204030204" pitchFamily="34" charset="0"/>
                <a:cs typeface="Candara" panose="020E0502030303020204" pitchFamily="34" charset="0"/>
              </a:rPr>
              <a:t>;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occurs commonly due to stress, fatigue, and </a:t>
            </a:r>
            <a:r>
              <a:rPr lang="en-US" sz="2800" dirty="0" smtClean="0">
                <a:latin typeface="Candara" panose="020E0502030303020204" pitchFamily="34" charset="0"/>
                <a:ea typeface="Calibri" panose="020F0502020204030204" pitchFamily="34" charset="0"/>
                <a:cs typeface="Candara" panose="020E0502030303020204" pitchFamily="34" charset="0"/>
              </a:rPr>
              <a:t>loneliness.</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gn="just">
              <a:spcAft>
                <a:spcPts val="800"/>
              </a:spcAft>
            </a:pPr>
            <a:r>
              <a:rPr lang="en-US" sz="2800" dirty="0" smtClean="0">
                <a:latin typeface="Candara" panose="020E0502030303020204" pitchFamily="34" charset="0"/>
                <a:ea typeface="Calibri" panose="020F0502020204030204" pitchFamily="34" charset="0"/>
                <a:cs typeface="Candara" panose="020E0502030303020204" pitchFamily="34" charset="0"/>
              </a:rPr>
              <a:t>People </a:t>
            </a:r>
            <a:r>
              <a:rPr lang="en-US" sz="2800" dirty="0">
                <a:latin typeface="Candara" panose="020E0502030303020204" pitchFamily="34" charset="0"/>
                <a:ea typeface="Calibri" panose="020F0502020204030204" pitchFamily="34" charset="0"/>
                <a:cs typeface="Candara" panose="020E0502030303020204" pitchFamily="34" charset="0"/>
              </a:rPr>
              <a:t>can turn to drugs and alcohol </a:t>
            </a:r>
            <a:r>
              <a:rPr lang="en-US" sz="2800" dirty="0" smtClean="0">
                <a:latin typeface="Candara" panose="020E0502030303020204" pitchFamily="34" charset="0"/>
                <a:ea typeface="Calibri" panose="020F0502020204030204" pitchFamily="34" charset="0"/>
                <a:cs typeface="Candara" panose="020E0502030303020204" pitchFamily="34" charset="0"/>
              </a:rPr>
              <a:t>due to work load, </a:t>
            </a:r>
            <a:r>
              <a:rPr lang="en-US" sz="2800" dirty="0">
                <a:latin typeface="Candara" panose="020E0502030303020204" pitchFamily="34" charset="0"/>
                <a:ea typeface="Calibri" panose="020F0502020204030204" pitchFamily="34" charset="0"/>
                <a:cs typeface="Candara" panose="020E0502030303020204" pitchFamily="34" charset="0"/>
              </a:rPr>
              <a:t>posing </a:t>
            </a:r>
            <a:r>
              <a:rPr lang="en-US" sz="2800" dirty="0" smtClean="0">
                <a:latin typeface="Candara" panose="020E0502030303020204" pitchFamily="34" charset="0"/>
                <a:ea typeface="Calibri" panose="020F0502020204030204" pitchFamily="34" charset="0"/>
                <a:cs typeface="Candara" panose="020E0502030303020204" pitchFamily="34" charset="0"/>
              </a:rPr>
              <a:t>danger </a:t>
            </a:r>
            <a:r>
              <a:rPr lang="en-US" sz="2800" dirty="0">
                <a:latin typeface="Candara" panose="020E0502030303020204" pitchFamily="34" charset="0"/>
                <a:ea typeface="Calibri" panose="020F0502020204030204" pitchFamily="34" charset="0"/>
                <a:cs typeface="Candara" panose="020E0502030303020204" pitchFamily="34" charset="0"/>
              </a:rPr>
              <a:t>to </a:t>
            </a:r>
            <a:r>
              <a:rPr lang="en-US" sz="2800" dirty="0" smtClean="0">
                <a:latin typeface="Candara" panose="020E0502030303020204" pitchFamily="34" charset="0"/>
                <a:ea typeface="Calibri" panose="020F0502020204030204" pitchFamily="34" charset="0"/>
                <a:cs typeface="Candara" panose="020E0502030303020204" pitchFamily="34" charset="0"/>
              </a:rPr>
              <a:t>their health. </a:t>
            </a:r>
            <a:r>
              <a:rPr lang="en-US" sz="2800" dirty="0">
                <a:latin typeface="Candara" panose="020E0502030303020204" pitchFamily="34" charset="0"/>
                <a:ea typeface="Calibri" panose="020F0502020204030204" pitchFamily="34" charset="0"/>
                <a:cs typeface="Candara" panose="020E0502030303020204" pitchFamily="34" charset="0"/>
              </a:rPr>
              <a:t>These substances are often either illegal.</a:t>
            </a:r>
            <a:endParaRPr lang="en-US" sz="2800" dirty="0">
              <a:latin typeface="Candara" panose="020E0502030303020204" pitchFamily="34" charset="0"/>
              <a:ea typeface="Calibri" panose="020F0502020204030204" pitchFamily="34" charset="0"/>
              <a:cs typeface="Candara" panose="020E0502030303020204" pitchFamily="34" charset="0"/>
            </a:endParaRPr>
          </a:p>
          <a:p>
            <a:pPr algn="just">
              <a:spcAft>
                <a:spcPts val="800"/>
              </a:spcAft>
            </a:pPr>
            <a:r>
              <a:rPr lang="en-US" sz="2800" dirty="0" smtClean="0">
                <a:latin typeface="Candara" panose="020E0502030303020204" pitchFamily="34" charset="0"/>
                <a:ea typeface="Calibri" panose="020F0502020204030204" pitchFamily="34" charset="0"/>
                <a:cs typeface="Candara" panose="020E0502030303020204" pitchFamily="34" charset="0"/>
              </a:rPr>
              <a:t>Workers that </a:t>
            </a:r>
            <a:r>
              <a:rPr lang="en-US" sz="2800" dirty="0">
                <a:latin typeface="Candara" panose="020E0502030303020204" pitchFamily="34" charset="0"/>
                <a:ea typeface="Calibri" panose="020F0502020204030204" pitchFamily="34" charset="0"/>
                <a:cs typeface="Candara" panose="020E0502030303020204" pitchFamily="34" charset="0"/>
              </a:rPr>
              <a:t>consume caffeinated or high sugar content beverages such as coffee or energy drinks as a stimulant to stay </a:t>
            </a:r>
            <a:r>
              <a:rPr lang="en-US" sz="2800" dirty="0" smtClean="0">
                <a:latin typeface="Candara" panose="020E0502030303020204" pitchFamily="34" charset="0"/>
                <a:ea typeface="Calibri" panose="020F0502020204030204" pitchFamily="34" charset="0"/>
                <a:cs typeface="Candara" panose="020E0502030303020204" pitchFamily="34" charset="0"/>
              </a:rPr>
              <a:t>awake should know that </a:t>
            </a:r>
            <a:r>
              <a:rPr lang="en-US" sz="2800" dirty="0">
                <a:latin typeface="Candara" panose="020E0502030303020204" pitchFamily="34" charset="0"/>
                <a:ea typeface="Calibri" panose="020F0502020204030204" pitchFamily="34" charset="0"/>
                <a:cs typeface="Candara" panose="020E0502030303020204" pitchFamily="34" charset="0"/>
              </a:rPr>
              <a:t>this unhealthy habit can lead to anxiety and insomnia, causing the body to deteriorate.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should cut down the intake of such stimulants and consume water as a healthy alternative.</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9865" y="0"/>
            <a:ext cx="11851640" cy="6858000"/>
          </a:xfrm>
          <a:prstGeom prst="rect">
            <a:avLst/>
          </a:prstGeom>
        </p:spPr>
        <p:txBody>
          <a:bodyPr wrap="square">
            <a:noAutofit/>
          </a:bodyPr>
          <a:lstStyle/>
          <a:p>
            <a:pPr algn="just">
              <a:lnSpc>
                <a:spcPct val="107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Effects of medication;</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Many common medications and over-the-counter drugs that </a:t>
            </a:r>
            <a:r>
              <a:rPr lang="en-US" sz="2800" dirty="0" smtClean="0">
                <a:latin typeface="Candara" panose="020E0502030303020204" pitchFamily="34" charset="0"/>
                <a:ea typeface="Calibri" panose="020F0502020204030204" pitchFamily="34" charset="0"/>
                <a:cs typeface="Candara" panose="020E0502030303020204" pitchFamily="34" charset="0"/>
              </a:rPr>
              <a:t>people </a:t>
            </a:r>
            <a:r>
              <a:rPr lang="en-US" sz="2800" dirty="0">
                <a:latin typeface="Candara" panose="020E0502030303020204" pitchFamily="34" charset="0"/>
                <a:ea typeface="Calibri" panose="020F0502020204030204" pitchFamily="34" charset="0"/>
                <a:cs typeface="Candara" panose="020E0502030303020204" pitchFamily="34" charset="0"/>
              </a:rPr>
              <a:t>take regularly come with </a:t>
            </a:r>
            <a:r>
              <a:rPr lang="en-US" sz="2800" dirty="0" smtClean="0">
                <a:latin typeface="Candara" panose="020E0502030303020204" pitchFamily="34" charset="0"/>
                <a:ea typeface="Calibri" panose="020F0502020204030204" pitchFamily="34" charset="0"/>
                <a:cs typeface="Candara" panose="020E0502030303020204" pitchFamily="34" charset="0"/>
              </a:rPr>
              <a:t>warnings </a:t>
            </a:r>
            <a:r>
              <a:rPr lang="en-US" sz="2800" dirty="0">
                <a:latin typeface="Candara" panose="020E0502030303020204" pitchFamily="34" charset="0"/>
                <a:ea typeface="Calibri" panose="020F0502020204030204" pitchFamily="34" charset="0"/>
                <a:cs typeface="Candara" panose="020E0502030303020204" pitchFamily="34" charset="0"/>
              </a:rPr>
              <a:t>when taking them.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Some legal drugs that can </a:t>
            </a:r>
            <a:r>
              <a:rPr lang="en-US" sz="2800" dirty="0" smtClean="0">
                <a:latin typeface="Candara" panose="020E0502030303020204" pitchFamily="34" charset="0"/>
                <a:ea typeface="Calibri" panose="020F0502020204030204" pitchFamily="34" charset="0"/>
                <a:cs typeface="Candara" panose="020E0502030303020204" pitchFamily="34" charset="0"/>
              </a:rPr>
              <a:t>cause </a:t>
            </a:r>
            <a:r>
              <a:rPr lang="en-US" sz="2800" dirty="0">
                <a:latin typeface="Candara" panose="020E0502030303020204" pitchFamily="34" charset="0"/>
                <a:ea typeface="Calibri" panose="020F0502020204030204" pitchFamily="34" charset="0"/>
                <a:cs typeface="Candara" panose="020E0502030303020204" pitchFamily="34" charset="0"/>
              </a:rPr>
              <a:t>impairment include but are not limited to: </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smtClean="0">
                <a:latin typeface="Candara" panose="020E0502030303020204" pitchFamily="34" charset="0"/>
                <a:ea typeface="Calibri" panose="020F0502020204030204" pitchFamily="34" charset="0"/>
                <a:cs typeface="Candara" panose="020E0502030303020204" pitchFamily="34" charset="0"/>
              </a:rPr>
              <a:t>•</a:t>
            </a:r>
            <a:r>
              <a:rPr lang="en-US" sz="2700" dirty="0" smtClean="0">
                <a:latin typeface="Candara" panose="020E0502030303020204" pitchFamily="34" charset="0"/>
                <a:ea typeface="Calibri" panose="020F0502020204030204" pitchFamily="34" charset="0"/>
                <a:cs typeface="Candara" panose="020E0502030303020204" pitchFamily="34" charset="0"/>
              </a:rPr>
              <a:t> </a:t>
            </a:r>
            <a:r>
              <a:rPr lang="en-US" sz="2700" dirty="0">
                <a:latin typeface="Candara" panose="020E0502030303020204" pitchFamily="34" charset="0"/>
                <a:ea typeface="Calibri" panose="020F0502020204030204" pitchFamily="34" charset="0"/>
                <a:cs typeface="Candara" panose="020E0502030303020204" pitchFamily="34" charset="0"/>
              </a:rPr>
              <a:t>Stimulants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Sedatives</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Antidepressant medications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Medications to prevent seizures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Antihistamines and decongestants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Sleep-aid medications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Medications to reduce anxiety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Pain medication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Diet pills and some natural weight loss supplements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High-blood pressure medications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700" dirty="0">
                <a:latin typeface="Candara" panose="020E0502030303020204" pitchFamily="34" charset="0"/>
                <a:ea typeface="Calibri" panose="020F0502020204030204" pitchFamily="34" charset="0"/>
                <a:cs typeface="Candara" panose="020E0502030303020204" pitchFamily="34" charset="0"/>
              </a:rPr>
              <a:t>• Drugs to reduce cholesterol </a:t>
            </a:r>
            <a:endParaRPr lang="en-US" sz="27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spcAft>
                <a:spcPts val="800"/>
              </a:spcAft>
            </a:pPr>
            <a:endParaRPr lang="en-US" sz="27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660" y="107315"/>
            <a:ext cx="11713845" cy="6750685"/>
          </a:xfrm>
          <a:prstGeom prst="rect">
            <a:avLst/>
          </a:prstGeom>
        </p:spPr>
        <p:txBody>
          <a:bodyPr wrap="square">
            <a:spAutoFit/>
          </a:bodyPr>
          <a:lstStyle/>
          <a:p>
            <a:pPr algn="just">
              <a:lnSpc>
                <a:spcPct val="107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Effects of medication;</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spcAft>
                <a:spcPts val="800"/>
              </a:spcAft>
            </a:pPr>
            <a:r>
              <a:rPr lang="en-US" sz="2800" dirty="0" smtClean="0">
                <a:latin typeface="Candara" panose="020E0502030303020204" pitchFamily="34" charset="0"/>
                <a:ea typeface="Calibri" panose="020F0502020204030204" pitchFamily="34" charset="0"/>
                <a:cs typeface="Candara" panose="020E0502030303020204" pitchFamily="34" charset="0"/>
              </a:rPr>
              <a:t>Workers can always fell free to seek help if </a:t>
            </a:r>
            <a:r>
              <a:rPr lang="en-US" sz="2800" dirty="0">
                <a:latin typeface="Candara" panose="020E0502030303020204" pitchFamily="34" charset="0"/>
                <a:ea typeface="Calibri" panose="020F0502020204030204" pitchFamily="34" charset="0"/>
                <a:cs typeface="Candara" panose="020E0502030303020204" pitchFamily="34" charset="0"/>
              </a:rPr>
              <a:t>prescribed medication which may </a:t>
            </a:r>
            <a:r>
              <a:rPr lang="en-US" sz="2800" dirty="0" smtClean="0">
                <a:latin typeface="Candara" panose="020E0502030303020204" pitchFamily="34" charset="0"/>
                <a:ea typeface="Calibri" panose="020F0502020204030204" pitchFamily="34" charset="0"/>
                <a:cs typeface="Candara" panose="020E0502030303020204" pitchFamily="34" charset="0"/>
              </a:rPr>
              <a:t>impair ability to function adequately. </a:t>
            </a:r>
            <a:r>
              <a:rPr lang="en-US" sz="2800" dirty="0">
                <a:latin typeface="Candara" panose="020E0502030303020204" pitchFamily="34" charset="0"/>
                <a:ea typeface="Calibri" panose="020F0502020204030204" pitchFamily="34" charset="0"/>
                <a:cs typeface="Candara" panose="020E0502030303020204" pitchFamily="34" charset="0"/>
              </a:rPr>
              <a:t>The risk of side effects that can impair </a:t>
            </a:r>
            <a:r>
              <a:rPr lang="en-US" sz="2800" dirty="0" smtClean="0">
                <a:latin typeface="Candara" panose="020E0502030303020204" pitchFamily="34" charset="0"/>
                <a:ea typeface="Calibri" panose="020F0502020204030204" pitchFamily="34" charset="0"/>
                <a:cs typeface="Candara" panose="020E0502030303020204" pitchFamily="34" charset="0"/>
              </a:rPr>
              <a:t>ones’ </a:t>
            </a:r>
            <a:r>
              <a:rPr lang="en-US" sz="2800" dirty="0">
                <a:latin typeface="Candara" panose="020E0502030303020204" pitchFamily="34" charset="0"/>
                <a:ea typeface="Calibri" panose="020F0502020204030204" pitchFamily="34" charset="0"/>
                <a:cs typeface="Candara" panose="020E0502030303020204" pitchFamily="34" charset="0"/>
              </a:rPr>
              <a:t>abilities can be even worse if more than one medication is taken in combination. This can cause an </a:t>
            </a:r>
            <a:r>
              <a:rPr lang="en-US" sz="2800" dirty="0" smtClean="0">
                <a:latin typeface="Candara" panose="020E0502030303020204" pitchFamily="34" charset="0"/>
                <a:ea typeface="Calibri" panose="020F0502020204030204" pitchFamily="34" charset="0"/>
                <a:cs typeface="Candara" panose="020E0502030303020204" pitchFamily="34" charset="0"/>
              </a:rPr>
              <a:t>drug </a:t>
            </a:r>
            <a:r>
              <a:rPr lang="en-US" sz="2800" dirty="0">
                <a:latin typeface="Candara" panose="020E0502030303020204" pitchFamily="34" charset="0"/>
                <a:ea typeface="Calibri" panose="020F0502020204030204" pitchFamily="34" charset="0"/>
                <a:cs typeface="Candara" panose="020E0502030303020204" pitchFamily="34" charset="0"/>
              </a:rPr>
              <a:t>reaction or other complications. Side effects can include: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Drowsiness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Reduced cognitive capacity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Problems with coordination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Anxiety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Dizziness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Slower reaction times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All these side effects can increase the likelihood of the </a:t>
            </a:r>
            <a:r>
              <a:rPr lang="en-US" sz="2800" dirty="0" smtClean="0">
                <a:latin typeface="Candara" panose="020E0502030303020204" pitchFamily="34" charset="0"/>
                <a:ea typeface="Calibri" panose="020F0502020204030204" pitchFamily="34" charset="0"/>
                <a:cs typeface="Candara" panose="020E0502030303020204" pitchFamily="34" charset="0"/>
              </a:rPr>
              <a:t>falls at work leading to musculoskeletal disorders. </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7040" y="407670"/>
            <a:ext cx="11219180" cy="4283710"/>
          </a:xfrm>
          <a:prstGeom prst="rect">
            <a:avLst/>
          </a:prstGeom>
        </p:spPr>
        <p:txBody>
          <a:bodyPr wrap="square">
            <a:noAutofit/>
          </a:bodyPr>
          <a:lstStyle/>
          <a:p>
            <a:pPr algn="just">
              <a:lnSpc>
                <a:spcPct val="150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Eyesight</a:t>
            </a:r>
            <a:r>
              <a:rPr lang="en-US" sz="2800" dirty="0">
                <a:latin typeface="Candara" panose="020E0502030303020204" pitchFamily="34" charset="0"/>
                <a:ea typeface="Calibri" panose="020F0502020204030204" pitchFamily="34" charset="0"/>
                <a:cs typeface="Candara" panose="020E0502030303020204" pitchFamily="34" charset="0"/>
              </a:rPr>
              <a:t>;</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 Having good eyesight is critical for </a:t>
            </a:r>
            <a:r>
              <a:rPr lang="en-US" sz="2800" dirty="0" smtClean="0">
                <a:latin typeface="Candara" panose="020E0502030303020204" pitchFamily="34" charset="0"/>
                <a:ea typeface="Calibri" panose="020F0502020204030204" pitchFamily="34" charset="0"/>
                <a:cs typeface="Candara" panose="020E0502030303020204" pitchFamily="34" charset="0"/>
              </a:rPr>
              <a:t>efficiency at work place. </a:t>
            </a:r>
            <a:r>
              <a:rPr lang="en-US" sz="2800" dirty="0">
                <a:latin typeface="Candara" panose="020E0502030303020204" pitchFamily="34" charset="0"/>
                <a:ea typeface="Calibri" panose="020F0502020204030204" pitchFamily="34" charset="0"/>
                <a:cs typeface="Candara" panose="020E0502030303020204" pitchFamily="34" charset="0"/>
              </a:rPr>
              <a:t>In many countries, there are legal minimum requirements. The vast majority of eye conditions can be easily rectified but eyesight deterioration can gradually occur.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a:latin typeface="Candara" panose="020E0502030303020204" pitchFamily="34" charset="0"/>
                <a:ea typeface="Calibri" panose="020F0502020204030204" pitchFamily="34" charset="0"/>
                <a:cs typeface="Candara" panose="020E0502030303020204" pitchFamily="34" charset="0"/>
              </a:rPr>
              <a:t>Regular eye tests are vital to maintain good eyesight and can also have wider health benefits as an eye test can indicate other health conditions. </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1160" y="262255"/>
            <a:ext cx="11607800" cy="6179185"/>
          </a:xfrm>
          <a:prstGeom prst="rect">
            <a:avLst/>
          </a:prstGeom>
        </p:spPr>
        <p:txBody>
          <a:bodyPr wrap="square">
            <a:noAutofit/>
          </a:bodyPr>
          <a:lstStyle/>
          <a:p>
            <a:pPr algn="just">
              <a:lnSpc>
                <a:spcPct val="107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Management of risks</a:t>
            </a:r>
            <a:r>
              <a:rPr lang="en-US" sz="2800" dirty="0">
                <a:latin typeface="Candara" panose="020E0502030303020204" pitchFamily="34" charset="0"/>
                <a:ea typeface="Calibri" panose="020F0502020204030204" pitchFamily="34" charset="0"/>
                <a:cs typeface="Candara" panose="020E0502030303020204" pitchFamily="34" charset="0"/>
              </a:rPr>
              <a:t>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Integration of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health and wellness into logistics management system, allowing for appropriate work patterns and management support in case of deficiencies.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Training of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highlighting above risks and measures;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health surveillance, </a:t>
            </a:r>
            <a:r>
              <a:rPr lang="en-US" sz="2800" dirty="0" smtClean="0">
                <a:latin typeface="Candara" panose="020E0502030303020204" pitchFamily="34" charset="0"/>
                <a:ea typeface="Calibri" panose="020F0502020204030204" pitchFamily="34" charset="0"/>
                <a:cs typeface="Candara" panose="020E0502030303020204" pitchFamily="34" charset="0"/>
              </a:rPr>
              <a:t>should be instituted;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In case of doubt, </a:t>
            </a:r>
            <a:r>
              <a:rPr lang="en-US" sz="2800" dirty="0" smtClean="0">
                <a:latin typeface="Candara" panose="020E0502030303020204" pitchFamily="34" charset="0"/>
                <a:ea typeface="Calibri" panose="020F0502020204030204" pitchFamily="34" charset="0"/>
                <a:cs typeface="Candara" panose="020E0502030303020204" pitchFamily="34" charset="0"/>
              </a:rPr>
              <a:t>fell free to seek help from your NHIS hospital </a:t>
            </a:r>
            <a:r>
              <a:rPr lang="en-US" sz="2800" dirty="0">
                <a:latin typeface="Candara" panose="020E0502030303020204" pitchFamily="34" charset="0"/>
                <a:ea typeface="Calibri" panose="020F0502020204030204" pitchFamily="34" charset="0"/>
                <a:cs typeface="Candara" panose="020E0502030303020204" pitchFamily="34" charset="0"/>
              </a:rPr>
              <a:t>to support you in managing these risks;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shall be encouraged to inform </a:t>
            </a:r>
            <a:r>
              <a:rPr lang="en-US" sz="2800" dirty="0" smtClean="0">
                <a:latin typeface="Candara" panose="020E0502030303020204" pitchFamily="34" charset="0"/>
                <a:ea typeface="Calibri" panose="020F0502020204030204" pitchFamily="34" charset="0"/>
                <a:cs typeface="Candara" panose="020E0502030303020204" pitchFamily="34" charset="0"/>
              </a:rPr>
              <a:t>their superiors </a:t>
            </a:r>
            <a:r>
              <a:rPr lang="en-US" sz="2800" dirty="0">
                <a:latin typeface="Candara" panose="020E0502030303020204" pitchFamily="34" charset="0"/>
                <a:ea typeface="Calibri" panose="020F0502020204030204" pitchFamily="34" charset="0"/>
                <a:cs typeface="Candara" panose="020E0502030303020204" pitchFamily="34" charset="0"/>
              </a:rPr>
              <a:t>if they feel they are not fit to </a:t>
            </a:r>
            <a:r>
              <a:rPr lang="en-US" sz="2800" dirty="0" smtClean="0">
                <a:latin typeface="Candara" panose="020E0502030303020204" pitchFamily="34" charset="0"/>
                <a:ea typeface="Calibri" panose="020F0502020204030204" pitchFamily="34" charset="0"/>
                <a:cs typeface="Candara" panose="020E0502030303020204" pitchFamily="34" charset="0"/>
              </a:rPr>
              <a:t>work; </a:t>
            </a:r>
            <a:endParaRPr lang="en-US" sz="2800" dirty="0" smtClean="0">
              <a:effectLst/>
              <a:latin typeface="Candara" panose="020E0502030303020204" pitchFamily="34" charset="0"/>
              <a:ea typeface="Calibri" panose="020F0502020204030204" pitchFamily="34" charset="0"/>
              <a:cs typeface="Candara" panose="020E0502030303020204" pitchFamily="34" charset="0"/>
            </a:endParaRPr>
          </a:p>
          <a:p>
            <a:pPr algn="just">
              <a:lnSpc>
                <a:spcPct val="107000"/>
              </a:lnSpc>
            </a:pPr>
            <a:r>
              <a:rPr lang="en-US" sz="2800" dirty="0">
                <a:latin typeface="Candara" panose="020E0502030303020204" pitchFamily="34" charset="0"/>
                <a:ea typeface="Calibri" panose="020F0502020204030204" pitchFamily="34" charset="0"/>
                <a:cs typeface="Candara" panose="020E0502030303020204" pitchFamily="34" charset="0"/>
              </a:rPr>
              <a:t>• Using tools such as checklists or `Fit for Duty` tests can aid </a:t>
            </a:r>
            <a:r>
              <a:rPr lang="en-US" sz="2800" dirty="0" smtClean="0">
                <a:latin typeface="Candara" panose="020E0502030303020204" pitchFamily="34" charset="0"/>
                <a:ea typeface="Calibri" panose="020F0502020204030204" pitchFamily="34" charset="0"/>
                <a:cs typeface="Candara" panose="020E0502030303020204" pitchFamily="34" charset="0"/>
              </a:rPr>
              <a:t>supervisors </a:t>
            </a:r>
            <a:r>
              <a:rPr lang="en-US" sz="2800" dirty="0">
                <a:latin typeface="Candara" panose="020E0502030303020204" pitchFamily="34" charset="0"/>
                <a:ea typeface="Calibri" panose="020F0502020204030204" pitchFamily="34" charset="0"/>
                <a:cs typeface="Candara" panose="020E0502030303020204" pitchFamily="34" charset="0"/>
              </a:rPr>
              <a:t>in assessing if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are fit </a:t>
            </a:r>
            <a:r>
              <a:rPr lang="en-US" sz="2800" dirty="0" smtClean="0">
                <a:latin typeface="Candara" panose="020E0502030303020204" pitchFamily="34" charset="0"/>
                <a:ea typeface="Calibri" panose="020F0502020204030204" pitchFamily="34" charset="0"/>
                <a:cs typeface="Candara" panose="020E0502030303020204" pitchFamily="34" charset="0"/>
              </a:rPr>
              <a:t>to discharge their duties.</a:t>
            </a:r>
            <a:endParaRPr lang="en-US" sz="28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170" y="93980"/>
            <a:ext cx="11803380" cy="6764655"/>
          </a:xfrm>
          <a:prstGeom prst="rect">
            <a:avLst/>
          </a:prstGeom>
        </p:spPr>
        <p:txBody>
          <a:bodyPr wrap="square">
            <a:noAutofit/>
          </a:bodyPr>
          <a:lstStyle/>
          <a:p>
            <a:pPr>
              <a:lnSpc>
                <a:spcPct val="150000"/>
              </a:lnSpc>
              <a:spcAft>
                <a:spcPts val="800"/>
              </a:spcAft>
            </a:pPr>
            <a:r>
              <a:rPr lang="en-US" sz="2800" b="1" u="sng" dirty="0">
                <a:latin typeface="Candara" panose="020E0502030303020204" pitchFamily="34" charset="0"/>
                <a:ea typeface="Calibri" panose="020F0502020204030204" pitchFamily="34" charset="0"/>
                <a:cs typeface="Candara" panose="020E0502030303020204" pitchFamily="34" charset="0"/>
              </a:rPr>
              <a:t>Conclusions;</a:t>
            </a:r>
            <a:endParaRPr lang="en-US" sz="2800" b="1" u="sng" dirty="0">
              <a:latin typeface="Candara" panose="020E0502030303020204" pitchFamily="34" charset="0"/>
              <a:ea typeface="Calibri" panose="020F0502020204030204" pitchFamily="34" charset="0"/>
              <a:cs typeface="Candara" panose="020E0502030303020204" pitchFamily="34" charset="0"/>
            </a:endParaRPr>
          </a:p>
          <a:p>
            <a:pPr>
              <a:lnSpc>
                <a:spcPct val="150000"/>
              </a:lnSpc>
              <a:spcAft>
                <a:spcPts val="800"/>
              </a:spcAft>
            </a:pPr>
            <a:r>
              <a:rPr lang="en-US" sz="2800" dirty="0">
                <a:latin typeface="Candara" panose="020E0502030303020204" pitchFamily="34" charset="0"/>
                <a:ea typeface="Calibri" panose="020F0502020204030204" pitchFamily="34" charset="0"/>
                <a:cs typeface="Candara" panose="020E0502030303020204" pitchFamily="34" charset="0"/>
              </a:rPr>
              <a:t>Chronic health conditions are becoming a growing concern in the general public. The risks to health and wellness of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should be considered with appropriate </a:t>
            </a:r>
            <a:r>
              <a:rPr lang="en-US" sz="2800" dirty="0" smtClean="0">
                <a:latin typeface="Candara" panose="020E0502030303020204" pitchFamily="34" charset="0"/>
                <a:ea typeface="Calibri" panose="020F0502020204030204" pitchFamily="34" charset="0"/>
                <a:cs typeface="Candara" panose="020E0502030303020204" pitchFamily="34" charset="0"/>
              </a:rPr>
              <a:t>policies in place at work place especially as one grows older such as scheduled health checks for members of staff. Workers are humans and may suffer </a:t>
            </a:r>
            <a:r>
              <a:rPr lang="en-US" sz="2800" dirty="0">
                <a:latin typeface="Candara" panose="020E0502030303020204" pitchFamily="34" charset="0"/>
                <a:ea typeface="Calibri" panose="020F0502020204030204" pitchFamily="34" charset="0"/>
                <a:cs typeface="Candara" panose="020E0502030303020204" pitchFamily="34" charset="0"/>
              </a:rPr>
              <a:t>from undiagnosed </a:t>
            </a:r>
            <a:r>
              <a:rPr lang="en-US" sz="2800" dirty="0" smtClean="0">
                <a:latin typeface="Candara" panose="020E0502030303020204" pitchFamily="34" charset="0"/>
                <a:ea typeface="Calibri" panose="020F0502020204030204" pitchFamily="34" charset="0"/>
                <a:cs typeface="Candara" panose="020E0502030303020204" pitchFamily="34" charset="0"/>
              </a:rPr>
              <a:t>conditions that could be detrimental to their health, thus affecting their efficiency. </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nSpc>
                <a:spcPct val="150000"/>
              </a:lnSpc>
              <a:spcAft>
                <a:spcPts val="800"/>
              </a:spcAft>
            </a:pPr>
            <a:r>
              <a:rPr lang="en-US" sz="2800" dirty="0" smtClean="0">
                <a:latin typeface="Candara" panose="020E0502030303020204" pitchFamily="34" charset="0"/>
                <a:ea typeface="Calibri" panose="020F0502020204030204" pitchFamily="34" charset="0"/>
                <a:cs typeface="Candara" panose="020E0502030303020204" pitchFamily="34" charset="0"/>
              </a:rPr>
              <a:t>It </a:t>
            </a:r>
            <a:r>
              <a:rPr lang="en-US" sz="2800" dirty="0">
                <a:latin typeface="Candara" panose="020E0502030303020204" pitchFamily="34" charset="0"/>
                <a:ea typeface="Calibri" panose="020F0502020204030204" pitchFamily="34" charset="0"/>
                <a:cs typeface="Candara" panose="020E0502030303020204" pitchFamily="34" charset="0"/>
              </a:rPr>
              <a:t>is important </a:t>
            </a:r>
            <a:r>
              <a:rPr lang="en-US" sz="2800" dirty="0" smtClean="0">
                <a:latin typeface="Candara" panose="020E0502030303020204" pitchFamily="34" charset="0"/>
                <a:ea typeface="Calibri" panose="020F0502020204030204" pitchFamily="34" charset="0"/>
                <a:cs typeface="Candara" panose="020E0502030303020204" pitchFamily="34" charset="0"/>
              </a:rPr>
              <a:t>for Supervisors to </a:t>
            </a:r>
            <a:r>
              <a:rPr lang="en-US" sz="2800" dirty="0">
                <a:latin typeface="Candara" panose="020E0502030303020204" pitchFamily="34" charset="0"/>
                <a:ea typeface="Calibri" panose="020F0502020204030204" pitchFamily="34" charset="0"/>
                <a:cs typeface="Candara" panose="020E0502030303020204" pitchFamily="34" charset="0"/>
              </a:rPr>
              <a:t>encourage their </a:t>
            </a:r>
            <a:r>
              <a:rPr lang="en-US" sz="2800" dirty="0" smtClean="0">
                <a:latin typeface="Candara" panose="020E0502030303020204" pitchFamily="34" charset="0"/>
                <a:ea typeface="Calibri" panose="020F0502020204030204" pitchFamily="34" charset="0"/>
                <a:cs typeface="Candara" panose="020E0502030303020204" pitchFamily="34" charset="0"/>
              </a:rPr>
              <a:t>staff </a:t>
            </a:r>
            <a:r>
              <a:rPr lang="en-US" sz="2800" dirty="0">
                <a:latin typeface="Candara" panose="020E0502030303020204" pitchFamily="34" charset="0"/>
                <a:ea typeface="Calibri" panose="020F0502020204030204" pitchFamily="34" charset="0"/>
                <a:cs typeface="Candara" panose="020E0502030303020204" pitchFamily="34" charset="0"/>
              </a:rPr>
              <a:t>to get checked out if they have any health concerns and not to ignore minor symptoms. </a:t>
            </a:r>
            <a:endParaRPr lang="en-US" sz="2800" dirty="0" smtClean="0">
              <a:latin typeface="Candara" panose="020E0502030303020204" pitchFamily="34" charset="0"/>
              <a:ea typeface="Calibri" panose="020F0502020204030204" pitchFamily="34" charset="0"/>
              <a:cs typeface="Candara" panose="020E0502030303020204" pitchFamily="34" charset="0"/>
            </a:endParaRPr>
          </a:p>
          <a:p>
            <a:pPr>
              <a:lnSpc>
                <a:spcPct val="150000"/>
              </a:lnSpc>
              <a:spcAft>
                <a:spcPts val="800"/>
              </a:spcAft>
            </a:pPr>
            <a:r>
              <a:rPr lang="en-US" sz="2800" dirty="0" smtClean="0">
                <a:latin typeface="Candara" panose="020E0502030303020204" pitchFamily="34" charset="0"/>
                <a:ea typeface="Calibri" panose="020F0502020204030204" pitchFamily="34" charset="0"/>
                <a:cs typeface="Candara" panose="020E0502030303020204" pitchFamily="34" charset="0"/>
              </a:rPr>
              <a:t>However</a:t>
            </a:r>
            <a:r>
              <a:rPr lang="en-US" sz="2800" dirty="0">
                <a:latin typeface="Candara" panose="020E0502030303020204" pitchFamily="34" charset="0"/>
                <a:ea typeface="Calibri" panose="020F0502020204030204" pitchFamily="34" charset="0"/>
                <a:cs typeface="Candara" panose="020E0502030303020204" pitchFamily="34" charset="0"/>
              </a:rPr>
              <a:t>, it is a </a:t>
            </a:r>
            <a:r>
              <a:rPr lang="en-US" sz="2800" dirty="0" smtClean="0">
                <a:latin typeface="Candara" panose="020E0502030303020204" pitchFamily="34" charset="0"/>
                <a:ea typeface="Calibri" panose="020F0502020204030204" pitchFamily="34" charset="0"/>
                <a:cs typeface="Candara" panose="020E0502030303020204" pitchFamily="34" charset="0"/>
              </a:rPr>
              <a:t>worker’s </a:t>
            </a:r>
            <a:r>
              <a:rPr lang="en-US" sz="2800" dirty="0">
                <a:latin typeface="Candara" panose="020E0502030303020204" pitchFamily="34" charset="0"/>
                <a:ea typeface="Calibri" panose="020F0502020204030204" pitchFamily="34" charset="0"/>
                <a:cs typeface="Candara" panose="020E0502030303020204" pitchFamily="34" charset="0"/>
              </a:rPr>
              <a:t>responsibility to ensure that they are fit for duty. </a:t>
            </a:r>
            <a:endParaRPr lang="en-US" sz="2000" dirty="0">
              <a:effectLst/>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17366" y="2306972"/>
            <a:ext cx="5972961" cy="706755"/>
          </a:xfrm>
          <a:prstGeom prst="rect">
            <a:avLst/>
          </a:prstGeom>
          <a:noFill/>
        </p:spPr>
        <p:txBody>
          <a:bodyPr wrap="square" rtlCol="0">
            <a:spAutoFit/>
          </a:bodyPr>
          <a:lstStyle/>
          <a:p>
            <a:pPr algn="ctr"/>
            <a:r>
              <a:rPr lang="en-US" sz="4000" dirty="0" smtClean="0">
                <a:latin typeface="Candara" panose="020E0502030303020204" pitchFamily="34" charset="0"/>
                <a:cs typeface="Candara" panose="020E0502030303020204" pitchFamily="34" charset="0"/>
              </a:rPr>
              <a:t>QUESTIONS???</a:t>
            </a:r>
            <a:endParaRPr lang="en-US" sz="4000" dirty="0">
              <a:latin typeface="Candara" panose="020E0502030303020204" pitchFamily="34" charset="0"/>
              <a:cs typeface="Candara" panose="020E0502030303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2270" y="254000"/>
            <a:ext cx="11566525" cy="7040880"/>
          </a:xfrm>
          <a:prstGeom prst="rect">
            <a:avLst/>
          </a:prstGeom>
        </p:spPr>
        <p:txBody>
          <a:bodyPr wrap="square">
            <a:noAutofit/>
          </a:bodyPr>
          <a:lstStyle/>
          <a:p>
            <a:pPr algn="just">
              <a:lnSpc>
                <a:spcPct val="150000"/>
              </a:lnSpc>
              <a:spcAft>
                <a:spcPts val="800"/>
              </a:spcAft>
            </a:pPr>
            <a:r>
              <a:rPr lang="en-US" sz="2800" b="1" u="sng" dirty="0">
                <a:solidFill>
                  <a:srgbClr val="001D35"/>
                </a:solidFill>
                <a:latin typeface="Candara" panose="020E0502030303020204" pitchFamily="34" charset="0"/>
                <a:ea typeface="Times New Roman" panose="02020603050405020304" pitchFamily="18" charset="0"/>
                <a:cs typeface="Times New Roman" panose="02020603050405020304" pitchFamily="18" charset="0"/>
              </a:rPr>
              <a:t>What is Wellness???</a:t>
            </a:r>
            <a:endParaRPr lang="en-US" sz="2000" dirty="0" smtClean="0">
              <a:effectLst/>
              <a:latin typeface="Candara" panose="020E0502030303020204" pitchFamily="34" charset="0"/>
              <a:ea typeface="Calibri" panose="020F0502020204030204" pitchFamily="34" charset="0"/>
              <a:cs typeface="Times New Roman" panose="02020603050405020304" pitchFamily="18" charset="0"/>
            </a:endParaRPr>
          </a:p>
          <a:p>
            <a:pPr algn="just">
              <a:lnSpc>
                <a:spcPct val="150000"/>
              </a:lnSpc>
            </a:pPr>
            <a:r>
              <a:rPr lang="en-US" sz="2800" dirty="0">
                <a:solidFill>
                  <a:srgbClr val="474747"/>
                </a:solidFill>
                <a:latin typeface="Candara" panose="020E0502030303020204" pitchFamily="34" charset="0"/>
                <a:ea typeface="Calibri" panose="020F0502020204030204" pitchFamily="34" charset="0"/>
                <a:cs typeface="Times New Roman" panose="02020603050405020304" pitchFamily="18" charset="0"/>
              </a:rPr>
              <a:t>The World Health Organization defines </a:t>
            </a:r>
            <a:r>
              <a:rPr lang="en-US" sz="2800" b="1" dirty="0">
                <a:solidFill>
                  <a:srgbClr val="767676"/>
                </a:solidFill>
                <a:latin typeface="Candara" panose="020E0502030303020204" pitchFamily="34" charset="0"/>
                <a:ea typeface="Calibri" panose="020F0502020204030204" pitchFamily="34" charset="0"/>
                <a:cs typeface="Times New Roman" panose="02020603050405020304" pitchFamily="18" charset="0"/>
              </a:rPr>
              <a:t>wellness</a:t>
            </a:r>
            <a:r>
              <a:rPr lang="en-US" sz="2800" dirty="0">
                <a:solidFill>
                  <a:srgbClr val="474747"/>
                </a:solidFill>
                <a:latin typeface="Candara" panose="020E0502030303020204" pitchFamily="34" charset="0"/>
                <a:ea typeface="Calibri" panose="020F0502020204030204" pitchFamily="34" charset="0"/>
                <a:cs typeface="Times New Roman" panose="02020603050405020304" pitchFamily="18" charset="0"/>
              </a:rPr>
              <a:t> as “the optimal state of health of an individual or group of people. </a:t>
            </a:r>
            <a:endParaRPr lang="en-US" sz="2000" dirty="0" smtClean="0">
              <a:effectLst/>
              <a:latin typeface="Candara" panose="020E0502030303020204" pitchFamily="34" charset="0"/>
              <a:ea typeface="Calibri" panose="020F0502020204030204" pitchFamily="34" charset="0"/>
              <a:cs typeface="Times New Roman" panose="02020603050405020304" pitchFamily="18" charset="0"/>
            </a:endParaRPr>
          </a:p>
          <a:p>
            <a:pPr algn="just">
              <a:lnSpc>
                <a:spcPct val="150000"/>
              </a:lnSpc>
            </a:pPr>
            <a:r>
              <a:rPr lang="en-US" sz="2800" dirty="0">
                <a:solidFill>
                  <a:srgbClr val="1F1F1F"/>
                </a:solidFill>
                <a:latin typeface="Candara" panose="020E0502030303020204" pitchFamily="34" charset="0"/>
                <a:ea typeface="Calibri" panose="020F0502020204030204" pitchFamily="34" charset="0"/>
                <a:cs typeface="Times New Roman" panose="02020603050405020304" pitchFamily="18" charset="0"/>
              </a:rPr>
              <a:t>Wellness is </a:t>
            </a:r>
            <a:r>
              <a:rPr lang="en-US" sz="2800" dirty="0">
                <a:solidFill>
                  <a:srgbClr val="040C28"/>
                </a:solidFill>
                <a:latin typeface="Candara" panose="020E0502030303020204" pitchFamily="34" charset="0"/>
                <a:ea typeface="Calibri" panose="020F0502020204030204" pitchFamily="34" charset="0"/>
                <a:cs typeface="Times New Roman" panose="02020603050405020304" pitchFamily="18" charset="0"/>
              </a:rPr>
              <a:t>the quality or state of being healthy as a constant goal</a:t>
            </a:r>
            <a:r>
              <a:rPr lang="en-US" sz="2800" dirty="0">
                <a:solidFill>
                  <a:srgbClr val="1F1F1F"/>
                </a:solidFill>
                <a:latin typeface="Candara" panose="020E0502030303020204" pitchFamily="34" charset="0"/>
                <a:ea typeface="Calibri" panose="020F0502020204030204" pitchFamily="34" charset="0"/>
                <a:cs typeface="Times New Roman" panose="02020603050405020304" pitchFamily="18" charset="0"/>
              </a:rPr>
              <a:t>. It is an active process through which people become aware of and make conscious, meticulous and informed choices towards a more successful life. There is some overlap between health and wellness; Wellness is often confused or used interchangeably with health. It is an active process of making optimal health and well-being choices rather than remaining in a static state.</a:t>
            </a:r>
            <a:r>
              <a:rPr lang="en-US" sz="2800" spc="25" dirty="0">
                <a:solidFill>
                  <a:srgbClr val="020621"/>
                </a:solidFill>
                <a:latin typeface="Candara" panose="020E0502030303020204" pitchFamily="34" charset="0"/>
                <a:ea typeface="Calibri" panose="020F0502020204030204" pitchFamily="34" charset="0"/>
                <a:cs typeface="Times New Roman" panose="02020603050405020304" pitchFamily="18" charset="0"/>
              </a:rPr>
              <a:t> </a:t>
            </a:r>
            <a:endParaRPr lang="en-US" sz="2000" dirty="0">
              <a:solidFill>
                <a:srgbClr val="1F1F1F"/>
              </a:solidFill>
              <a:effectLst/>
              <a:latin typeface="Candara" panose="020E050203030302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0880" y="840105"/>
            <a:ext cx="10556240" cy="4718050"/>
          </a:xfrm>
          <a:prstGeom prst="rect">
            <a:avLst/>
          </a:prstGeom>
        </p:spPr>
        <p:txBody>
          <a:bodyPr wrap="square">
            <a:spAutoFit/>
          </a:bodyPr>
          <a:lstStyle/>
          <a:p>
            <a:pPr>
              <a:lnSpc>
                <a:spcPct val="150000"/>
              </a:lnSpc>
              <a:spcAft>
                <a:spcPts val="800"/>
              </a:spcAft>
            </a:pPr>
            <a:r>
              <a:rPr lang="en-US" sz="2800" b="1" u="sng" dirty="0">
                <a:solidFill>
                  <a:srgbClr val="001D35"/>
                </a:solidFill>
                <a:latin typeface="Candara" panose="020E0502030303020204" pitchFamily="34" charset="0"/>
                <a:ea typeface="Times New Roman" panose="02020603050405020304" pitchFamily="18" charset="0"/>
                <a:cs typeface="Times New Roman" panose="02020603050405020304" pitchFamily="18" charset="0"/>
              </a:rPr>
              <a:t>What is </a:t>
            </a:r>
            <a:r>
              <a:rPr lang="en-US" sz="2800" b="1" u="sng" dirty="0" smtClean="0">
                <a:solidFill>
                  <a:srgbClr val="001D35"/>
                </a:solidFill>
                <a:latin typeface="Candara" panose="020E0502030303020204" pitchFamily="34" charset="0"/>
                <a:ea typeface="Times New Roman" panose="02020603050405020304" pitchFamily="18" charset="0"/>
                <a:cs typeface="Times New Roman" panose="02020603050405020304" pitchFamily="18" charset="0"/>
              </a:rPr>
              <a:t>Ageing???</a:t>
            </a:r>
            <a:endParaRPr lang="en-US" sz="2800" b="1" dirty="0">
              <a:latin typeface="Candara" panose="020E0502030303020204" pitchFamily="34" charset="0"/>
              <a:ea typeface="Calibri" panose="020F0502020204030204" pitchFamily="34" charset="0"/>
              <a:cs typeface="Times New Roman" panose="02020603050405020304" pitchFamily="18" charset="0"/>
            </a:endParaRPr>
          </a:p>
          <a:p>
            <a:pPr>
              <a:lnSpc>
                <a:spcPct val="150000"/>
              </a:lnSpc>
            </a:pPr>
            <a:r>
              <a:rPr lang="en-US" sz="2800" dirty="0">
                <a:solidFill>
                  <a:srgbClr val="474747"/>
                </a:solidFill>
                <a:latin typeface="Candara" panose="020E0502030303020204" pitchFamily="34" charset="0"/>
                <a:ea typeface="Calibri" panose="020F0502020204030204" pitchFamily="34" charset="0"/>
                <a:cs typeface="Times New Roman" panose="02020603050405020304" pitchFamily="18" charset="0"/>
              </a:rPr>
              <a:t> </a:t>
            </a:r>
            <a:r>
              <a:rPr lang="en-US" sz="2800" dirty="0" smtClean="0">
                <a:solidFill>
                  <a:srgbClr val="474747"/>
                </a:solidFill>
                <a:latin typeface="Candara" panose="020E0502030303020204" pitchFamily="34" charset="0"/>
                <a:ea typeface="Calibri" panose="020F0502020204030204" pitchFamily="34" charset="0"/>
                <a:cs typeface="Times New Roman" panose="02020603050405020304" pitchFamily="18" charset="0"/>
              </a:rPr>
              <a:t>Ageing or senescence is defined as the time-related deterioration  of physiological functions necessary  for survival and fertility, leading to a gradual decline in the physical and mental capacity, an increased risk of disease and ultimately death</a:t>
            </a:r>
            <a:r>
              <a:rPr lang="en-US" sz="2800" dirty="0" smtClean="0">
                <a:latin typeface="Candara" panose="020E0502030303020204" pitchFamily="34" charset="0"/>
                <a:ea typeface="Calibri" panose="020F0502020204030204" pitchFamily="34" charset="0"/>
                <a:cs typeface="Times New Roman" panose="02020603050405020304" pitchFamily="18" charset="0"/>
              </a:rPr>
              <a:t>. </a:t>
            </a:r>
            <a:endParaRPr lang="en-US" sz="2800" dirty="0" smtClean="0">
              <a:latin typeface="Candara" panose="020E0502030303020204" pitchFamily="34" charset="0"/>
              <a:ea typeface="Calibri" panose="020F0502020204030204" pitchFamily="34" charset="0"/>
              <a:cs typeface="Times New Roman" panose="02020603050405020304" pitchFamily="18" charset="0"/>
            </a:endParaRPr>
          </a:p>
          <a:p>
            <a:pPr>
              <a:lnSpc>
                <a:spcPct val="150000"/>
              </a:lnSpc>
            </a:pPr>
            <a:endParaRPr lang="en-US" sz="2800" dirty="0" smtClean="0">
              <a:latin typeface="Candara" panose="020E0502030303020204" pitchFamily="34" charset="0"/>
              <a:ea typeface="Calibri" panose="020F0502020204030204" pitchFamily="34" charset="0"/>
              <a:cs typeface="Times New Roman" panose="02020603050405020304" pitchFamily="18" charset="0"/>
            </a:endParaRPr>
          </a:p>
          <a:p>
            <a:pPr>
              <a:lnSpc>
                <a:spcPct val="150000"/>
              </a:lnSpc>
            </a:pPr>
            <a:endParaRPr lang="en-US" sz="2800" dirty="0">
              <a:latin typeface="Candara" panose="020E050203030302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1235" y="840105"/>
            <a:ext cx="9823450" cy="2779395"/>
          </a:xfrm>
          <a:prstGeom prst="rect">
            <a:avLst/>
          </a:prstGeom>
        </p:spPr>
        <p:txBody>
          <a:bodyPr wrap="square">
            <a:spAutoFit/>
          </a:bodyPr>
          <a:lstStyle/>
          <a:p>
            <a:pPr algn="just">
              <a:lnSpc>
                <a:spcPct val="150000"/>
              </a:lnSpc>
              <a:spcAft>
                <a:spcPts val="800"/>
              </a:spcAft>
            </a:pPr>
            <a:r>
              <a:rPr lang="en-US" sz="2800" b="1" u="sng" dirty="0">
                <a:solidFill>
                  <a:srgbClr val="001D35"/>
                </a:solidFill>
                <a:latin typeface="Candara" panose="020E0502030303020204" pitchFamily="34" charset="0"/>
                <a:ea typeface="Times New Roman" panose="02020603050405020304" pitchFamily="18" charset="0"/>
                <a:cs typeface="Candara" panose="020E0502030303020204" pitchFamily="34" charset="0"/>
              </a:rPr>
              <a:t>What is </a:t>
            </a:r>
            <a:r>
              <a:rPr lang="en-US" sz="2800" b="1" u="sng" dirty="0" smtClean="0">
                <a:solidFill>
                  <a:srgbClr val="001D35"/>
                </a:solidFill>
                <a:latin typeface="Candara" panose="020E0502030303020204" pitchFamily="34" charset="0"/>
                <a:ea typeface="Times New Roman" panose="02020603050405020304" pitchFamily="18" charset="0"/>
                <a:cs typeface="Candara" panose="020E0502030303020204" pitchFamily="34" charset="0"/>
              </a:rPr>
              <a:t>Ageing???</a:t>
            </a:r>
            <a:endParaRPr lang="en-US" sz="2800" b="1" dirty="0">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a:solidFill>
                  <a:srgbClr val="474747"/>
                </a:solidFill>
                <a:latin typeface="Candara" panose="020E0502030303020204" pitchFamily="34" charset="0"/>
                <a:ea typeface="Calibri" panose="020F0502020204030204" pitchFamily="34" charset="0"/>
                <a:cs typeface="Candara" panose="020E0502030303020204" pitchFamily="34" charset="0"/>
              </a:rPr>
              <a:t> In a more general sense, it is </a:t>
            </a:r>
            <a:r>
              <a:rPr lang="en-US" sz="2800" dirty="0" smtClean="0">
                <a:solidFill>
                  <a:srgbClr val="474747"/>
                </a:solidFill>
                <a:latin typeface="Candara" panose="020E0502030303020204" pitchFamily="34" charset="0"/>
                <a:ea typeface="Calibri" panose="020F0502020204030204" pitchFamily="34" charset="0"/>
                <a:cs typeface="Candara" panose="020E0502030303020204" pitchFamily="34" charset="0"/>
              </a:rPr>
              <a:t>the continuous process of natural change that begins in early adulthood and  characterized by the accumulation of molecular and cellular damage over time </a:t>
            </a:r>
            <a:endParaRPr lang="en-US" sz="2800" dirty="0">
              <a:latin typeface="Candara" panose="020E0502030303020204" pitchFamily="34" charset="0"/>
              <a:ea typeface="Calibri" panose="020F0502020204030204" pitchFamily="34" charset="0"/>
              <a:cs typeface="Candara" panose="020E0502030303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835" y="546100"/>
            <a:ext cx="10908030" cy="4353560"/>
          </a:xfrm>
          <a:prstGeom prst="rect">
            <a:avLst/>
          </a:prstGeom>
        </p:spPr>
        <p:txBody>
          <a:bodyPr wrap="square">
            <a:noAutofit/>
          </a:bodyPr>
          <a:lstStyle/>
          <a:p>
            <a:pPr algn="just">
              <a:lnSpc>
                <a:spcPct val="150000"/>
              </a:lnSpc>
            </a:pPr>
            <a:r>
              <a:rPr lang="en-US" sz="2800" b="1" u="sng" dirty="0" smtClean="0">
                <a:solidFill>
                  <a:srgbClr val="474747"/>
                </a:solidFill>
                <a:latin typeface="Candara" panose="020E0502030303020204" pitchFamily="34" charset="0"/>
                <a:ea typeface="Calibri" panose="020F0502020204030204" pitchFamily="34" charset="0"/>
                <a:cs typeface="Times New Roman" panose="02020603050405020304" pitchFamily="18" charset="0"/>
              </a:rPr>
              <a:t>Ageing and Health </a:t>
            </a:r>
            <a:endParaRPr lang="en-US" sz="2800" b="1" u="sng" dirty="0" smtClean="0">
              <a:solidFill>
                <a:srgbClr val="474747"/>
              </a:solidFill>
              <a:latin typeface="Candara" panose="020E0502030303020204" pitchFamily="34" charset="0"/>
              <a:ea typeface="Calibri" panose="020F0502020204030204" pitchFamily="34" charset="0"/>
              <a:cs typeface="Times New Roman" panose="02020603050405020304" pitchFamily="18" charset="0"/>
            </a:endParaRPr>
          </a:p>
          <a:p>
            <a:pPr algn="just">
              <a:lnSpc>
                <a:spcPct val="150000"/>
              </a:lnSpc>
            </a:pPr>
            <a:r>
              <a:rPr lang="en-US" sz="2800" dirty="0" smtClean="0">
                <a:latin typeface="Calibri Light" panose="020F0302020204030204" pitchFamily="34" charset="0"/>
                <a:ea typeface="Calibri Light" panose="020F0302020204030204" pitchFamily="34" charset="0"/>
                <a:cs typeface="Calibri Light" panose="020F0302020204030204" pitchFamily="34" charset="0"/>
              </a:rPr>
              <a:t>As </a:t>
            </a:r>
            <a:r>
              <a:rPr lang="en-US" sz="2800" dirty="0">
                <a:latin typeface="Calibri Light" panose="020F0302020204030204" pitchFamily="34" charset="0"/>
                <a:ea typeface="Calibri Light" panose="020F0302020204030204" pitchFamily="34" charset="0"/>
                <a:cs typeface="Calibri Light" panose="020F0302020204030204" pitchFamily="34" charset="0"/>
              </a:rPr>
              <a:t>an individual ages, the accumulation </a:t>
            </a:r>
            <a:r>
              <a:rPr lang="en-US" sz="2800" dirty="0" smtClean="0">
                <a:latin typeface="Calibri Light" panose="020F0302020204030204" pitchFamily="34" charset="0"/>
                <a:ea typeface="Calibri Light" panose="020F0302020204030204" pitchFamily="34" charset="0"/>
                <a:cs typeface="Calibri Light" panose="020F0302020204030204" pitchFamily="34" charset="0"/>
              </a:rPr>
              <a:t>of toxic molecules that result in cellular damage  over time leads to a gradual decline in physical and mental capacity, a growing risk of disease and ultimately death.</a:t>
            </a:r>
            <a:endParaRPr lang="en-US" sz="2800" dirty="0" smtClean="0">
              <a:latin typeface="Calibri Light" panose="020F0302020204030204" pitchFamily="34" charset="0"/>
              <a:ea typeface="Calibri Light" panose="020F0302020204030204" pitchFamily="34" charset="0"/>
              <a:cs typeface="Calibri Light" panose="020F0302020204030204" pitchFamily="34" charset="0"/>
            </a:endParaRPr>
          </a:p>
          <a:p>
            <a:pPr algn="just">
              <a:lnSpc>
                <a:spcPct val="150000"/>
              </a:lnSpc>
            </a:pPr>
            <a:r>
              <a:rPr lang="en-US" sz="2800" dirty="0" smtClean="0">
                <a:latin typeface="Calibri Light" panose="020F0302020204030204" pitchFamily="34" charset="0"/>
                <a:ea typeface="Calibri Light" panose="020F0302020204030204" pitchFamily="34" charset="0"/>
                <a:cs typeface="Calibri Light" panose="020F0302020204030204" pitchFamily="34" charset="0"/>
              </a:rPr>
              <a:t>These changes are neither linear nor constant  and they are only loosely associated with a persons age in years.</a:t>
            </a:r>
            <a:endParaRPr lang="en-US" sz="2800" dirty="0" smtClean="0">
              <a:latin typeface="Calibri Light" panose="020F0302020204030204" pitchFamily="34" charset="0"/>
              <a:ea typeface="Calibri Light" panose="020F0302020204030204" pitchFamily="34" charset="0"/>
              <a:cs typeface="Calibri Light" panose="020F0302020204030204" pitchFamily="34" charset="0"/>
            </a:endParaRPr>
          </a:p>
          <a:p>
            <a:pPr algn="just">
              <a:lnSpc>
                <a:spcPct val="150000"/>
              </a:lnSpc>
            </a:pPr>
            <a:r>
              <a:rPr lang="en-US" sz="2800" dirty="0" smtClean="0">
                <a:latin typeface="Calibri Light" panose="020F0302020204030204" pitchFamily="34" charset="0"/>
                <a:ea typeface="Calibri Light" panose="020F0302020204030204" pitchFamily="34" charset="0"/>
                <a:cs typeface="Calibri Light" panose="020F0302020204030204" pitchFamily="34" charset="0"/>
              </a:rPr>
              <a:t>In summary, different people react differently to the same ageing conditions</a:t>
            </a:r>
            <a:endParaRPr lang="en-US" sz="2800" dirty="0">
              <a:latin typeface="Calibri Light" panose="020F0302020204030204" pitchFamily="34" charset="0"/>
              <a:ea typeface="Calibri Light" panose="020F0302020204030204" pitchFamily="34" charset="0"/>
              <a:cs typeface="Calibri Light" panose="020F03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1530" y="762635"/>
            <a:ext cx="10553065" cy="4137025"/>
          </a:xfrm>
          <a:prstGeom prst="rect">
            <a:avLst/>
          </a:prstGeom>
        </p:spPr>
        <p:txBody>
          <a:bodyPr wrap="square">
            <a:noAutofit/>
          </a:bodyPr>
          <a:lstStyle/>
          <a:p>
            <a:pPr algn="just">
              <a:lnSpc>
                <a:spcPct val="150000"/>
              </a:lnSpc>
            </a:pPr>
            <a:r>
              <a:rPr lang="en-US" sz="2800" b="1" u="sng" dirty="0" smtClean="0">
                <a:solidFill>
                  <a:srgbClr val="474747"/>
                </a:solidFill>
                <a:latin typeface="Candara" panose="020E0502030303020204" pitchFamily="34" charset="0"/>
                <a:ea typeface="Calibri" panose="020F0502020204030204" pitchFamily="34" charset="0"/>
                <a:cs typeface="Candara" panose="020E0502030303020204" pitchFamily="34" charset="0"/>
              </a:rPr>
              <a:t>Effects of Aging on the Body </a:t>
            </a:r>
            <a:endParaRPr lang="en-US" sz="2800" b="1" u="sng" dirty="0" smtClean="0">
              <a:solidFill>
                <a:srgbClr val="474747"/>
              </a:solidFill>
              <a:latin typeface="Candara" panose="020E0502030303020204" pitchFamily="34" charset="0"/>
              <a:ea typeface="Calibri" panose="020F0502020204030204" pitchFamily="34" charset="0"/>
              <a:cs typeface="Candara" panose="020E0502030303020204" pitchFamily="34" charset="0"/>
            </a:endParaRPr>
          </a:p>
          <a:p>
            <a:pPr algn="just">
              <a:lnSpc>
                <a:spcPct val="150000"/>
              </a:lnSpc>
            </a:pPr>
            <a:r>
              <a:rPr lang="en-US" sz="2800" dirty="0" smtClean="0">
                <a:latin typeface="Candara" panose="020E0502030303020204" pitchFamily="34" charset="0"/>
                <a:cs typeface="Candara" panose="020E0502030303020204" pitchFamily="34" charset="0"/>
              </a:rPr>
              <a:t>Ageing affects the human body in numerous ways;</a:t>
            </a:r>
            <a:endParaRPr lang="en-US" sz="2800" dirty="0" smtClean="0">
              <a:latin typeface="Candara" panose="020E0502030303020204" pitchFamily="34" charset="0"/>
              <a:cs typeface="Candara" panose="020E0502030303020204" pitchFamily="34" charset="0"/>
            </a:endParaRPr>
          </a:p>
          <a:p>
            <a:pPr algn="just">
              <a:lnSpc>
                <a:spcPct val="150000"/>
              </a:lnSpc>
            </a:pPr>
            <a:r>
              <a:rPr lang="en-US" sz="2800" dirty="0" smtClean="0">
                <a:latin typeface="Candara" panose="020E0502030303020204" pitchFamily="34" charset="0"/>
                <a:cs typeface="Candara" panose="020E0502030303020204" pitchFamily="34" charset="0"/>
              </a:rPr>
              <a:t>-Ageing slows down metabolism</a:t>
            </a:r>
            <a:endParaRPr lang="en-US" sz="2800" dirty="0" smtClean="0">
              <a:latin typeface="Candara" panose="020E0502030303020204" pitchFamily="34" charset="0"/>
              <a:cs typeface="Candara" panose="020E0502030303020204" pitchFamily="34" charset="0"/>
            </a:endParaRPr>
          </a:p>
          <a:p>
            <a:pPr algn="just">
              <a:lnSpc>
                <a:spcPct val="150000"/>
              </a:lnSpc>
            </a:pPr>
            <a:r>
              <a:rPr lang="en-US" sz="2800" dirty="0" smtClean="0">
                <a:latin typeface="Candara" panose="020E0502030303020204" pitchFamily="34" charset="0"/>
                <a:cs typeface="Candara" panose="020E0502030303020204" pitchFamily="34" charset="0"/>
              </a:rPr>
              <a:t>-It accelerates the process of wear and tear in the body</a:t>
            </a:r>
            <a:endParaRPr lang="en-US" sz="2800" dirty="0" smtClean="0">
              <a:latin typeface="Candara" panose="020E0502030303020204" pitchFamily="34" charset="0"/>
              <a:cs typeface="Candara" panose="020E0502030303020204" pitchFamily="34" charset="0"/>
            </a:endParaRPr>
          </a:p>
          <a:p>
            <a:pPr algn="just">
              <a:lnSpc>
                <a:spcPct val="150000"/>
              </a:lnSpc>
            </a:pPr>
            <a:r>
              <a:rPr lang="en-US" sz="2800" dirty="0" smtClean="0">
                <a:latin typeface="Candara" panose="020E0502030303020204" pitchFamily="34" charset="0"/>
                <a:cs typeface="Candara" panose="020E0502030303020204" pitchFamily="34" charset="0"/>
              </a:rPr>
              <a:t>-It decreases your body’s immunity in the later stages of life</a:t>
            </a:r>
            <a:endParaRPr lang="en-US" sz="2800" dirty="0" smtClean="0">
              <a:latin typeface="Candara" panose="020E0502030303020204" pitchFamily="34" charset="0"/>
              <a:cs typeface="Candara" panose="020E0502030303020204" pitchFamily="34" charset="0"/>
            </a:endParaRPr>
          </a:p>
          <a:p>
            <a:pPr algn="just">
              <a:lnSpc>
                <a:spcPct val="150000"/>
              </a:lnSpc>
            </a:pPr>
            <a:r>
              <a:rPr lang="en-US" sz="2800" dirty="0" smtClean="0">
                <a:latin typeface="Candara" panose="020E0502030303020204" pitchFamily="34" charset="0"/>
                <a:cs typeface="Candara" panose="020E0502030303020204" pitchFamily="34" charset="0"/>
              </a:rPr>
              <a:t>-It accelerates cognitive decline</a:t>
            </a:r>
            <a:endParaRPr lang="en-US" sz="2800" dirty="0" smtClean="0">
              <a:latin typeface="Candara" panose="020E0502030303020204" pitchFamily="34" charset="0"/>
              <a:cs typeface="Candara" panose="020E0502030303020204" pitchFamily="34" charset="0"/>
            </a:endParaRPr>
          </a:p>
          <a:p>
            <a:pPr algn="just">
              <a:lnSpc>
                <a:spcPct val="150000"/>
              </a:lnSpc>
            </a:pPr>
            <a:r>
              <a:rPr lang="en-US" sz="2800" dirty="0" smtClean="0">
                <a:latin typeface="Candara" panose="020E0502030303020204" pitchFamily="34" charset="0"/>
                <a:cs typeface="Candara" panose="020E0502030303020204" pitchFamily="34" charset="0"/>
              </a:rPr>
              <a:t>-Ageing reduces the bone density</a:t>
            </a:r>
            <a:endParaRPr lang="en-US" sz="2800" dirty="0" smtClean="0">
              <a:latin typeface="Candara" panose="020E0502030303020204" pitchFamily="34" charset="0"/>
              <a:cs typeface="Candara" panose="020E0502030303020204" pitchFamily="34" charset="0"/>
            </a:endParaRPr>
          </a:p>
          <a:p>
            <a:pPr algn="just">
              <a:lnSpc>
                <a:spcPct val="150000"/>
              </a:lnSpc>
            </a:pPr>
            <a:r>
              <a:rPr lang="en-US" sz="2800" dirty="0" smtClean="0">
                <a:latin typeface="Candara" panose="020E0502030303020204" pitchFamily="34" charset="0"/>
                <a:cs typeface="Candara" panose="020E0502030303020204" pitchFamily="34" charset="0"/>
              </a:rPr>
              <a:t>-It causes a decrease in muscle mass and strength</a:t>
            </a:r>
            <a:endParaRPr lang="en-US" sz="2800" dirty="0">
              <a:latin typeface="Candara" panose="020E0502030303020204" pitchFamily="34" charset="0"/>
              <a:cs typeface="Candara" panose="020E0502030303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0575" y="505460"/>
            <a:ext cx="10718800" cy="5905500"/>
          </a:xfrm>
          <a:prstGeom prst="rect">
            <a:avLst/>
          </a:prstGeom>
        </p:spPr>
        <p:txBody>
          <a:bodyPr wrap="none">
            <a:noAutofit/>
          </a:bodyPr>
          <a:lstStyle/>
          <a:p>
            <a:pPr algn="just"/>
            <a:r>
              <a:rPr lang="en-US" sz="2800" b="1" u="sng" dirty="0" smtClean="0">
                <a:solidFill>
                  <a:srgbClr val="474747"/>
                </a:solidFill>
                <a:latin typeface="Candara" panose="020E0502030303020204" pitchFamily="34" charset="0"/>
                <a:ea typeface="Calibri" panose="020F0502020204030204" pitchFamily="34" charset="0"/>
                <a:cs typeface="Candara" panose="020E0502030303020204" pitchFamily="34" charset="0"/>
              </a:rPr>
              <a:t>Common Age-Related Illnesses</a:t>
            </a:r>
            <a:endParaRPr lang="en-US" sz="2800" b="1" u="sng" dirty="0" smtClean="0">
              <a:solidFill>
                <a:srgbClr val="474747"/>
              </a:solidFill>
              <a:latin typeface="Candara" panose="020E0502030303020204" pitchFamily="34" charset="0"/>
              <a:ea typeface="Calibri" panose="020F050202020403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Common conditions  associated with ageing include;</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-Refractive errors</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-Hearing loss</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-Cataracts</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-Diabetes</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-Osteoarthritis</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-Dementia</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-High Blood Pressure</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-Depression</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-Obstructive </a:t>
            </a:r>
            <a:r>
              <a:rPr lang="en-US" sz="2800" dirty="0" err="1" smtClean="0">
                <a:latin typeface="Candara" panose="020E0502030303020204" pitchFamily="34" charset="0"/>
                <a:cs typeface="Candara" panose="020E0502030303020204" pitchFamily="34" charset="0"/>
              </a:rPr>
              <a:t>Uropathy</a:t>
            </a:r>
            <a:r>
              <a:rPr lang="en-US" sz="2800" dirty="0" smtClean="0">
                <a:latin typeface="Candara" panose="020E0502030303020204" pitchFamily="34" charset="0"/>
                <a:cs typeface="Candara" panose="020E0502030303020204" pitchFamily="34" charset="0"/>
              </a:rPr>
              <a:t> from Benign Prostatic Hyperplasia</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-Chronic Obstructive Pulmonary disease</a:t>
            </a:r>
            <a:endParaRPr lang="en-US" sz="2800" dirty="0" smtClean="0">
              <a:latin typeface="Candara" panose="020E0502030303020204" pitchFamily="34" charset="0"/>
              <a:cs typeface="Candara" panose="020E0502030303020204" pitchFamily="34" charset="0"/>
            </a:endParaRPr>
          </a:p>
          <a:p>
            <a:pPr algn="just"/>
            <a:r>
              <a:rPr lang="en-US" sz="2800" dirty="0" smtClean="0">
                <a:latin typeface="Candara" panose="020E0502030303020204" pitchFamily="34" charset="0"/>
                <a:cs typeface="Candara" panose="020E0502030303020204" pitchFamily="34" charset="0"/>
              </a:rPr>
              <a:t>Back and Neck Pains </a:t>
            </a:r>
            <a:r>
              <a:rPr lang="en-US" sz="2800" dirty="0" err="1" smtClean="0">
                <a:latin typeface="Candara" panose="020E0502030303020204" pitchFamily="34" charset="0"/>
                <a:cs typeface="Candara" panose="020E0502030303020204" pitchFamily="34" charset="0"/>
              </a:rPr>
              <a:t>etc</a:t>
            </a:r>
            <a:endParaRPr lang="en-US" sz="2800" dirty="0">
              <a:latin typeface="Candara" panose="020E0502030303020204" pitchFamily="34" charset="0"/>
              <a:cs typeface="Candara" panose="020E0502030303020204"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0</TotalTime>
  <Words>17907</Words>
  <Application>WPS Presentation</Application>
  <PresentationFormat>Widescreen</PresentationFormat>
  <Paragraphs>236</Paragraphs>
  <Slides>37</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37</vt:i4>
      </vt:variant>
    </vt:vector>
  </HeadingPairs>
  <TitlesOfParts>
    <vt:vector size="50" baseType="lpstr">
      <vt:lpstr>Arial</vt:lpstr>
      <vt:lpstr>SimSun</vt:lpstr>
      <vt:lpstr>Wingdings</vt:lpstr>
      <vt:lpstr>Tw Cen MT</vt:lpstr>
      <vt:lpstr>Wingdings 3</vt:lpstr>
      <vt:lpstr>Candara</vt:lpstr>
      <vt:lpstr>Calibri</vt:lpstr>
      <vt:lpstr>Times New Roman</vt:lpstr>
      <vt:lpstr>Calibri Light</vt:lpstr>
      <vt:lpstr>Tw Cen MT Condensed</vt:lpstr>
      <vt:lpstr>Microsoft YaHei</vt:lpstr>
      <vt:lpstr>Arial Unicode MS</vt:lpstr>
      <vt:lpstr>Integral</vt:lpstr>
      <vt:lpstr>HEALTH AND WELLNESS; MANAGING AGE RELATED ILLNESSES AND MUSCULOSKELETAL DISORDERS By Dr Bansi Bemare A.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DRIVER’S HEALTH AND WELLNESS  FOR EFFICIENCY</dc:title>
  <dc:creator>User</dc:creator>
  <cp:lastModifiedBy>HP USER</cp:lastModifiedBy>
  <cp:revision>43</cp:revision>
  <cp:lastPrinted>2025-05-27T17:18:00Z</cp:lastPrinted>
  <dcterms:created xsi:type="dcterms:W3CDTF">2025-05-27T15:19:00Z</dcterms:created>
  <dcterms:modified xsi:type="dcterms:W3CDTF">2025-07-28T07:33:24Z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3AD6D9BDD46F444C8BCA88CCEFD5D298_12</vt:lpwstr>
  </property>
  <property fmtid="{D5CDD505-2E9C-101B-9397-08002B2CF9AE}" pid="3" name="KSOProductBuildVer">
    <vt:lpwstr>1033-12.2.0.21931</vt:lpwstr>
  </property>
</Properties>
</file>