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1" r:id="rId2"/>
    <p:sldId id="273" r:id="rId3"/>
    <p:sldId id="282" r:id="rId4"/>
    <p:sldId id="279" r:id="rId5"/>
    <p:sldId id="268" r:id="rId6"/>
    <p:sldId id="269" r:id="rId7"/>
    <p:sldId id="276" r:id="rId8"/>
    <p:sldId id="277" r:id="rId9"/>
    <p:sldId id="257" r:id="rId10"/>
    <p:sldId id="278" r:id="rId11"/>
    <p:sldId id="260" r:id="rId12"/>
    <p:sldId id="259" r:id="rId13"/>
    <p:sldId id="263" r:id="rId14"/>
    <p:sldId id="264" r:id="rId15"/>
    <p:sldId id="261" r:id="rId16"/>
    <p:sldId id="280" r:id="rId17"/>
    <p:sldId id="265" r:id="rId18"/>
    <p:sldId id="266" r:id="rId19"/>
    <p:sldId id="267" r:id="rId20"/>
    <p:sldId id="274" r:id="rId21"/>
    <p:sldId id="275" r:id="rId22"/>
    <p:sldId id="272" r:id="rId23"/>
    <p:sldId id="270" r:id="rId24"/>
    <p:sldId id="281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09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F2634-6392-4A95-9525-C996C9EA1ECD}" type="datetimeFigureOut">
              <a:rPr lang="en-US" smtClean="0"/>
              <a:pPr/>
              <a:t>1/24/2025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95E3D1E-1949-4A37-8254-496EBEDD6A4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F2634-6392-4A95-9525-C996C9EA1ECD}" type="datetimeFigureOut">
              <a:rPr lang="en-US" smtClean="0"/>
              <a:pPr/>
              <a:t>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E3D1E-1949-4A37-8254-496EBEDD6A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395E3D1E-1949-4A37-8254-496EBEDD6A4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F2634-6392-4A95-9525-C996C9EA1ECD}" type="datetimeFigureOut">
              <a:rPr lang="en-US" smtClean="0"/>
              <a:pPr/>
              <a:t>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F2634-6392-4A95-9525-C996C9EA1ECD}" type="datetimeFigureOut">
              <a:rPr lang="en-US" smtClean="0"/>
              <a:pPr/>
              <a:t>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395E3D1E-1949-4A37-8254-496EBEDD6A4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F2634-6392-4A95-9525-C996C9EA1ECD}" type="datetimeFigureOut">
              <a:rPr lang="en-US" smtClean="0"/>
              <a:pPr/>
              <a:t>1/24/2025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95E3D1E-1949-4A37-8254-496EBEDD6A4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D5BF2634-6392-4A95-9525-C996C9EA1ECD}" type="datetimeFigureOut">
              <a:rPr lang="en-US" smtClean="0"/>
              <a:pPr/>
              <a:t>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E3D1E-1949-4A37-8254-496EBEDD6A4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F2634-6392-4A95-9525-C996C9EA1ECD}" type="datetimeFigureOut">
              <a:rPr lang="en-US" smtClean="0"/>
              <a:pPr/>
              <a:t>1/24/2025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395E3D1E-1949-4A37-8254-496EBEDD6A4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F2634-6392-4A95-9525-C996C9EA1ECD}" type="datetimeFigureOut">
              <a:rPr lang="en-US" smtClean="0"/>
              <a:pPr/>
              <a:t>1/24/2025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395E3D1E-1949-4A37-8254-496EBEDD6A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F2634-6392-4A95-9525-C996C9EA1ECD}" type="datetimeFigureOut">
              <a:rPr lang="en-US" smtClean="0"/>
              <a:pPr/>
              <a:t>1/24/2025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95E3D1E-1949-4A37-8254-496EBEDD6A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95E3D1E-1949-4A37-8254-496EBEDD6A4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F2634-6392-4A95-9525-C996C9EA1ECD}" type="datetimeFigureOut">
              <a:rPr lang="en-US" smtClean="0"/>
              <a:pPr/>
              <a:t>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395E3D1E-1949-4A37-8254-496EBEDD6A4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D5BF2634-6392-4A95-9525-C996C9EA1ECD}" type="datetimeFigureOut">
              <a:rPr lang="en-US" smtClean="0"/>
              <a:pPr/>
              <a:t>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D5BF2634-6392-4A95-9525-C996C9EA1ECD}" type="datetimeFigureOut">
              <a:rPr lang="en-US" smtClean="0"/>
              <a:pPr/>
              <a:t>1/24/2025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95E3D1E-1949-4A37-8254-496EBEDD6A4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914400"/>
          </a:xfrm>
        </p:spPr>
        <p:txBody>
          <a:bodyPr>
            <a:normAutofit fontScale="90000"/>
          </a:bodyPr>
          <a:lstStyle/>
          <a:p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Managing Age related Illness and Musculoskeletal Disorders</a:t>
            </a:r>
            <a:endParaRPr lang="en-US" sz="27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    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        </a:t>
            </a:r>
            <a:r>
              <a:rPr lang="en-US" sz="2400" dirty="0" smtClean="0"/>
              <a:t>DR. Hassan Garba </a:t>
            </a:r>
            <a:r>
              <a:rPr lang="en-US" sz="1600" dirty="0" smtClean="0"/>
              <a:t>MBBS, MSc (</a:t>
            </a:r>
            <a:r>
              <a:rPr lang="en-US" sz="1400" dirty="0" smtClean="0"/>
              <a:t>UK</a:t>
            </a:r>
            <a:r>
              <a:rPr lang="en-US" sz="1600" dirty="0" smtClean="0"/>
              <a:t>), MPH(</a:t>
            </a:r>
            <a:r>
              <a:rPr lang="en-US" sz="1400" dirty="0" smtClean="0"/>
              <a:t>UK</a:t>
            </a:r>
            <a:r>
              <a:rPr lang="en-US" sz="1600" dirty="0" smtClean="0"/>
              <a:t>), FRSTMH(</a:t>
            </a:r>
            <a:r>
              <a:rPr lang="en-US" sz="1400" dirty="0" smtClean="0"/>
              <a:t>UK</a:t>
            </a:r>
            <a:r>
              <a:rPr lang="en-US" sz="1600" dirty="0" smtClean="0"/>
              <a:t>)</a:t>
            </a:r>
          </a:p>
          <a:p>
            <a:pPr>
              <a:buNone/>
            </a:pPr>
            <a:r>
              <a:rPr lang="en-US" sz="1600" dirty="0" smtClean="0"/>
              <a:t>                                                        </a:t>
            </a:r>
            <a:r>
              <a:rPr lang="en-US" sz="2400" dirty="0" smtClean="0"/>
              <a:t>Chief Medical Director 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                                </a:t>
            </a:r>
          </a:p>
          <a:p>
            <a:pPr>
              <a:buNone/>
            </a:pPr>
            <a:r>
              <a:rPr lang="en-US" sz="2400" dirty="0" smtClean="0"/>
              <a:t>                                     The Priority Clinics Ltd</a:t>
            </a:r>
          </a:p>
          <a:p>
            <a:pPr>
              <a:buNone/>
            </a:pPr>
            <a:r>
              <a:rPr lang="en-US" sz="2000" dirty="0" smtClean="0"/>
              <a:t>                                 No 3 New </a:t>
            </a:r>
            <a:r>
              <a:rPr lang="en-US" sz="2000" dirty="0" err="1" smtClean="0"/>
              <a:t>Bussa</a:t>
            </a:r>
            <a:r>
              <a:rPr lang="en-US" sz="2000" dirty="0" smtClean="0"/>
              <a:t> Close Area 3 </a:t>
            </a:r>
            <a:r>
              <a:rPr lang="en-US" sz="2000" dirty="0" err="1" smtClean="0"/>
              <a:t>Garki</a:t>
            </a:r>
            <a:r>
              <a:rPr lang="en-US" sz="2000" dirty="0" smtClean="0"/>
              <a:t>, Abuja</a:t>
            </a:r>
            <a:endParaRPr lang="en-US" sz="2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Causes and symptoms of MSDs    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15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Posture—poor sitting position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Repetitive use of the joints or wrist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Direct trauma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Dislocation, sprains and fractures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Hormonal changes as a result of ageing</a:t>
            </a:r>
          </a:p>
          <a:p>
            <a:pPr>
              <a:lnSpc>
                <a:spcPct val="150000"/>
              </a:lnSpc>
              <a:buNone/>
            </a:pP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Symptoms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Pain and aches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Stiffness , swellings and deformities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Fatigue/tiredness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Sleeplessness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457200"/>
          </a:xfrm>
        </p:spPr>
        <p:txBody>
          <a:bodyPr>
            <a:normAutofit fontScale="90000"/>
          </a:bodyPr>
          <a:lstStyle/>
          <a:p>
            <a:r>
              <a:rPr lang="en-US" sz="3200" dirty="0" smtClean="0"/>
              <a:t>Magnitude of the problem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066800"/>
            <a:ext cx="8229600" cy="5791200"/>
          </a:xfrm>
        </p:spPr>
        <p:txBody>
          <a:bodyPr>
            <a:noAutofit/>
          </a:bodyPr>
          <a:lstStyle/>
          <a:p>
            <a:pPr algn="just">
              <a:lnSpc>
                <a:spcPct val="20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In 2019, Global Burden of Diseases (GBD) showed that approx 1,7 billion people live with MSDs</a:t>
            </a:r>
          </a:p>
          <a:p>
            <a:pPr algn="just">
              <a:lnSpc>
                <a:spcPct val="20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High income countries are the most affected with 441 million</a:t>
            </a:r>
          </a:p>
          <a:p>
            <a:pPr algn="just">
              <a:lnSpc>
                <a:spcPct val="20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WHO West Pacific countries 427million, SE Asia with 369million</a:t>
            </a:r>
          </a:p>
          <a:p>
            <a:pPr algn="just">
              <a:lnSpc>
                <a:spcPct val="20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MSDs are also the biggest contributors to years lived with disability (YLDs) with approx 149million YLDs worldwide, accounting for 17% of all YLDs worldwide. </a:t>
            </a:r>
          </a:p>
          <a:p>
            <a:pPr algn="just">
              <a:lnSpc>
                <a:spcPct val="20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MSDs varies by age and diagnosis, people of all ages are affected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Types of disorders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000" u="sng" dirty="0" smtClean="0"/>
              <a:t>MSDs includes but not limited to</a:t>
            </a:r>
            <a:r>
              <a:rPr lang="en-US" sz="2000" dirty="0" smtClean="0"/>
              <a:t>: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u="sng" dirty="0" smtClean="0"/>
              <a:t>Joint diseases</a:t>
            </a:r>
            <a:r>
              <a:rPr lang="en-US" sz="2000" dirty="0" smtClean="0"/>
              <a:t> such as osteoarthritis, Rheumatoid arthritis, gout, spondylosis (lumbar, cervical) etc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u="sng" dirty="0" smtClean="0"/>
              <a:t>Bone disorders </a:t>
            </a:r>
            <a:r>
              <a:rPr lang="en-US" sz="2000" dirty="0" smtClean="0"/>
              <a:t>such as osteoporosis, </a:t>
            </a:r>
            <a:r>
              <a:rPr lang="en-US" sz="2000" dirty="0" err="1" smtClean="0"/>
              <a:t>osteomalacia</a:t>
            </a:r>
            <a:r>
              <a:rPr lang="en-US" sz="2000" dirty="0" smtClean="0"/>
              <a:t>, osteopenia, fractures (traumatic and fragility)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u="sng" dirty="0" smtClean="0"/>
              <a:t>Muscle disorders</a:t>
            </a:r>
            <a:r>
              <a:rPr lang="en-US" sz="2000" dirty="0" smtClean="0"/>
              <a:t>: such as spasms, cramps, sarcopenia (low bone mass and density)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u="sng" dirty="0" smtClean="0"/>
              <a:t>Connective tissues</a:t>
            </a:r>
            <a:r>
              <a:rPr lang="en-US" sz="2000" dirty="0" smtClean="0"/>
              <a:t>: such as fibromyalgia, spondylosis, connective tissue diseases and other inflammatory conditions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dirty="0" smtClean="0"/>
              <a:t>Low back pain is the main contributor of overall MSD conditions</a:t>
            </a:r>
            <a:endParaRPr lang="en-US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Age-related changes in the bones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Bones are living tissues and with age, structural changes take place resulting in loss of bone mass and density</a:t>
            </a:r>
          </a:p>
          <a:p>
            <a:pPr algn="just"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Inactive lifestyle causes the bones to gradually waste away</a:t>
            </a:r>
          </a:p>
          <a:p>
            <a:pPr algn="just"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Hormonal changes in women triggers loss of  bone mass and with decline in sex hormones may lead to osteoporosis, Osteomalacia and osteopenia etc</a:t>
            </a:r>
          </a:p>
          <a:p>
            <a:pPr algn="just"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Loss of calcium and other minerals also contribute to the development of weak and soft bones called osteoporosis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Age-related changes in joints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50000"/>
              </a:lnSpc>
            </a:pPr>
            <a:r>
              <a:rPr lang="en-US" sz="2400" dirty="0" smtClean="0"/>
              <a:t>In any joint, bones do not directly contact each other. They are cushioned by cartilages</a:t>
            </a:r>
          </a:p>
          <a:p>
            <a:pPr algn="just">
              <a:lnSpc>
                <a:spcPct val="150000"/>
              </a:lnSpc>
            </a:pPr>
            <a:r>
              <a:rPr lang="en-US" sz="2400" dirty="0"/>
              <a:t>T</a:t>
            </a:r>
            <a:r>
              <a:rPr lang="en-US" sz="2400" dirty="0" smtClean="0"/>
              <a:t>he cartilage is lined by synovial membranes and a lubricating fluid called synovial fluid is secreted by the membrane</a:t>
            </a:r>
          </a:p>
          <a:p>
            <a:pPr algn="just">
              <a:lnSpc>
                <a:spcPct val="150000"/>
              </a:lnSpc>
            </a:pPr>
            <a:r>
              <a:rPr lang="en-US" sz="2400" dirty="0" smtClean="0"/>
              <a:t>As we age, the joints become stiffer and less flexible due to decrease in the amount of synovial fluid in the joints</a:t>
            </a:r>
          </a:p>
          <a:p>
            <a:pPr algn="just">
              <a:lnSpc>
                <a:spcPct val="150000"/>
              </a:lnSpc>
            </a:pPr>
            <a:r>
              <a:rPr lang="en-US" sz="2400" dirty="0" smtClean="0"/>
              <a:t>The cartilages become thinner and brittle and erode easily</a:t>
            </a:r>
          </a:p>
          <a:p>
            <a:pPr algn="just">
              <a:lnSpc>
                <a:spcPct val="150000"/>
              </a:lnSpc>
            </a:pPr>
            <a:r>
              <a:rPr lang="en-US" sz="2400" dirty="0" smtClean="0"/>
              <a:t>Ligaments also tend to shorten, making the joint even more stiffer reducing joint mobility and flexibility.</a:t>
            </a:r>
          </a:p>
          <a:p>
            <a:pPr algn="just">
              <a:lnSpc>
                <a:spcPct val="150000"/>
              </a:lnSpc>
            </a:pP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0"/>
            <a:ext cx="8534400" cy="1447800"/>
          </a:xfrm>
        </p:spPr>
        <p:txBody>
          <a:bodyPr>
            <a:normAutofit fontScale="90000"/>
          </a:bodyPr>
          <a:lstStyle/>
          <a:p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Age-related changes in the muscles</a:t>
            </a:r>
            <a:r>
              <a:rPr lang="en-US" sz="3200" u="sng" dirty="0" smtClean="0"/>
              <a:t/>
            </a:r>
            <a:br>
              <a:rPr lang="en-US" sz="3200" u="sng" dirty="0" smtClean="0"/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066800"/>
            <a:ext cx="8229600" cy="5791200"/>
          </a:xfrm>
        </p:spPr>
        <p:txBody>
          <a:bodyPr>
            <a:noAutofit/>
          </a:bodyPr>
          <a:lstStyle/>
          <a:p>
            <a:pPr algn="just">
              <a:lnSpc>
                <a:spcPct val="200000"/>
              </a:lnSpc>
              <a:buFont typeface="Wingdings" pitchFamily="2" charset="2"/>
              <a:buChar char="v"/>
            </a:pPr>
            <a:endParaRPr lang="en-US" sz="2000" dirty="0" smtClean="0"/>
          </a:p>
          <a:p>
            <a:pPr algn="just">
              <a:lnSpc>
                <a:spcPct val="200000"/>
              </a:lnSpc>
              <a:buFont typeface="Wingdings" pitchFamily="2" charset="2"/>
              <a:buChar char="v"/>
            </a:pPr>
            <a:r>
              <a:rPr lang="en-US" sz="2000" dirty="0" smtClean="0"/>
              <a:t>With advanced age, muscles bulk and strength are lost which leads to fatigue and reduced tolerance to exercise</a:t>
            </a:r>
          </a:p>
          <a:p>
            <a:pPr algn="just">
              <a:lnSpc>
                <a:spcPct val="200000"/>
              </a:lnSpc>
              <a:buFont typeface="Wingdings" pitchFamily="2" charset="2"/>
              <a:buChar char="v"/>
            </a:pPr>
            <a:r>
              <a:rPr lang="en-US" sz="2000" dirty="0" smtClean="0"/>
              <a:t>Muscle fibres are reduced in number and gradually shrink in size</a:t>
            </a:r>
          </a:p>
          <a:p>
            <a:pPr algn="just">
              <a:lnSpc>
                <a:spcPct val="200000"/>
              </a:lnSpc>
              <a:buFont typeface="Wingdings" pitchFamily="2" charset="2"/>
              <a:buChar char="v"/>
            </a:pPr>
            <a:r>
              <a:rPr lang="en-US" sz="2000" dirty="0" smtClean="0"/>
              <a:t>They are then replaced with tough fibrous tissues</a:t>
            </a:r>
          </a:p>
          <a:p>
            <a:pPr algn="just">
              <a:lnSpc>
                <a:spcPct val="200000"/>
              </a:lnSpc>
              <a:buFont typeface="Wingdings" pitchFamily="2" charset="2"/>
              <a:buChar char="v"/>
            </a:pPr>
            <a:r>
              <a:rPr lang="en-US" sz="2000" dirty="0" smtClean="0"/>
              <a:t>Finally, changes in the nervous system cause the muscles to have reduced tone and reduced ability to contract</a:t>
            </a:r>
            <a:endParaRPr lang="en-US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Diagnosis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lnSpc>
                <a:spcPct val="16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Diagnosis of musculoskeletal disorders requires:</a:t>
            </a:r>
          </a:p>
          <a:p>
            <a:pPr marL="571500" indent="-571500">
              <a:lnSpc>
                <a:spcPct val="160000"/>
              </a:lnSpc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Careful history of the patient, age, job, social history, family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hx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past medical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hx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(trauma)</a:t>
            </a:r>
          </a:p>
          <a:p>
            <a:pPr marL="571500" indent="-571500">
              <a:lnSpc>
                <a:spcPct val="160000"/>
              </a:lnSpc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Physical examination </a:t>
            </a:r>
          </a:p>
          <a:p>
            <a:pPr marL="571500" indent="-571500">
              <a:lnSpc>
                <a:spcPct val="160000"/>
              </a:lnSpc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Blood test—FBC,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Rf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genotyping, joint aspirates for cytology</a:t>
            </a:r>
          </a:p>
          <a:p>
            <a:pPr marL="571500" indent="-571500">
              <a:lnSpc>
                <a:spcPct val="160000"/>
              </a:lnSpc>
              <a:buFont typeface="Wingdings" pitchFamily="2" charset="2"/>
              <a:buChar char="ü"/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Xrays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and other imaging procedures</a:t>
            </a:r>
          </a:p>
          <a:p>
            <a:pPr marL="571500" indent="-571500">
              <a:lnSpc>
                <a:spcPct val="160000"/>
              </a:lnSpc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Arthroscopy and  ?biopsy and</a:t>
            </a:r>
          </a:p>
          <a:p>
            <a:pPr marL="571500" indent="-571500">
              <a:lnSpc>
                <a:spcPct val="160000"/>
              </a:lnSpc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CT, MRI, PET etc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Management of age-related illnesses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lnSpc>
                <a:spcPct val="110000"/>
              </a:lnSpc>
              <a:buNone/>
            </a:pPr>
            <a:r>
              <a:rPr lang="en-US" sz="2400" dirty="0" smtClean="0"/>
              <a:t> </a:t>
            </a:r>
            <a:r>
              <a:rPr lang="en-US" sz="2000" dirty="0" smtClean="0"/>
              <a:t>There are many ways to manage age-related illnesses and MSD, some of which are:</a:t>
            </a:r>
          </a:p>
          <a:p>
            <a:pPr>
              <a:lnSpc>
                <a:spcPct val="110000"/>
              </a:lnSpc>
              <a:buFont typeface="Wingdings" pitchFamily="2" charset="2"/>
              <a:buChar char="ü"/>
            </a:pPr>
            <a:r>
              <a:rPr lang="en-US" sz="2000" dirty="0" smtClean="0"/>
              <a:t>Exercise: Physical activity can help greatly in preventing and treating MSDs and there are so many types</a:t>
            </a:r>
          </a:p>
          <a:p>
            <a:pPr>
              <a:lnSpc>
                <a:spcPct val="110000"/>
              </a:lnSpc>
              <a:buFont typeface="Wingdings" pitchFamily="2" charset="2"/>
              <a:buChar char="ü"/>
            </a:pPr>
            <a:r>
              <a:rPr lang="en-US" sz="2000" dirty="0" smtClean="0"/>
              <a:t>Weight bearing exercises can help maintain bone mass e.g. walking and weight training</a:t>
            </a:r>
          </a:p>
          <a:p>
            <a:pPr>
              <a:lnSpc>
                <a:spcPct val="110000"/>
              </a:lnSpc>
              <a:buFont typeface="Wingdings" pitchFamily="2" charset="2"/>
              <a:buChar char="ü"/>
            </a:pPr>
            <a:r>
              <a:rPr lang="en-US" sz="2000" dirty="0" smtClean="0"/>
              <a:t>Weigh lifting and jogging strengthen muscle mass </a:t>
            </a:r>
          </a:p>
          <a:p>
            <a:pPr>
              <a:lnSpc>
                <a:spcPct val="110000"/>
              </a:lnSpc>
              <a:buFont typeface="Wingdings" pitchFamily="2" charset="2"/>
              <a:buChar char="ü"/>
            </a:pPr>
            <a:r>
              <a:rPr lang="en-US" sz="2000" dirty="0" smtClean="0"/>
              <a:t>Tai Chi exercises can improve balance and coordination and can help reduce the risk of falling</a:t>
            </a:r>
          </a:p>
          <a:p>
            <a:pPr>
              <a:lnSpc>
                <a:spcPct val="110000"/>
              </a:lnSpc>
              <a:buFont typeface="Wingdings" pitchFamily="2" charset="2"/>
              <a:buChar char="ü"/>
            </a:pPr>
            <a:r>
              <a:rPr lang="en-US" sz="2000" dirty="0" smtClean="0"/>
              <a:t>Stretching can greatly improve muscle mass and joint flexibility</a:t>
            </a:r>
          </a:p>
          <a:p>
            <a:pPr>
              <a:lnSpc>
                <a:spcPct val="110000"/>
              </a:lnSpc>
              <a:buFont typeface="Wingdings" pitchFamily="2" charset="2"/>
              <a:buChar char="ü"/>
            </a:pPr>
            <a:r>
              <a:rPr lang="en-US" sz="2000" dirty="0" smtClean="0"/>
              <a:t>Ergonomics—fitting workplace condition to suit the workers. Improving work condition, work situations</a:t>
            </a:r>
          </a:p>
          <a:p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Management of age-related illnesses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 healthy diet that includes Vitamin D and Calcium can prevent osteoporosis in the elderly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Non-steroidal drugs have anti-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nflammatory activity and are used to relieve pain and improve function 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Physiotherapy helps to treat MSDs by improving muscle tone and muscle mass. This also improves flexibility of joints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Patients education is important because it encourages physical exercise and cooperation with healthcare providers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Psychotherapy will improve mood, prevents depression , hope to the patient </a:t>
            </a:r>
          </a:p>
          <a:p>
            <a:pPr>
              <a:buFont typeface="Wingdings" pitchFamily="2" charset="2"/>
              <a:buChar char="ü"/>
            </a:pP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Management of age-related illnesses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200000"/>
              </a:lnSpc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Participation in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ommunity and societal activities</a:t>
            </a:r>
          </a:p>
          <a:p>
            <a:pPr>
              <a:lnSpc>
                <a:spcPct val="200000"/>
              </a:lnSpc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Weight loss will help patients to reduce the occurrence of osteoarthritis and alleviate pains and discomfort</a:t>
            </a:r>
          </a:p>
          <a:p>
            <a:pPr>
              <a:lnSpc>
                <a:spcPct val="200000"/>
              </a:lnSpc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It is suggested that twisting or rotational movements of the waist is beneficial to the bones and ligaments</a:t>
            </a:r>
          </a:p>
          <a:p>
            <a:pPr>
              <a:lnSpc>
                <a:spcPct val="200000"/>
              </a:lnSpc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Knee Replacement Surgery is an option, especially where weight loss fails despite all efforts</a:t>
            </a:r>
          </a:p>
          <a:p>
            <a:pPr>
              <a:lnSpc>
                <a:spcPct val="200000"/>
              </a:lnSpc>
            </a:pP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</a:pP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6096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Format of presentation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914400"/>
            <a:ext cx="8537448" cy="67818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buNone/>
            </a:pPr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Objectives and Definition</a:t>
            </a:r>
          </a:p>
          <a:p>
            <a:pPr>
              <a:lnSpc>
                <a:spcPct val="150000"/>
              </a:lnSpc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Introduction</a:t>
            </a:r>
          </a:p>
          <a:p>
            <a:pPr>
              <a:lnSpc>
                <a:spcPct val="150000"/>
              </a:lnSpc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Definition</a:t>
            </a:r>
          </a:p>
          <a:p>
            <a:pPr>
              <a:lnSpc>
                <a:spcPct val="150000"/>
              </a:lnSpc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Key facts</a:t>
            </a:r>
          </a:p>
          <a:p>
            <a:pPr>
              <a:lnSpc>
                <a:spcPct val="150000"/>
              </a:lnSpc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Causes and symptoms</a:t>
            </a:r>
          </a:p>
          <a:p>
            <a:pPr>
              <a:lnSpc>
                <a:spcPct val="150000"/>
              </a:lnSpc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Magnitude of the problem</a:t>
            </a:r>
          </a:p>
          <a:p>
            <a:pPr>
              <a:lnSpc>
                <a:spcPct val="150000"/>
              </a:lnSpc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Types of MSD disorders</a:t>
            </a:r>
          </a:p>
          <a:p>
            <a:pPr>
              <a:lnSpc>
                <a:spcPct val="150000"/>
              </a:lnSpc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Age-related changes in bones</a:t>
            </a:r>
          </a:p>
          <a:p>
            <a:pPr>
              <a:lnSpc>
                <a:spcPct val="150000"/>
              </a:lnSpc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Age-related changes in Joints</a:t>
            </a:r>
          </a:p>
          <a:p>
            <a:pPr>
              <a:lnSpc>
                <a:spcPct val="150000"/>
              </a:lnSpc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Age-related changes in Muscles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Medical Treatment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400" dirty="0" smtClean="0"/>
              <a:t>Pain management: medications like NSAIDs or opioids to manage pain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Inflammation reduction: Corticosteroids or NSAIDs to reduce inflammation and are given intra-</a:t>
            </a:r>
            <a:r>
              <a:rPr lang="en-US" sz="2400" dirty="0" err="1" smtClean="0"/>
              <a:t>articularly</a:t>
            </a:r>
            <a:endParaRPr lang="en-US" sz="2400" dirty="0" smtClean="0"/>
          </a:p>
          <a:p>
            <a:pPr>
              <a:lnSpc>
                <a:spcPct val="150000"/>
              </a:lnSpc>
            </a:pPr>
            <a:r>
              <a:rPr lang="en-US" sz="2400" dirty="0" smtClean="0"/>
              <a:t>Diseases-modifying anti-rheumatic drugs: are known to slow down disease progression e.g. methotrexate which acts by blocking the chemicals released by the immune system. 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Immunotherapy: in conditions such as Psoriasis and </a:t>
            </a:r>
            <a:r>
              <a:rPr lang="en-US" sz="2400" dirty="0" err="1" smtClean="0"/>
              <a:t>ankylosis</a:t>
            </a:r>
            <a:r>
              <a:rPr lang="en-US" sz="2400" dirty="0" smtClean="0"/>
              <a:t> prevents further damage to cartilages, tendons and ligaments</a:t>
            </a:r>
          </a:p>
          <a:p>
            <a:pPr>
              <a:lnSpc>
                <a:spcPct val="150000"/>
              </a:lnSpc>
            </a:pPr>
            <a:r>
              <a:rPr lang="en-US" sz="2400" dirty="0" err="1" smtClean="0"/>
              <a:t>Urocosuric</a:t>
            </a:r>
            <a:r>
              <a:rPr lang="en-US" sz="2400" dirty="0" smtClean="0"/>
              <a:t> agents: in gouty arthritis which metabolic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Alternative therapies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Acupuncture is used to manage pain and inflammation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Massage Therapy: to reduce muscle tension and improve circulation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Chiropractic care: to improve joint mobility and flexibility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Herbal supplements: Omega-3 fatty acids, ginger and turmeric have been  used for ages with some degree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Fall prevention: to identify fall hazards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Vision assessment: loss of eye sight can result in domestic accidents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Support group: for people with similar disabilities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Involvement of family members mainly for home care support       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Rehabilitation 2030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en-US" sz="2000" dirty="0" smtClean="0"/>
              <a:t>In 2017, the WHO launched the Rehabilitation 2030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dirty="0" smtClean="0"/>
              <a:t>The aim is to draw attention to/emphasize the unmet needs for rehabilitation worldwide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dirty="0" smtClean="0"/>
              <a:t>To highlight the importance of rehabilitation in healthcare system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dirty="0" smtClean="0"/>
              <a:t>To map a new strategy for global rehabilitation community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dirty="0" smtClean="0"/>
              <a:t>To place rehabilitation as an essential health service, crucial for achieving universal health coverage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dirty="0" smtClean="0"/>
              <a:t>To make rehabilitation available for all including people with MSDs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dirty="0" smtClean="0"/>
              <a:t>To integrate rehabilitation into all levels of health care.</a:t>
            </a:r>
            <a:endParaRPr lang="en-US" sz="20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Conclusion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We must all the same pay homage to old age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Old age confers automatic maturity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With maturity and wisdom, it becomes a blessing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It becomes a big resource centre for research and crisis management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Old age helps in conflict resolution and ability to offer counsel and guidance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To mitigate the unpleasant living in old age without support, we all must invest in our children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Children are our investment for old age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4400" y="228600"/>
            <a:ext cx="45719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295400"/>
            <a:ext cx="8537448" cy="4803648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       </a:t>
            </a:r>
          </a:p>
          <a:p>
            <a:pPr>
              <a:buNone/>
            </a:pPr>
            <a:r>
              <a:rPr lang="en-US" dirty="0" smtClean="0"/>
              <a:t>          THANK  YOU FOR YOUR ATTENTION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Format of Presentation..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lnSpc>
                <a:spcPct val="21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Diagnosis of MSDs</a:t>
            </a:r>
          </a:p>
          <a:p>
            <a:pPr>
              <a:lnSpc>
                <a:spcPct val="21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Management</a:t>
            </a:r>
          </a:p>
          <a:p>
            <a:pPr>
              <a:lnSpc>
                <a:spcPct val="21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Medical Treatment</a:t>
            </a:r>
          </a:p>
          <a:p>
            <a:pPr>
              <a:lnSpc>
                <a:spcPct val="21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Alternative Therapies</a:t>
            </a:r>
          </a:p>
          <a:p>
            <a:pPr>
              <a:lnSpc>
                <a:spcPct val="21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Rehabilitation 2030</a:t>
            </a:r>
          </a:p>
          <a:p>
            <a:pPr>
              <a:lnSpc>
                <a:spcPct val="21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Conclusion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AIMS</a:t>
            </a: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2200" dirty="0" smtClean="0"/>
              <a:t>OBJECTIVES  OF THE PRESENTATION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20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At the end of this presentations participants should be able to:-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Understand the concept of MSDs as they relate to age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To understand the major causes of MSDs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Major symptoms of MSDs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Treatment of MSDs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Ways to Prevent the progression of MSDs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Alternative therapies of MSDs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Introduction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Old age is a burden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knots and bolts holding the limbs and legs together were in a state of ageing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Inescapable challenges of old age may make ageing unpalatable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Grey hairs start competing for space with your charming and shinning beautiful black hairs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From 60 years and above, health challenges come calling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Added to these, are the challenges of retirement and you get more worried if you did not marry early enough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What ageing exerts on performance is the most challenging.</a:t>
            </a:r>
          </a:p>
          <a:p>
            <a:pPr>
              <a:lnSpc>
                <a:spcPct val="150000"/>
              </a:lnSpc>
            </a:pP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Introduction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20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Women go through the challenges of menopause</a:t>
            </a:r>
          </a:p>
          <a:p>
            <a:pPr>
              <a:lnSpc>
                <a:spcPct val="20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And men go through the notorious erectile dysfunction</a:t>
            </a:r>
          </a:p>
          <a:p>
            <a:pPr>
              <a:lnSpc>
                <a:spcPct val="20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Socially, age forces you to abandon many things you once considered fun</a:t>
            </a:r>
          </a:p>
          <a:p>
            <a:pPr>
              <a:lnSpc>
                <a:spcPct val="20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Old age restricts your movements as there are places you will not like to be seen simply on account of your age</a:t>
            </a:r>
          </a:p>
          <a:p>
            <a:pPr>
              <a:lnSpc>
                <a:spcPct val="20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Diet becomes restricted and your choice becomes limited. </a:t>
            </a:r>
          </a:p>
          <a:p>
            <a:pPr>
              <a:lnSpc>
                <a:spcPct val="20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You will be left wondering if there is any food safe for your health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Definition of MSDs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MSDs are characterized by pain and loss of physical functions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These affect muscles, bones, joints, ligaments, nerves, tendons and connective tissues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MSDs limits a persons activities and restricts their participation in society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There is Inflammation of tendons, notably at the wrist and forearm, elbows and shoulder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Pain and functional impairment of muscles affect the shoulders, neck region and lower back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MSDs comprise of more than 150 different conditions/disorders.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Definition…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There may be nerve compression or entrapment particularly affecting the wrists and forearm</a:t>
            </a:r>
          </a:p>
          <a:p>
            <a:pPr>
              <a:lnSpc>
                <a:spcPct val="200000"/>
              </a:lnSpc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Degenerative disorder affects the hips, the spines , lower back and knee joints</a:t>
            </a:r>
          </a:p>
          <a:p>
            <a:pPr>
              <a:lnSpc>
                <a:spcPct val="200000"/>
              </a:lnSpc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This is commonly seen among sedentary workers and laborers </a:t>
            </a:r>
          </a:p>
          <a:p>
            <a:pPr>
              <a:lnSpc>
                <a:spcPct val="200000"/>
              </a:lnSpc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Acute injuries usually precipitates acute MS pain and is short-lived</a:t>
            </a:r>
          </a:p>
          <a:p>
            <a:pPr>
              <a:lnSpc>
                <a:spcPct val="200000"/>
              </a:lnSpc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Chronic pain results from degenerative processes and could be life-long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Key facts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                               </a:t>
            </a:r>
            <a:endParaRPr lang="en-US" sz="2800" u="sng" dirty="0" smtClean="0"/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Approximately 1.7Billion people worldwide have MSDs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MSDs are the leading contributor to disability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Low back pain is the leading cause of disability in 160 countries around the world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MSDs limit mobility and dexterity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Because of population growth and ageing, MSDs is rapidly increasing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World Health Organization (WHO) is responding by creating a number of programs  including MSDs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1752</TotalTime>
  <Words>1543</Words>
  <Application>Microsoft Office PowerPoint</Application>
  <PresentationFormat>On-screen Show (4:3)</PresentationFormat>
  <Paragraphs>176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Civic</vt:lpstr>
      <vt:lpstr>     Managing Age related Illness and Musculoskeletal Disorders</vt:lpstr>
      <vt:lpstr>Format of presentation</vt:lpstr>
      <vt:lpstr>Format of Presentation..</vt:lpstr>
      <vt:lpstr>     AIMS/OBJECTIVES  OF THE PRESENTATION </vt:lpstr>
      <vt:lpstr>Introduction</vt:lpstr>
      <vt:lpstr>Introduction</vt:lpstr>
      <vt:lpstr>Definition of MSDs</vt:lpstr>
      <vt:lpstr>Definition…</vt:lpstr>
      <vt:lpstr>Key facts</vt:lpstr>
      <vt:lpstr>Causes and symptoms of MSDs    </vt:lpstr>
      <vt:lpstr>Magnitude of the problem</vt:lpstr>
      <vt:lpstr>Types of disorders</vt:lpstr>
      <vt:lpstr>Age-related changes in the bones</vt:lpstr>
      <vt:lpstr>Age-related changes in joints</vt:lpstr>
      <vt:lpstr>   Age-related changes in the muscles </vt:lpstr>
      <vt:lpstr>Diagnosis</vt:lpstr>
      <vt:lpstr>Management of age-related illnesses</vt:lpstr>
      <vt:lpstr>Management of age-related illnesses</vt:lpstr>
      <vt:lpstr>Management of age-related illnesses</vt:lpstr>
      <vt:lpstr>Medical Treatment</vt:lpstr>
      <vt:lpstr>Alternative therapies</vt:lpstr>
      <vt:lpstr>Rehabilitation 2030</vt:lpstr>
      <vt:lpstr>Conclusion</vt:lpstr>
      <vt:lpstr>Slide 24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DrGarba</dc:creator>
  <cp:lastModifiedBy>DrGarba</cp:lastModifiedBy>
  <cp:revision>58</cp:revision>
  <dcterms:created xsi:type="dcterms:W3CDTF">2025-01-05T10:11:33Z</dcterms:created>
  <dcterms:modified xsi:type="dcterms:W3CDTF">2025-01-24T17:08:10Z</dcterms:modified>
</cp:coreProperties>
</file>