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71" r:id="rId5"/>
    <p:sldId id="259" r:id="rId6"/>
    <p:sldId id="268" r:id="rId7"/>
    <p:sldId id="272" r:id="rId8"/>
    <p:sldId id="261" r:id="rId9"/>
    <p:sldId id="262" r:id="rId10"/>
    <p:sldId id="263" r:id="rId11"/>
    <p:sldId id="264" r:id="rId12"/>
    <p:sldId id="273" r:id="rId13"/>
    <p:sldId id="265" r:id="rId14"/>
    <p:sldId id="274" r:id="rId15"/>
    <p:sldId id="267" r:id="rId16"/>
    <p:sldId id="266" r:id="rId17"/>
    <p:sldId id="275" r:id="rId18"/>
    <p:sldId id="269" r:id="rId19"/>
    <p:sldId id="260"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3930649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270F37-1F8C-47C9-BDFF-242AC303D222}"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274650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4130186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16088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62012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927956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804201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3512909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800127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321525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245738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270F37-1F8C-47C9-BDFF-242AC303D222}"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3407816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270F37-1F8C-47C9-BDFF-242AC303D222}" type="datetimeFigureOut">
              <a:rPr lang="en-US" smtClean="0"/>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2184392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169876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384394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4270F37-1F8C-47C9-BDFF-242AC303D222}" type="datetimeFigureOut">
              <a:rPr lang="en-US" smtClean="0"/>
              <a:t>7/28/2025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425265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270F37-1F8C-47C9-BDFF-242AC303D222}" type="datetimeFigureOut">
              <a:rPr lang="en-US" smtClean="0"/>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6EC9F-A05E-4EA9-A9FA-8C7F8430C02D}" type="slidenum">
              <a:rPr lang="en-US" smtClean="0"/>
              <a:t>‹#›</a:t>
            </a:fld>
            <a:endParaRPr lang="en-US"/>
          </a:p>
        </p:txBody>
      </p:sp>
    </p:spTree>
    <p:extLst>
      <p:ext uri="{BB962C8B-B14F-4D97-AF65-F5344CB8AC3E}">
        <p14:creationId xmlns:p14="http://schemas.microsoft.com/office/powerpoint/2010/main" val="32221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4270F37-1F8C-47C9-BDFF-242AC303D222}" type="datetimeFigureOut">
              <a:rPr lang="en-US" smtClean="0"/>
              <a:t>7/28/2025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856EC9F-A05E-4EA9-A9FA-8C7F8430C02D}" type="slidenum">
              <a:rPr lang="en-US" smtClean="0"/>
              <a:t>‹#›</a:t>
            </a:fld>
            <a:endParaRPr lang="en-US"/>
          </a:p>
        </p:txBody>
      </p:sp>
    </p:spTree>
    <p:extLst>
      <p:ext uri="{BB962C8B-B14F-4D97-AF65-F5344CB8AC3E}">
        <p14:creationId xmlns:p14="http://schemas.microsoft.com/office/powerpoint/2010/main" val="153546664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Eye Health in the Workplace</a:t>
            </a:r>
            <a:br>
              <a:rPr lang="en-US" dirty="0"/>
            </a:br>
            <a:r>
              <a:rPr lang="en-US" sz="2700" dirty="0"/>
              <a:t>Enhancing Judicial Efficiency through Research and Innovation</a:t>
            </a:r>
          </a:p>
        </p:txBody>
      </p:sp>
      <p:sp>
        <p:nvSpPr>
          <p:cNvPr id="3" name="Subtitle 2"/>
          <p:cNvSpPr>
            <a:spLocks noGrp="1"/>
          </p:cNvSpPr>
          <p:nvPr>
            <p:ph type="subTitle" idx="1"/>
          </p:nvPr>
        </p:nvSpPr>
        <p:spPr/>
        <p:txBody>
          <a:bodyPr/>
          <a:lstStyle/>
          <a:p>
            <a:r>
              <a:rPr lang="en-US"/>
              <a:t>Dr. M.J.S Saror</a:t>
            </a:r>
          </a:p>
        </p:txBody>
      </p:sp>
    </p:spTree>
    <p:extLst>
      <p:ext uri="{BB962C8B-B14F-4D97-AF65-F5344CB8AC3E}">
        <p14:creationId xmlns:p14="http://schemas.microsoft.com/office/powerpoint/2010/main" val="29259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Risk Factors in the Legal Workplace</a:t>
            </a:r>
          </a:p>
        </p:txBody>
      </p:sp>
      <p:sp>
        <p:nvSpPr>
          <p:cNvPr id="3" name="Content Placeholder 2"/>
          <p:cNvSpPr>
            <a:spLocks noGrp="1"/>
          </p:cNvSpPr>
          <p:nvPr>
            <p:ph idx="1"/>
          </p:nvPr>
        </p:nvSpPr>
        <p:spPr/>
        <p:txBody>
          <a:bodyPr/>
          <a:lstStyle/>
          <a:p>
            <a:r>
              <a:rPr lang="en-US"/>
              <a:t>Prolonged screen use (laptops, Tablets, phones)</a:t>
            </a:r>
          </a:p>
          <a:p>
            <a:r>
              <a:rPr lang="en-US"/>
              <a:t>Poor lighting or glare in offices, courtrooms, etc</a:t>
            </a:r>
          </a:p>
          <a:p>
            <a:r>
              <a:rPr lang="en-US"/>
              <a:t>Incorrect posture or screen positioning</a:t>
            </a:r>
          </a:p>
          <a:p>
            <a:r>
              <a:rPr lang="en-US"/>
              <a:t>Infrequent eye exams</a:t>
            </a:r>
          </a:p>
          <a:p>
            <a:r>
              <a:rPr lang="en-US"/>
              <a:t>Skipping breaks</a:t>
            </a:r>
          </a:p>
          <a:p>
            <a:r>
              <a:rPr lang="en-US"/>
              <a:t>Forgetting to blink</a:t>
            </a:r>
          </a:p>
        </p:txBody>
      </p:sp>
    </p:spTree>
    <p:extLst>
      <p:ext uri="{BB962C8B-B14F-4D97-AF65-F5344CB8AC3E}">
        <p14:creationId xmlns:p14="http://schemas.microsoft.com/office/powerpoint/2010/main" val="344054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Impact on Judicial Efficiency</a:t>
            </a:r>
          </a:p>
        </p:txBody>
      </p:sp>
      <p:sp>
        <p:nvSpPr>
          <p:cNvPr id="3" name="Content Placeholder 2"/>
          <p:cNvSpPr>
            <a:spLocks noGrp="1"/>
          </p:cNvSpPr>
          <p:nvPr>
            <p:ph idx="1"/>
          </p:nvPr>
        </p:nvSpPr>
        <p:spPr/>
        <p:txBody>
          <a:bodyPr/>
          <a:lstStyle/>
          <a:p>
            <a:r>
              <a:rPr lang="en-US"/>
              <a:t>Visual fatigue reduces reading speed and comprehension</a:t>
            </a:r>
          </a:p>
          <a:p>
            <a:r>
              <a:rPr lang="en-US"/>
              <a:t>Eye discomfort leads to distraction and reduced output</a:t>
            </a:r>
          </a:p>
          <a:p>
            <a:r>
              <a:rPr lang="en-US"/>
              <a:t>Missed signs of eye diseases can lead to permanent vision loss e.g. glaucoma</a:t>
            </a:r>
          </a:p>
          <a:p>
            <a:endParaRPr lang="en-US"/>
          </a:p>
        </p:txBody>
      </p:sp>
    </p:spTree>
    <p:extLst>
      <p:ext uri="{BB962C8B-B14F-4D97-AF65-F5344CB8AC3E}">
        <p14:creationId xmlns:p14="http://schemas.microsoft.com/office/powerpoint/2010/main" val="64475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79007" y="2052638"/>
            <a:ext cx="4195762" cy="4195762"/>
          </a:xfrm>
        </p:spPr>
      </p:pic>
    </p:spTree>
    <p:extLst>
      <p:ext uri="{BB962C8B-B14F-4D97-AF65-F5344CB8AC3E}">
        <p14:creationId xmlns:p14="http://schemas.microsoft.com/office/powerpoint/2010/main" val="2946304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Prevention</a:t>
            </a:r>
          </a:p>
        </p:txBody>
      </p:sp>
      <p:sp>
        <p:nvSpPr>
          <p:cNvPr id="3" name="Content Placeholder 2"/>
          <p:cNvSpPr>
            <a:spLocks noGrp="1"/>
          </p:cNvSpPr>
          <p:nvPr>
            <p:ph idx="1"/>
          </p:nvPr>
        </p:nvSpPr>
        <p:spPr/>
        <p:txBody>
          <a:bodyPr>
            <a:normAutofit lnSpcReduction="10000"/>
          </a:bodyPr>
          <a:lstStyle/>
          <a:p>
            <a:r>
              <a:rPr lang="en-US"/>
              <a:t>Take regular breaks</a:t>
            </a:r>
          </a:p>
          <a:p>
            <a:r>
              <a:rPr lang="en-US"/>
              <a:t>Follow the 20-20-20 rule</a:t>
            </a:r>
          </a:p>
          <a:p>
            <a:r>
              <a:rPr lang="en-US"/>
              <a:t>Use antiglare screens, lenses</a:t>
            </a:r>
          </a:p>
          <a:p>
            <a:r>
              <a:rPr lang="en-US"/>
              <a:t>Adjust screen brightness and contrast</a:t>
            </a:r>
          </a:p>
          <a:p>
            <a:r>
              <a:rPr lang="en-US"/>
              <a:t>Ensure proper lighting in intensity and position</a:t>
            </a:r>
          </a:p>
          <a:p>
            <a:r>
              <a:rPr lang="en-US"/>
              <a:t>Maintain ergonomic work station</a:t>
            </a:r>
          </a:p>
          <a:p>
            <a:r>
              <a:rPr lang="en-US"/>
              <a:t>Stay hydrated – reduces dryness</a:t>
            </a:r>
          </a:p>
          <a:p>
            <a:r>
              <a:rPr lang="en-US"/>
              <a:t>Use preservative-free artificial tears if needed</a:t>
            </a:r>
          </a:p>
          <a:p>
            <a:r>
              <a:rPr lang="en-US"/>
              <a:t>Eat healthy, exercise</a:t>
            </a:r>
          </a:p>
          <a:p>
            <a:r>
              <a:rPr lang="en-US"/>
              <a:t>Schedule eye examinatins with an eye specialist</a:t>
            </a:r>
          </a:p>
          <a:p>
            <a:endParaRPr lang="en-US"/>
          </a:p>
        </p:txBody>
      </p:sp>
    </p:spTree>
    <p:extLst>
      <p:ext uri="{BB962C8B-B14F-4D97-AF65-F5344CB8AC3E}">
        <p14:creationId xmlns:p14="http://schemas.microsoft.com/office/powerpoint/2010/main" val="3956025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25479" y="2052638"/>
            <a:ext cx="5902817" cy="4195762"/>
          </a:xfrm>
        </p:spPr>
      </p:pic>
    </p:spTree>
    <p:extLst>
      <p:ext uri="{BB962C8B-B14F-4D97-AF65-F5344CB8AC3E}">
        <p14:creationId xmlns:p14="http://schemas.microsoft.com/office/powerpoint/2010/main" val="3128492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Innovation for Eye wellness</a:t>
            </a:r>
            <a:br>
              <a:rPr lang="en-US"/>
            </a:br>
            <a:endParaRPr lang="en-US"/>
          </a:p>
        </p:txBody>
      </p:sp>
      <p:sp>
        <p:nvSpPr>
          <p:cNvPr id="3" name="Content Placeholder 2"/>
          <p:cNvSpPr>
            <a:spLocks noGrp="1"/>
          </p:cNvSpPr>
          <p:nvPr>
            <p:ph idx="1"/>
          </p:nvPr>
        </p:nvSpPr>
        <p:spPr/>
        <p:txBody>
          <a:bodyPr/>
          <a:lstStyle/>
          <a:p>
            <a:r>
              <a:rPr lang="en-US"/>
              <a:t>Blue light filtering software- LED devices</a:t>
            </a:r>
          </a:p>
          <a:p>
            <a:r>
              <a:rPr lang="en-US"/>
              <a:t>Ergonomic office set up</a:t>
            </a:r>
          </a:p>
          <a:p>
            <a:r>
              <a:rPr lang="en-US"/>
              <a:t>Screen time trackers</a:t>
            </a:r>
          </a:p>
          <a:p>
            <a:r>
              <a:rPr lang="en-US"/>
              <a:t>Specialised glasses for digital workers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2250" y="1766345"/>
            <a:ext cx="5288824" cy="4482054"/>
          </a:xfrm>
          <a:prstGeom prst="rect">
            <a:avLst/>
          </a:prstGeom>
        </p:spPr>
      </p:pic>
    </p:spTree>
    <p:extLst>
      <p:ext uri="{BB962C8B-B14F-4D97-AF65-F5344CB8AC3E}">
        <p14:creationId xmlns:p14="http://schemas.microsoft.com/office/powerpoint/2010/main" val="758717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When to see the Eye Doctor</a:t>
            </a:r>
          </a:p>
        </p:txBody>
      </p:sp>
      <p:sp>
        <p:nvSpPr>
          <p:cNvPr id="3" name="Content Placeholder 2"/>
          <p:cNvSpPr>
            <a:spLocks noGrp="1"/>
          </p:cNvSpPr>
          <p:nvPr>
            <p:ph idx="1"/>
          </p:nvPr>
        </p:nvSpPr>
        <p:spPr/>
        <p:txBody>
          <a:bodyPr/>
          <a:lstStyle/>
          <a:p>
            <a:r>
              <a:rPr lang="en-US"/>
              <a:t>Blurred or fluctuating vision</a:t>
            </a:r>
          </a:p>
          <a:p>
            <a:r>
              <a:rPr lang="en-US"/>
              <a:t>Frequent headaches</a:t>
            </a:r>
          </a:p>
          <a:p>
            <a:r>
              <a:rPr lang="en-US"/>
              <a:t>Eye pain or dryness</a:t>
            </a:r>
          </a:p>
          <a:p>
            <a:r>
              <a:rPr lang="en-US"/>
              <a:t>Difficulty reading small prints</a:t>
            </a:r>
          </a:p>
          <a:p>
            <a:r>
              <a:rPr lang="en-US"/>
              <a:t>Family history of eye disease - glaucoma</a:t>
            </a:r>
          </a:p>
        </p:txBody>
      </p:sp>
    </p:spTree>
    <p:extLst>
      <p:ext uri="{BB962C8B-B14F-4D97-AF65-F5344CB8AC3E}">
        <p14:creationId xmlns:p14="http://schemas.microsoft.com/office/powerpoint/2010/main" val="1671177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to ensure Eye Health</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4356" y="2090057"/>
            <a:ext cx="7562020" cy="4336869"/>
          </a:xfrm>
        </p:spPr>
      </p:pic>
    </p:spTree>
    <p:extLst>
      <p:ext uri="{BB962C8B-B14F-4D97-AF65-F5344CB8AC3E}">
        <p14:creationId xmlns:p14="http://schemas.microsoft.com/office/powerpoint/2010/main" val="2973408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 </a:t>
            </a:r>
          </a:p>
        </p:txBody>
      </p:sp>
      <p:sp>
        <p:nvSpPr>
          <p:cNvPr id="3" name="Content Placeholder 2"/>
          <p:cNvSpPr>
            <a:spLocks noGrp="1"/>
          </p:cNvSpPr>
          <p:nvPr>
            <p:ph idx="1"/>
          </p:nvPr>
        </p:nvSpPr>
        <p:spPr/>
        <p:txBody>
          <a:bodyPr/>
          <a:lstStyle/>
          <a:p>
            <a:r>
              <a:rPr lang="en-US" dirty="0"/>
              <a:t>Eye health is an integral part of legal productivity</a:t>
            </a:r>
          </a:p>
          <a:p>
            <a:r>
              <a:rPr lang="en-US" dirty="0"/>
              <a:t>Small adjustments can lead to clearer vision and sharper minds with better productivity</a:t>
            </a:r>
          </a:p>
          <a:p>
            <a:r>
              <a:rPr lang="en-US" dirty="0"/>
              <a:t>Protect your eyes, protect your work</a:t>
            </a:r>
          </a:p>
          <a:p>
            <a:r>
              <a:rPr lang="en-US" dirty="0"/>
              <a:t>Picture credits – internet.</a:t>
            </a:r>
          </a:p>
        </p:txBody>
      </p:sp>
    </p:spTree>
    <p:extLst>
      <p:ext uri="{BB962C8B-B14F-4D97-AF65-F5344CB8AC3E}">
        <p14:creationId xmlns:p14="http://schemas.microsoft.com/office/powerpoint/2010/main" val="3220357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References</a:t>
            </a:r>
          </a:p>
        </p:txBody>
      </p:sp>
      <p:sp>
        <p:nvSpPr>
          <p:cNvPr id="3" name="Content Placeholder 2"/>
          <p:cNvSpPr>
            <a:spLocks noGrp="1"/>
          </p:cNvSpPr>
          <p:nvPr>
            <p:ph idx="1"/>
          </p:nvPr>
        </p:nvSpPr>
        <p:spPr/>
        <p:txBody>
          <a:bodyPr/>
          <a:lstStyle/>
          <a:p>
            <a:r>
              <a:rPr lang="en-US" dirty="0"/>
              <a:t>1. </a:t>
            </a:r>
            <a:r>
              <a:rPr lang="en-US" dirty="0" err="1"/>
              <a:t>Ramke</a:t>
            </a:r>
            <a:r>
              <a:rPr lang="en-US" dirty="0"/>
              <a:t>, J, Ah Tong, B. A., </a:t>
            </a:r>
            <a:r>
              <a:rPr lang="en-US" dirty="0" err="1"/>
              <a:t>Faal</a:t>
            </a:r>
            <a:r>
              <a:rPr lang="en-US" dirty="0"/>
              <a:t>, H. B., &amp; Burton, M. J. (2021). Defining eye health for everyone. Ophthalmic &amp; physiological Optics: The Journal of the British College of Ophthalmic Opticians (Optometrists)</a:t>
            </a:r>
          </a:p>
          <a:p>
            <a:r>
              <a:rPr lang="en-US" dirty="0"/>
              <a:t>International </a:t>
            </a:r>
            <a:r>
              <a:rPr lang="en-US" dirty="0" err="1"/>
              <a:t>Labour</a:t>
            </a:r>
            <a:r>
              <a:rPr lang="en-US" dirty="0"/>
              <a:t> </a:t>
            </a:r>
            <a:r>
              <a:rPr lang="en-US" dirty="0" err="1"/>
              <a:t>Organisation</a:t>
            </a:r>
            <a:r>
              <a:rPr lang="en-US" dirty="0"/>
              <a:t> – Eye Health and the World of Work ISBN 9789220395578 (web PDF)</a:t>
            </a:r>
          </a:p>
          <a:p>
            <a:r>
              <a:rPr lang="en-US" dirty="0"/>
              <a:t>Eye Health- Eye Wiki</a:t>
            </a:r>
          </a:p>
          <a:p>
            <a:r>
              <a:rPr lang="en-US" dirty="0"/>
              <a:t>NPMCN Optics Course update materials.</a:t>
            </a:r>
          </a:p>
        </p:txBody>
      </p:sp>
    </p:spTree>
    <p:extLst>
      <p:ext uri="{BB962C8B-B14F-4D97-AF65-F5344CB8AC3E}">
        <p14:creationId xmlns:p14="http://schemas.microsoft.com/office/powerpoint/2010/main" val="1731470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Outline</a:t>
            </a:r>
          </a:p>
        </p:txBody>
      </p:sp>
      <p:sp>
        <p:nvSpPr>
          <p:cNvPr id="3" name="Content Placeholder 2"/>
          <p:cNvSpPr>
            <a:spLocks noGrp="1"/>
          </p:cNvSpPr>
          <p:nvPr>
            <p:ph idx="1"/>
          </p:nvPr>
        </p:nvSpPr>
        <p:spPr/>
        <p:txBody>
          <a:bodyPr/>
          <a:lstStyle/>
          <a:p>
            <a:r>
              <a:rPr lang="en-US" dirty="0"/>
              <a:t>Introduction</a:t>
            </a:r>
          </a:p>
          <a:p>
            <a:r>
              <a:rPr lang="en-US" dirty="0"/>
              <a:t>Epidemiology</a:t>
            </a:r>
          </a:p>
          <a:p>
            <a:r>
              <a:rPr lang="en-US" dirty="0"/>
              <a:t>Why Eye health matters</a:t>
            </a:r>
          </a:p>
          <a:p>
            <a:r>
              <a:rPr lang="en-US" dirty="0"/>
              <a:t>Common issues</a:t>
            </a:r>
          </a:p>
          <a:p>
            <a:r>
              <a:rPr lang="en-US" dirty="0"/>
              <a:t> Risk factors</a:t>
            </a:r>
          </a:p>
          <a:p>
            <a:r>
              <a:rPr lang="en-US" dirty="0"/>
              <a:t>Prevention</a:t>
            </a:r>
          </a:p>
          <a:p>
            <a:r>
              <a:rPr lang="en-US" dirty="0"/>
              <a:t>Conclusion</a:t>
            </a:r>
          </a:p>
          <a:p>
            <a:r>
              <a:rPr lang="en-US" dirty="0"/>
              <a:t>References </a:t>
            </a:r>
          </a:p>
        </p:txBody>
      </p:sp>
    </p:spTree>
    <p:extLst>
      <p:ext uri="{BB962C8B-B14F-4D97-AF65-F5344CB8AC3E}">
        <p14:creationId xmlns:p14="http://schemas.microsoft.com/office/powerpoint/2010/main" val="952311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Thank you for listening! </a:t>
            </a:r>
          </a:p>
          <a:p>
            <a:pPr algn="just"/>
            <a:r>
              <a:rPr lang="en-US" dirty="0"/>
              <a:t>Any Questions?</a:t>
            </a:r>
          </a:p>
        </p:txBody>
      </p:sp>
    </p:spTree>
    <p:extLst>
      <p:ext uri="{BB962C8B-B14F-4D97-AF65-F5344CB8AC3E}">
        <p14:creationId xmlns:p14="http://schemas.microsoft.com/office/powerpoint/2010/main" val="3608691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a:t>
            </a:r>
          </a:p>
        </p:txBody>
      </p:sp>
      <p:sp>
        <p:nvSpPr>
          <p:cNvPr id="3" name="Content Placeholder 2"/>
          <p:cNvSpPr>
            <a:spLocks noGrp="1"/>
          </p:cNvSpPr>
          <p:nvPr>
            <p:ph idx="1"/>
          </p:nvPr>
        </p:nvSpPr>
        <p:spPr/>
        <p:txBody>
          <a:bodyPr/>
          <a:lstStyle/>
          <a:p>
            <a:r>
              <a:rPr lang="en-US" dirty="0"/>
              <a:t>The human eyes are a complex set of organs which are primarily important in our visual perception of our surroundings</a:t>
            </a:r>
          </a:p>
          <a:p>
            <a:r>
              <a:rPr lang="en-US" dirty="0"/>
              <a:t>Eye health is the state in which vision, ocular health, and functional ability is maximized, thereby contributing to overall health and well-being, social inclusion and quality of life</a:t>
            </a:r>
            <a:r>
              <a:rPr lang="en-US" baseline="30000" dirty="0"/>
              <a:t>1</a:t>
            </a:r>
          </a:p>
          <a:p>
            <a:r>
              <a:rPr lang="en-US" dirty="0"/>
              <a:t>Protecting our eyes in the workplace is of great importance and indeed  was the focus of our yearly World Sight Day celebration - 2023</a:t>
            </a:r>
            <a:endParaRPr lang="en-US" baseline="30000" dirty="0"/>
          </a:p>
        </p:txBody>
      </p:sp>
    </p:spTree>
    <p:extLst>
      <p:ext uri="{BB962C8B-B14F-4D97-AF65-F5344CB8AC3E}">
        <p14:creationId xmlns:p14="http://schemas.microsoft.com/office/powerpoint/2010/main" val="3726821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1700" y="2107406"/>
            <a:ext cx="6810375" cy="4086225"/>
          </a:xfrm>
        </p:spPr>
      </p:pic>
    </p:spTree>
    <p:extLst>
      <p:ext uri="{BB962C8B-B14F-4D97-AF65-F5344CB8AC3E}">
        <p14:creationId xmlns:p14="http://schemas.microsoft.com/office/powerpoint/2010/main" val="2530311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Regardless of the work we do, eye health should be prioritized and adequate steps taken to protect them there off by avoiding various forms of accidents or working in unfavorable environments</a:t>
            </a:r>
            <a:r>
              <a:rPr lang="en-US" baseline="30000" dirty="0"/>
              <a:t>2</a:t>
            </a:r>
          </a:p>
          <a:p>
            <a:r>
              <a:rPr lang="en-US" dirty="0"/>
              <a:t>These responsibilities are borne by both the employers and employees as it is a legal and ethical concern, with potential implications for both parties</a:t>
            </a:r>
            <a:r>
              <a:rPr lang="en-US" baseline="30000" dirty="0"/>
              <a:t>2</a:t>
            </a:r>
          </a:p>
          <a:p>
            <a:endParaRPr lang="en-US" dirty="0"/>
          </a:p>
        </p:txBody>
      </p:sp>
    </p:spTree>
    <p:extLst>
      <p:ext uri="{BB962C8B-B14F-4D97-AF65-F5344CB8AC3E}">
        <p14:creationId xmlns:p14="http://schemas.microsoft.com/office/powerpoint/2010/main" val="801058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Epidemiology</a:t>
            </a:r>
          </a:p>
        </p:txBody>
      </p:sp>
      <p:sp>
        <p:nvSpPr>
          <p:cNvPr id="3" name="Content Placeholder 2"/>
          <p:cNvSpPr>
            <a:spLocks noGrp="1"/>
          </p:cNvSpPr>
          <p:nvPr>
            <p:ph idx="1"/>
          </p:nvPr>
        </p:nvSpPr>
        <p:spPr/>
        <p:txBody>
          <a:bodyPr/>
          <a:lstStyle/>
          <a:p>
            <a:r>
              <a:rPr lang="en-US" dirty="0"/>
              <a:t>Global studies have shown that over 13 million people live with vision impairment linked to their work</a:t>
            </a:r>
            <a:r>
              <a:rPr lang="en-US" baseline="30000" dirty="0"/>
              <a:t>2</a:t>
            </a:r>
          </a:p>
          <a:p>
            <a:r>
              <a:rPr lang="en-US" dirty="0"/>
              <a:t>An estimated 3.5 million workplace eye injuries occur every year. This amounts to 1% of all non-fatal occupational injuries</a:t>
            </a:r>
            <a:r>
              <a:rPr lang="en-US" baseline="30000" dirty="0"/>
              <a:t>2</a:t>
            </a:r>
          </a:p>
        </p:txBody>
      </p:sp>
    </p:spTree>
    <p:extLst>
      <p:ext uri="{BB962C8B-B14F-4D97-AF65-F5344CB8AC3E}">
        <p14:creationId xmlns:p14="http://schemas.microsoft.com/office/powerpoint/2010/main" val="2118937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26280" y="2052638"/>
            <a:ext cx="3101215" cy="4195762"/>
          </a:xfrm>
        </p:spPr>
      </p:pic>
    </p:spTree>
    <p:extLst>
      <p:ext uri="{BB962C8B-B14F-4D97-AF65-F5344CB8AC3E}">
        <p14:creationId xmlns:p14="http://schemas.microsoft.com/office/powerpoint/2010/main" val="76178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Why Eye Health Matters in Legal Work</a:t>
            </a:r>
          </a:p>
        </p:txBody>
      </p:sp>
      <p:sp>
        <p:nvSpPr>
          <p:cNvPr id="3" name="Content Placeholder 2"/>
          <p:cNvSpPr>
            <a:spLocks noGrp="1"/>
          </p:cNvSpPr>
          <p:nvPr>
            <p:ph idx="1"/>
          </p:nvPr>
        </p:nvSpPr>
        <p:spPr/>
        <p:txBody>
          <a:bodyPr/>
          <a:lstStyle/>
          <a:p>
            <a:r>
              <a:rPr lang="en-US" dirty="0"/>
              <a:t>The eyes are the lawyer’s “tools of trade”</a:t>
            </a:r>
          </a:p>
          <a:p>
            <a:r>
              <a:rPr lang="en-US" dirty="0"/>
              <a:t>Most of the work involves reading for extended periods of time, writing and spending long hours on screens</a:t>
            </a:r>
          </a:p>
          <a:p>
            <a:r>
              <a:rPr lang="en-US" dirty="0"/>
              <a:t>High risk of digital eye strain ( computer vision syndrome)</a:t>
            </a:r>
          </a:p>
          <a:p>
            <a:r>
              <a:rPr lang="en-US" dirty="0"/>
              <a:t>Hence to ensure optimal productivity and comfort, clear vision is paramount as it ensures accuracy, speed and focus</a:t>
            </a:r>
          </a:p>
          <a:p>
            <a:r>
              <a:rPr lang="en-US" dirty="0"/>
              <a:t>Poor eye health on the other hand can slow decision-making and increase errors</a:t>
            </a:r>
          </a:p>
        </p:txBody>
      </p:sp>
    </p:spTree>
    <p:extLst>
      <p:ext uri="{BB962C8B-B14F-4D97-AF65-F5344CB8AC3E}">
        <p14:creationId xmlns:p14="http://schemas.microsoft.com/office/powerpoint/2010/main" val="2993967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Common Eye Issues in Legal Practice</a:t>
            </a:r>
          </a:p>
        </p:txBody>
      </p:sp>
      <p:sp>
        <p:nvSpPr>
          <p:cNvPr id="3" name="Content Placeholder 2"/>
          <p:cNvSpPr>
            <a:spLocks noGrp="1"/>
          </p:cNvSpPr>
          <p:nvPr>
            <p:ph idx="1"/>
          </p:nvPr>
        </p:nvSpPr>
        <p:spPr/>
        <p:txBody>
          <a:bodyPr/>
          <a:lstStyle/>
          <a:p>
            <a:r>
              <a:rPr lang="en-US"/>
              <a:t>Dry eyes and irritation</a:t>
            </a:r>
          </a:p>
          <a:p>
            <a:r>
              <a:rPr lang="en-US"/>
              <a:t>Blurred vision and headaches</a:t>
            </a:r>
          </a:p>
          <a:p>
            <a:r>
              <a:rPr lang="en-US"/>
              <a:t>Eye fatigue and difficulty focusing</a:t>
            </a:r>
          </a:p>
          <a:p>
            <a:r>
              <a:rPr lang="en-US"/>
              <a:t>Computer vision syndrome</a:t>
            </a:r>
          </a:p>
          <a:p>
            <a:r>
              <a:rPr lang="en-US"/>
              <a:t>Increased risk of long-term vision problems</a:t>
            </a:r>
          </a:p>
          <a:p>
            <a:r>
              <a:rPr lang="en-US"/>
              <a:t>Presbyopia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1341" y="2418262"/>
            <a:ext cx="2857500" cy="2857500"/>
          </a:xfrm>
          <a:prstGeom prst="rect">
            <a:avLst/>
          </a:prstGeom>
        </p:spPr>
      </p:pic>
    </p:spTree>
    <p:extLst>
      <p:ext uri="{BB962C8B-B14F-4D97-AF65-F5344CB8AC3E}">
        <p14:creationId xmlns:p14="http://schemas.microsoft.com/office/powerpoint/2010/main" val="1017817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95</TotalTime>
  <Words>606</Words>
  <Application>Microsoft Office PowerPoint</Application>
  <PresentationFormat>Widescreen</PresentationFormat>
  <Paragraphs>79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Ion</vt:lpstr>
      <vt:lpstr>Eye Health in the Workplace Enhancing Judicial Efficiency through Research and Innovation</vt:lpstr>
      <vt:lpstr>Outline</vt:lpstr>
      <vt:lpstr>Introduction</vt:lpstr>
      <vt:lpstr>PowerPoint Presentation</vt:lpstr>
      <vt:lpstr>PowerPoint Presentation</vt:lpstr>
      <vt:lpstr>Epidemiology</vt:lpstr>
      <vt:lpstr>PowerPoint Presentation</vt:lpstr>
      <vt:lpstr>Why Eye Health Matters in Legal Work</vt:lpstr>
      <vt:lpstr>Common Eye Issues in Legal Practice</vt:lpstr>
      <vt:lpstr>Risk Factors in the Legal Workplace</vt:lpstr>
      <vt:lpstr>Impact on Judicial Efficiency</vt:lpstr>
      <vt:lpstr>PowerPoint Presentation</vt:lpstr>
      <vt:lpstr>Prevention</vt:lpstr>
      <vt:lpstr>PowerPoint Presentation</vt:lpstr>
      <vt:lpstr>Innovation for Eye wellness </vt:lpstr>
      <vt:lpstr>When to see the Eye Doctor</vt:lpstr>
      <vt:lpstr>Tips to ensure Eye Health</vt:lpstr>
      <vt:lpstr>Conclusion </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Eye Health in the Workplace Enhancing Judicial Efficiency through Research and Innovation</dc:title>
  <dc:creator>USER</dc:creator>
  <cp:lastModifiedBy>Member Saror</cp:lastModifiedBy>
  <cp:revision>8</cp:revision>
  <dcterms:created xsi:type="dcterms:W3CDTF">2025-07-27T21:18:25Z</dcterms:created>
  <dcterms:modified xsi:type="dcterms:W3CDTF">2025-07-28T08:36:11Z</dcterms:modified>
</cp:coreProperties>
</file>