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9"/>
    <p:restoredTop sz="94670"/>
  </p:normalViewPr>
  <p:slideViewPr>
    <p:cSldViewPr snapToGrid="0">
      <p:cViewPr>
        <p:scale>
          <a:sx n="104" d="100"/>
          <a:sy n="104" d="100"/>
        </p:scale>
        <p:origin x="896" y="3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0" Type="http://schemas.openxmlformats.org/officeDocument/2006/relationships/tableStyles" Target="tableStyles.xml"/><Relationship Id="rId4" Type="http://schemas.openxmlformats.org/officeDocument/2006/relationships/slide" Target="slides/slide2.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notesMaster" Target="notesMasters/notesMaster1.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D90E44-78F7-4040-BDF5-7F489DB506CB}"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61B67D-339D-9148-86AE-0E8447560F05}"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1B67D-339D-9148-86AE-0E8447560F05}"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761B67D-339D-9148-86AE-0E8447560F05}"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EEDE6458-5D4C-4941-ADF7-08481BE70BA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EEDE6458-5D4C-4941-ADF7-08481BE70BA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EEDE6458-5D4C-4941-ADF7-08481BE70BA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10"/>
          </p:nvPr>
        </p:nvSpPr>
        <p:spPr/>
        <p:txBody>
          <a:bodyPr/>
          <a:lstStyle/>
          <a:p>
            <a:fld id="{EEDE6458-5D4C-4941-ADF7-08481BE70BA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endParaRPr lang="en-GB"/>
          </a:p>
        </p:txBody>
      </p:sp>
      <p:sp>
        <p:nvSpPr>
          <p:cNvPr id="4" name="Date Placeholder 3"/>
          <p:cNvSpPr>
            <a:spLocks noGrp="1"/>
          </p:cNvSpPr>
          <p:nvPr>
            <p:ph type="dt" sz="half" idx="10"/>
          </p:nvPr>
        </p:nvSpPr>
        <p:spPr/>
        <p:txBody>
          <a:bodyPr/>
          <a:lstStyle/>
          <a:p>
            <a:fld id="{EEDE6458-5D4C-4941-ADF7-08481BE70BA1}"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Date Placeholder 4"/>
          <p:cNvSpPr>
            <a:spLocks noGrp="1"/>
          </p:cNvSpPr>
          <p:nvPr>
            <p:ph type="dt" sz="half" idx="10"/>
          </p:nvPr>
        </p:nvSpPr>
        <p:spPr/>
        <p:txBody>
          <a:bodyPr/>
          <a:lstStyle/>
          <a:p>
            <a:fld id="{EEDE6458-5D4C-4941-ADF7-08481BE70BA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endParaRPr lang="en-GB"/>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7" name="Date Placeholder 6"/>
          <p:cNvSpPr>
            <a:spLocks noGrp="1"/>
          </p:cNvSpPr>
          <p:nvPr>
            <p:ph type="dt" sz="half" idx="10"/>
          </p:nvPr>
        </p:nvSpPr>
        <p:spPr/>
        <p:txBody>
          <a:bodyPr/>
          <a:lstStyle/>
          <a:p>
            <a:fld id="{EEDE6458-5D4C-4941-ADF7-08481BE70BA1}"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EEDE6458-5D4C-4941-ADF7-08481BE70BA1}"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E6458-5D4C-4941-ADF7-08481BE70BA1}"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EEDE6458-5D4C-4941-ADF7-08481BE70BA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endParaRPr lang="en-GB"/>
          </a:p>
        </p:txBody>
      </p:sp>
      <p:sp>
        <p:nvSpPr>
          <p:cNvPr id="5" name="Date Placeholder 4"/>
          <p:cNvSpPr>
            <a:spLocks noGrp="1"/>
          </p:cNvSpPr>
          <p:nvPr>
            <p:ph type="dt" sz="half" idx="10"/>
          </p:nvPr>
        </p:nvSpPr>
        <p:spPr/>
        <p:txBody>
          <a:bodyPr/>
          <a:lstStyle/>
          <a:p>
            <a:fld id="{EEDE6458-5D4C-4941-ADF7-08481BE70BA1}"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BAB11D-E0B6-4643-90D9-67E65B6A39A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endParaRPr lang="en-GB"/>
          </a:p>
          <a:p>
            <a:pPr lvl="1"/>
            <a:r>
              <a:rPr lang="en-GB"/>
              <a:t>Second level</a:t>
            </a:r>
            <a:endParaRPr lang="en-GB"/>
          </a:p>
          <a:p>
            <a:pPr lvl="2"/>
            <a:r>
              <a:rPr lang="en-GB"/>
              <a:t>Third level</a:t>
            </a:r>
            <a:endParaRPr lang="en-GB"/>
          </a:p>
          <a:p>
            <a:pPr lvl="3"/>
            <a:r>
              <a:rPr lang="en-GB"/>
              <a:t>Fourth level</a:t>
            </a:r>
            <a:endParaRPr lang="en-GB"/>
          </a:p>
          <a:p>
            <a:pPr lvl="4"/>
            <a:r>
              <a:rPr lang="en-GB"/>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E6458-5D4C-4941-ADF7-08481BE70BA1}"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BAB11D-E0B6-4643-90D9-67E65B6A39A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br>
              <a:rPr lang="en-US" sz="1800" b="1" dirty="0">
                <a:effectLst/>
                <a:latin typeface="Arial" panose="020B0604020202020204" pitchFamily="34" charset="0"/>
                <a:ea typeface="Times New Roman" panose="02020603050405020304" pitchFamily="18" charset="0"/>
              </a:rPr>
            </a:br>
            <a:r>
              <a:rPr lang="en-US" sz="1800" b="1" dirty="0">
                <a:effectLst/>
                <a:latin typeface="Arial" panose="020B0604020202020204" pitchFamily="34" charset="0"/>
                <a:ea typeface="Times New Roman" panose="02020603050405020304" pitchFamily="18" charset="0"/>
              </a:rPr>
              <a:t>COMPLIANCE WITH AUDITING AND FINANCIAL REGULATIONS</a:t>
            </a:r>
            <a:br>
              <a:rPr lang="en-US" sz="1800" dirty="0">
                <a:effectLst/>
                <a:latin typeface="Times New Roman" panose="02020603050405020304" pitchFamily="18" charset="0"/>
                <a:ea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0" indent="0" algn="ctr">
              <a:lnSpc>
                <a:spcPct val="150000"/>
              </a:lnSpc>
              <a:buNone/>
            </a:pPr>
            <a:endParaRPr lang="en-US" sz="1800" b="1" dirty="0">
              <a:effectLst/>
              <a:latin typeface="Arial" panose="020B0604020202020204" pitchFamily="34" charset="0"/>
              <a:ea typeface="Times New Roman" panose="02020603050405020304" pitchFamily="18" charset="0"/>
            </a:endParaRPr>
          </a:p>
          <a:p>
            <a:pPr marL="0" indent="0" algn="ctr">
              <a:lnSpc>
                <a:spcPct val="150000"/>
              </a:lnSpc>
              <a:buNone/>
            </a:pPr>
            <a:endParaRPr lang="en-US" sz="1800" b="1" dirty="0">
              <a:latin typeface="Arial" panose="020B0604020202020204" pitchFamily="34" charset="0"/>
              <a:ea typeface="Times New Roman" panose="02020603050405020304" pitchFamily="18" charset="0"/>
            </a:endParaRPr>
          </a:p>
          <a:p>
            <a:pPr marL="0" indent="0" algn="ctr">
              <a:lnSpc>
                <a:spcPct val="150000"/>
              </a:lnSpc>
              <a:buNone/>
            </a:pPr>
            <a:r>
              <a:rPr lang="en-US" sz="1800" b="1" dirty="0">
                <a:effectLst/>
                <a:latin typeface="Arial" panose="020B0604020202020204" pitchFamily="34" charset="0"/>
                <a:ea typeface="Times New Roman" panose="02020603050405020304" pitchFamily="18" charset="0"/>
              </a:rPr>
              <a:t>A PRESENTATION BY:</a:t>
            </a:r>
            <a:endParaRPr lang="en-US" sz="1800" dirty="0">
              <a:effectLst/>
              <a:latin typeface="Times New Roman" panose="02020603050405020304" pitchFamily="18" charset="0"/>
              <a:ea typeface="Times New Roman" panose="02020603050405020304" pitchFamily="18" charset="0"/>
            </a:endParaRPr>
          </a:p>
          <a:p>
            <a:pPr marL="0" indent="0" algn="ctr">
              <a:lnSpc>
                <a:spcPct val="150000"/>
              </a:lnSpc>
              <a:buNone/>
            </a:pPr>
            <a:r>
              <a:rPr lang="en-US" sz="1800" b="1" dirty="0">
                <a:effectLst/>
                <a:latin typeface="Arial" panose="020B0604020202020204" pitchFamily="34" charset="0"/>
                <a:ea typeface="Times New Roman" panose="02020603050405020304" pitchFamily="18" charset="0"/>
              </a:rPr>
              <a:t>Safana, H. Aminu (Mrs.)</a:t>
            </a:r>
            <a:endParaRPr lang="en-US" sz="1800" dirty="0">
              <a:effectLst/>
              <a:latin typeface="Times New Roman" panose="02020603050405020304" pitchFamily="18" charset="0"/>
              <a:ea typeface="Times New Roman" panose="02020603050405020304" pitchFamily="18" charset="0"/>
            </a:endParaRPr>
          </a:p>
          <a:p>
            <a:pPr marL="0" indent="0" algn="ctr">
              <a:lnSpc>
                <a:spcPct val="150000"/>
              </a:lnSpc>
              <a:buNone/>
            </a:pPr>
            <a:r>
              <a:rPr lang="en-US" sz="1800" dirty="0">
                <a:effectLst/>
                <a:latin typeface="Arial" panose="020B0604020202020204" pitchFamily="34" charset="0"/>
                <a:ea typeface="Times New Roman" panose="02020603050405020304" pitchFamily="18" charset="0"/>
              </a:rPr>
              <a:t>Director Judiciary Audit Department</a:t>
            </a:r>
            <a:endParaRPr lang="en-US" sz="1800" dirty="0">
              <a:effectLst/>
              <a:latin typeface="Times New Roman" panose="02020603050405020304" pitchFamily="18" charset="0"/>
              <a:ea typeface="Times New Roman" panose="02020603050405020304" pitchFamily="18" charset="0"/>
            </a:endParaRPr>
          </a:p>
          <a:p>
            <a:pPr marL="0" indent="0" algn="ctr">
              <a:lnSpc>
                <a:spcPct val="150000"/>
              </a:lnSpc>
              <a:buNone/>
            </a:pPr>
            <a:r>
              <a:rPr lang="en-US" sz="1800" dirty="0">
                <a:effectLst/>
                <a:latin typeface="Arial" panose="020B0604020202020204" pitchFamily="34" charset="0"/>
                <a:ea typeface="Times New Roman" panose="02020603050405020304" pitchFamily="18" charset="0"/>
              </a:rPr>
              <a:t>Office of the Auditor-General for the Federation</a:t>
            </a:r>
            <a:endParaRPr lang="en-US"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8" y="98855"/>
            <a:ext cx="12105502" cy="6690165"/>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Financial Regulations, Basic principles and some pitfalls to avoid:</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Financial regulations are the laws and rules governing </a:t>
            </a:r>
            <a:r>
              <a:rPr lang="en-US" sz="1800" dirty="0">
                <a:effectLst/>
                <a:latin typeface="Arial" panose="020B0604020202020204" pitchFamily="34" charset="0"/>
                <a:ea typeface="Times New Roman" panose="02020603050405020304" pitchFamily="18" charset="0"/>
              </a:rPr>
              <a:t>bodies, </a:t>
            </a:r>
            <a:r>
              <a:rPr lang="en-US" sz="1800" dirty="0">
                <a:effectLst/>
                <a:latin typeface="Arial" panose="020B0604020202020204" pitchFamily="34" charset="0"/>
                <a:ea typeface="Times New Roman" panose="02020603050405020304" pitchFamily="18" charset="0"/>
              </a:rPr>
              <a:t>financial institutions and markets, designed to ensure stability, fairness, and protection for consumers. They aim to prevent fraud, promote transparency, and maintain investor confidence, ultimately fostering a healthy and efficient financial system.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Some basic principles of Financial Regulations are thus: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1. Ensuring Stability of the Financial System: Financial regulations aim to prevent systemic risk and financial crises by setting requirements for financial institutions, such as capital adequacy, risk management, and sound governance.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2. Promoting Fair Competition: Regulations ensure a level playing field for all financial institutions, preventing monopolies or unfair advantages that could harm competition.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3. Protecting Consumers: Financial regulations safeguard consumers from unfair practices, fraud, and scams by requiring transparency, disclosures, and fair lending practices.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4. Preventing Financial Crimes: Regulations help prevent and reduce financial crimes like money laundering, fraud, and terrorism financing through measures like anti-money laundering (AML) regulations and enhanced reporting requirements.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5. Adaptability and Flexibility: Financial regulations need to be adaptable to changes in the financial landscape, including new financial products, technologies, and market conditions.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0638" y="333632"/>
            <a:ext cx="12031362" cy="6326475"/>
          </a:xfrm>
          <a:prstGeom prst="rect">
            <a:avLst/>
          </a:prstGeom>
          <a:noFill/>
        </p:spPr>
        <p:txBody>
          <a:bodyPr wrap="square">
            <a:spAutoFit/>
          </a:bodyPr>
          <a:lstStyle/>
          <a:p>
            <a:pPr>
              <a:lnSpc>
                <a:spcPct val="150000"/>
              </a:lnSpc>
            </a:pPr>
            <a:r>
              <a:rPr lang="en-US" sz="1600" dirty="0">
                <a:effectLst/>
                <a:latin typeface="Arial" panose="020B0604020202020204" pitchFamily="34" charset="0"/>
                <a:ea typeface="Times New Roman" panose="02020603050405020304" pitchFamily="18" charset="0"/>
              </a:rPr>
              <a:t>Just as there are principles; so also, are there some pitfalls to avoid in sustaining these principles, they include: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In financial regulations, key pitfalls to avoid include neglecting tax planning, failing to reconcile accounts, lacking an emergency fund, and overspending, as well as regulatory failures, market timing, and insufficient transparency. These can lead to financial stress, potential legal issues, and overall financial instability.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Specific Pitfalls and How to Avoid Them:</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Neglecting Tax Planning: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Failing to plan for taxes can result in penalties and increased tax liabilities. Solution: Seek professional tax advice and develop a tax planning strategy.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Failing to Reconcile Accounts: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Not reconciling bank and other accounts can lead to inaccuracies in financial reporting and potential fraud. Solution: Regularly reconcile accounts and investigate any discrepancies.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Lacking an Emergency Fund:</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Not having an emergency fund leaves individuals vulnerable to unexpected expenses and can lead to debt. Solution: Build a sufficient emergency fund to cover unexpected costs.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Overspending and Living Beyond Your Means: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600" dirty="0">
                <a:effectLst/>
                <a:latin typeface="Arial" panose="020B0604020202020204" pitchFamily="34" charset="0"/>
                <a:ea typeface="Times New Roman" panose="02020603050405020304" pitchFamily="18" charset="0"/>
              </a:rPr>
              <a:t>Exceeding one's budget can lead to debt and financial stress. Solution: Create a realistic budget and track spending to ensure alignment with income.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0065" y="729048"/>
            <a:ext cx="11887199" cy="5493812"/>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Regulatory Failure: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This can occur when regulations are poorly designed, implemented, or enforced, leading to market instability or financial crime. Solution: Ensure regulations are well-designed, effectively implemented, and rigorously enforced by regulatory authorities.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 Market Timing: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Attempting to time the market (selling investments to avoid losses or buying at low points) is often unsuccessful and can lead to missed investment opportunities. Solution: Adopt a long-term investment approach and focus on consistent investment rather than attempting to time the market. </a:t>
            </a:r>
            <a:endParaRPr lang="en-US" sz="1600" dirty="0">
              <a:effectLst/>
              <a:latin typeface="Times New Roman" panose="02020603050405020304" pitchFamily="18" charset="0"/>
              <a:ea typeface="Times New Roman" panose="02020603050405020304" pitchFamily="18" charset="0"/>
            </a:endParaRPr>
          </a:p>
          <a:p>
            <a:pPr>
              <a:lnSpc>
                <a:spcPct val="150000"/>
              </a:lnSpc>
            </a:pP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Insufficient Transparency:</a:t>
            </a:r>
            <a:endParaRPr lang="en-US" sz="1600" dirty="0">
              <a:effectLst/>
              <a:latin typeface="Times New Roman" panose="02020603050405020304" pitchFamily="18" charset="0"/>
              <a:ea typeface="Times New Roman" panose="02020603050405020304" pitchFamily="18" charset="0"/>
            </a:endParaRPr>
          </a:p>
          <a:p>
            <a:r>
              <a:rPr lang="en-US" sz="1800" kern="0" dirty="0">
                <a:effectLst/>
                <a:latin typeface="Arial" panose="020B0604020202020204" pitchFamily="34" charset="0"/>
                <a:ea typeface="Times New Roman" panose="02020603050405020304" pitchFamily="18" charset="0"/>
              </a:rPr>
              <a:t>While transparency is important, too little or too much can be problematic. Too little transparency can hide risks, while too much can potentially induce market volatility. Solution: Strive for a balance of transparency that provides necessary information without creating unnecessary instability. </a:t>
            </a:r>
            <a:r>
              <a:rPr lang="en-US" dirty="0">
                <a:effectLst/>
              </a:rPr>
              <a:t>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47135" y="630195"/>
            <a:ext cx="11813060" cy="5397503"/>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Mistakes, misconceptions and challenges in the Financial Regulations of the Nigerian Public Service:</a:t>
            </a:r>
            <a:r>
              <a:rPr lang="en-US" sz="1800" dirty="0">
                <a:effectLst/>
                <a:latin typeface="Arial" panose="020B0604020202020204" pitchFamily="34" charset="0"/>
                <a:ea typeface="Times New Roman" panose="02020603050405020304" pitchFamily="18" charset="0"/>
              </a:rPr>
              <a:t> Mistakes, misconceptions, and challenges in Nigeria's public service financial regulations </a:t>
            </a:r>
            <a:r>
              <a:rPr lang="en-US" sz="1800" dirty="0">
                <a:effectLst/>
                <a:latin typeface="Arial" panose="020B0604020202020204" pitchFamily="34" charset="0"/>
                <a:ea typeface="Times New Roman" panose="02020603050405020304" pitchFamily="18" charset="0"/>
              </a:rPr>
              <a:t>in general, </a:t>
            </a:r>
            <a:r>
              <a:rPr lang="en-US" sz="1800" dirty="0">
                <a:effectLst/>
                <a:latin typeface="Arial" panose="020B0604020202020204" pitchFamily="34" charset="0"/>
                <a:ea typeface="Times New Roman" panose="02020603050405020304" pitchFamily="18" charset="0"/>
              </a:rPr>
              <a:t>stem from a variety of factors, including inadequate infrastructure, corruption, and a lack of financial literacy among the population. Enforcement of regulations, poor internal controls, and a lack of qualified manpower also contribute to the issues. </a:t>
            </a:r>
            <a:endParaRPr lang="en-US" sz="1800" dirty="0">
              <a:effectLst/>
              <a:latin typeface="Arial" panose="020B0604020202020204" pitchFamily="34"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Mistakes: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Poor Internal Controls: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Inadequate internal control mechanisms lead to a decline in public sector performance and productivity.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Weak Audit Procedures: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robust audit procedures and mechanisms hinder financial accountability.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Transparency: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transparency in government financial dealings can lead to mismanagement and corruption.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7" y="704334"/>
            <a:ext cx="12105503" cy="5859168"/>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Monetization Policy 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monetization policy has been associated with increased rent costs, particularly in the Federal Capital Territory (FCT), and has left public servants struggling financially.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Misconceptions: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Misunderstanding of financial inclusion and its benefits can hinder its implementation.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Misconception of Fraud:</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Misinterpretations of what constitutes fraud can lead to ineffective fraud prevention strategies.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Financial Illiteracy: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Low financial literacy among the population limits financial inclusion and makes it difficult for individuals to understand and manage their finances.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Inadequate Infrastructure: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infrastructure, including technology-based facilities, hinders financial inclusion and the efficient delivery of financial services.</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72995"/>
            <a:ext cx="12192001" cy="6690165"/>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Corruption: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Corruption and illicit financial flows undermine the integrity of public financial management.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Enforcement of Regulations: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Weak enforcement of financial regulations allows for impunity and undermines accountability.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Skilled Manpower:</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Inadequate skilled manpower in financial institutions and government agencies hinders the effective implementation of financial regulations.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Monetary Policy 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Constraints in implementing monetary policy due to underdeveloped financial markets can impact financial stability.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Fiscal Federalism 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Challenges in managing local government finance, including revenue inadequacy and the erosion of local functions, impact overall financial management.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Social and Cultural Issues: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Social and cultural norms can hinder the adoption of certain financial practices, such as the use of formal financial institutions.</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210" y="815546"/>
            <a:ext cx="12080789" cy="5813002"/>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High Cost of Financial Services: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high cost of financial services in Nigeria makes it difficult for low-income individuals to access them.</a:t>
            </a:r>
            <a:endParaRPr lang="en-US" sz="1800" dirty="0">
              <a:effectLst/>
              <a:latin typeface="Arial" panose="020B0604020202020204" pitchFamily="34"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Impact of auditing on Organizations:</a:t>
            </a:r>
            <a:r>
              <a:rPr lang="en-US" sz="1800" dirty="0">
                <a:effectLst/>
                <a:latin typeface="Arial" panose="020B0604020202020204" pitchFamily="34" charset="0"/>
                <a:ea typeface="Times New Roman" panose="02020603050405020304" pitchFamily="18" charset="0"/>
              </a:rPr>
              <a:t> Several effects arise due to the audit of Organizations such as: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steps taken by stakeholders upon the statement issued by the Auditor at the end of an audit session; t</a:t>
            </a:r>
            <a:r>
              <a:rPr lang="en-US" sz="1800" dirty="0">
                <a:effectLst/>
                <a:latin typeface="Arial" panose="020B0604020202020204" pitchFamily="34" charset="0"/>
                <a:ea typeface="Times New Roman" panose="02020603050405020304" pitchFamily="18" charset="0"/>
              </a:rPr>
              <a:t>he assurance provided by audit doesn't just help investors</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it supports everyone in our economy: Small businesses create trust to attract investors and access capital—fueling economic prosperity across the country. Investors, workers, and retirees gain confidence in the reliability of financial information.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helps </a:t>
            </a:r>
            <a:r>
              <a:rPr lang="en-US" sz="1800" dirty="0">
                <a:effectLst/>
                <a:latin typeface="Arial" panose="020B0604020202020204" pitchFamily="34" charset="0"/>
                <a:ea typeface="Times New Roman" panose="02020603050405020304" pitchFamily="18" charset="0"/>
              </a:rPr>
              <a:t>in shaping the financial performance of organizations</a:t>
            </a:r>
            <a:r>
              <a:rPr lang="en-US" sz="1800" dirty="0">
                <a:effectLst/>
                <a:latin typeface="Arial" panose="020B0604020202020204" pitchFamily="34"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also </a:t>
            </a:r>
            <a:r>
              <a:rPr lang="en-US" sz="1800" dirty="0">
                <a:effectLst/>
                <a:latin typeface="Arial" panose="020B0604020202020204" pitchFamily="34" charset="0"/>
                <a:ea typeface="Times New Roman" panose="02020603050405020304" pitchFamily="18" charset="0"/>
              </a:rPr>
              <a:t>plays a positive role in the improvement of public sector management.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auditing practice is value added if it achieves its objectives by improving the organization regarding to governance, risk management and internal controls.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An effective audit service help</a:t>
            </a:r>
            <a:r>
              <a:rPr lang="en-US" sz="1800" dirty="0">
                <a:effectLst/>
                <a:latin typeface="Arial" panose="020B0604020202020204" pitchFamily="34" charset="0"/>
                <a:ea typeface="Times New Roman" panose="02020603050405020304" pitchFamily="18" charset="0"/>
              </a:rPr>
              <a:t>s</a:t>
            </a:r>
            <a:r>
              <a:rPr lang="en-US" sz="1800" dirty="0">
                <a:effectLst/>
                <a:latin typeface="Arial" panose="020B0604020202020204" pitchFamily="34" charset="0"/>
                <a:ea typeface="Times New Roman" panose="02020603050405020304" pitchFamily="18" charset="0"/>
              </a:rPr>
              <a:t> to reduce overhead, distinguish approaches to enhance proficiency and boost introduction to conceivable misfortunes</a:t>
            </a:r>
            <a:r>
              <a:rPr lang="en-US" sz="1800" dirty="0">
                <a:effectLst/>
                <a:latin typeface="Arial" panose="020B0604020202020204" pitchFamily="34"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854" y="148281"/>
            <a:ext cx="11986055" cy="6625184"/>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Meeting regulatory practices:</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Meeting regulatory practices in auditing involves ensuring an organization's compliance with relevant laws, regulations, and standards. This includes understanding and adhering to auditing standards, conducting regular audits, evaluating internal controls, and maintaining a robust risk management framework. Compliance audits help identify and address potential non-compliance issues before they become significant problems.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Key aspects of meeting regulatory practices in auditing: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Understanding Regulatory Requirements: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Auditors must stay updated on the latest financial regulations and compliance requirements.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Compliance Audits: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These audits ensure an organization adheres to governance and legal standards set by regulatory bodies.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Internal Controls Evaluation: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Auditors assess the adequacy and effectiveness of internal controls to prevent non-compliance.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Risk Management: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 comprehensive risk management framework helps identify and address potential risks related to regulatory compliance.</a:t>
            </a:r>
            <a:endParaRPr lang="en-US" sz="1600" dirty="0">
              <a:effectLst/>
              <a:latin typeface="Times New Roman" panose="02020603050405020304" pitchFamily="18"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8" y="499416"/>
            <a:ext cx="12010768" cy="6234399"/>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Audit Committee Oversight: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audit committee plays a crucial role in overseeing the integrity of financial reporting and compliance.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External Audit Oversight: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External auditors play a key role in verifying the accuracy and reliability of financial statements and compliance with regulations.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Reporting to the Board of Directors: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audit committee should regularly report to the board on compliance matters, including any findings from internal audits.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Internal Auditing: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Regular internal audits help identify and address potential compliance issues before a regulatory inspection. Enforcement Mechanisms:</a:t>
            </a:r>
            <a:endParaRPr lang="en-US"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Understanding the enforcement mechanisms in place for regulatory breaches is crucial. </a:t>
            </a:r>
            <a:endParaRPr lang="en-US"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Regulatory Knowledge:</a:t>
            </a:r>
            <a:endParaRPr lang="en-US"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Auditors need a strong understanding of relevant regulations and industry-specific requirements. </a:t>
            </a:r>
            <a:endParaRPr lang="en-US" sz="1800" dirty="0">
              <a:effectLst/>
              <a:latin typeface="Times New Roman" panose="02020603050405020304" pitchFamily="18"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383059"/>
            <a:ext cx="12047839" cy="6274666"/>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Challenges:</a:t>
            </a:r>
            <a:r>
              <a:rPr lang="en-US" sz="1800" dirty="0">
                <a:effectLst/>
                <a:latin typeface="Arial" panose="020B0604020202020204" pitchFamily="34" charset="0"/>
                <a:ea typeface="Times New Roman" panose="02020603050405020304" pitchFamily="18" charset="0"/>
              </a:rPr>
              <a:t> Auditing faces numerous challenges, including evolving regulations, managing complex data, and ensuring data privacy and security. Other challenges include resource constraints, scope creep, maintaining auditor independence, and addressing the evolving tech landscape.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Here's a more detailed look at the 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Regulatory and Compliance: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Evolving Regulations: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Regulations and compliance standards are constantly changing, making it difficult for auditors to stay current and ensure compliance.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Compliance Audits: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Conducting compliance audits, especially with evolving regulatory landscapes, poses challenges for organizations.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Scope Creep:</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Expansion of audit scope beyond initial objectives can lead to inefficiencies and delays.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Data Management and Availability: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Large organizations often have complex systems, databases, and data sources, making data management and access a challenge.</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96562" y="500078"/>
            <a:ext cx="11751276" cy="5909310"/>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OBJECTIVE: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This presentation seeks to guide the participants on the basic rules required in their jobs; it is going to highlight certain auditing practices in accordance with the International standards on auditing (ISAs) and also give an in-depth knowledge on the financial regulations in the Nigerian context.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dirty="0">
                <a:effectLst/>
                <a:latin typeface="Arial" panose="020B0604020202020204" pitchFamily="34" charset="0"/>
                <a:ea typeface="Times New Roman" panose="02020603050405020304" pitchFamily="18" charset="0"/>
              </a:rPr>
              <a:t>GUIDELINES AND CONTENT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Definition of Concepts:</a:t>
            </a:r>
            <a:r>
              <a:rPr lang="en-US" sz="1800" dirty="0">
                <a:effectLst/>
                <a:latin typeface="Arial" panose="020B0604020202020204" pitchFamily="34" charset="0"/>
                <a:ea typeface="Times New Roman" panose="02020603050405020304" pitchFamily="18" charset="0"/>
              </a:rPr>
              <a:t> To begin with, let me shed light on what Auditing and Financial Regulations mean for a clearer understanding of the topic.</a:t>
            </a:r>
            <a:endParaRPr lang="en-US" sz="1600" dirty="0">
              <a:effectLst/>
              <a:latin typeface="Times New Roman" panose="02020603050405020304" pitchFamily="18" charset="0"/>
              <a:ea typeface="Times New Roman" panose="02020603050405020304" pitchFamily="18" charset="0"/>
            </a:endParaRPr>
          </a:p>
          <a:p>
            <a:r>
              <a:rPr lang="en-US" sz="1800" kern="0" dirty="0">
                <a:effectLst/>
                <a:latin typeface="Arial" panose="020B0604020202020204" pitchFamily="34" charset="0"/>
                <a:ea typeface="Times New Roman" panose="02020603050405020304" pitchFamily="18" charset="0"/>
              </a:rPr>
              <a:t>Auditing is a systematic process of examining financial records and internal controls to assess their accuracy, reliability, and compliance with applicable standards and regulations. It involves verifying the financial statements, testing internal controls, and gathering evidence to form an opinion on whether the financial statements are free from material misstatements</a:t>
            </a:r>
            <a:r>
              <a:rPr lang="en-US" sz="1800" kern="0" dirty="0">
                <a:effectLst/>
                <a:latin typeface="Arial" panose="020B0604020202020204" pitchFamily="34" charset="0"/>
                <a:ea typeface="Times New Roman" panose="02020603050405020304" pitchFamily="18" charset="0"/>
              </a:rPr>
              <a:t>. Also; </a:t>
            </a:r>
            <a:r>
              <a:rPr lang="en-US" sz="1800" kern="0" dirty="0">
                <a:solidFill>
                  <a:srgbClr val="202122"/>
                </a:solidFill>
                <a:effectLst/>
                <a:latin typeface="Arial" panose="020B0604020202020204" pitchFamily="34" charset="0"/>
                <a:ea typeface="Times New Roman" panose="02020603050405020304" pitchFamily="18" charset="0"/>
              </a:rPr>
              <a:t>An </a:t>
            </a:r>
            <a:r>
              <a:rPr lang="en-US" sz="1800" b="1" kern="0" dirty="0">
                <a:solidFill>
                  <a:srgbClr val="202122"/>
                </a:solidFill>
                <a:effectLst/>
                <a:latin typeface="Arial" panose="020B0604020202020204" pitchFamily="34" charset="0"/>
                <a:ea typeface="Times New Roman" panose="02020603050405020304" pitchFamily="18" charset="0"/>
              </a:rPr>
              <a:t>audit</a:t>
            </a:r>
            <a:r>
              <a:rPr lang="en-US" sz="1800" kern="0" dirty="0">
                <a:solidFill>
                  <a:srgbClr val="202122"/>
                </a:solidFill>
                <a:effectLst/>
                <a:latin typeface="Arial" panose="020B0604020202020204" pitchFamily="34" charset="0"/>
                <a:ea typeface="Times New Roman" panose="02020603050405020304" pitchFamily="18" charset="0"/>
              </a:rPr>
              <a:t> </a:t>
            </a:r>
            <a:r>
              <a:rPr lang="en-US" sz="1800" kern="0" dirty="0">
                <a:solidFill>
                  <a:srgbClr val="202122"/>
                </a:solidFill>
                <a:effectLst/>
                <a:latin typeface="Arial" panose="020B0604020202020204" pitchFamily="34" charset="0"/>
                <a:ea typeface="Times New Roman" panose="02020603050405020304" pitchFamily="18" charset="0"/>
              </a:rPr>
              <a:t>can be seen as</a:t>
            </a:r>
            <a:r>
              <a:rPr lang="en-US" sz="1800" kern="0" dirty="0">
                <a:solidFill>
                  <a:srgbClr val="202122"/>
                </a:solidFill>
                <a:effectLst/>
                <a:latin typeface="Arial" panose="020B0604020202020204" pitchFamily="34" charset="0"/>
                <a:ea typeface="Times New Roman" panose="02020603050405020304" pitchFamily="18" charset="0"/>
              </a:rPr>
              <a:t> an "independent examination of financial information of any entity</a:t>
            </a:r>
            <a:r>
              <a:rPr lang="en-US" sz="1800" kern="0" dirty="0">
                <a:solidFill>
                  <a:srgbClr val="202122"/>
                </a:solidFill>
                <a:effectLst/>
                <a:latin typeface="Arial" panose="020B0604020202020204" pitchFamily="34" charset="0"/>
                <a:ea typeface="Times New Roman" panose="02020603050405020304" pitchFamily="18" charset="0"/>
              </a:rPr>
              <a:t> by an appointed auditor,</a:t>
            </a:r>
            <a:r>
              <a:rPr lang="en-US" sz="1800" kern="0" dirty="0">
                <a:solidFill>
                  <a:srgbClr val="202122"/>
                </a:solidFill>
                <a:effectLst/>
                <a:latin typeface="Arial" panose="020B0604020202020204" pitchFamily="34" charset="0"/>
                <a:ea typeface="Times New Roman" panose="02020603050405020304" pitchFamily="18" charset="0"/>
              </a:rPr>
              <a:t> whether profit oriented or not, irrespective of its size or legal form when such an examination is conducted with a view to express an opinion thereon."</a:t>
            </a:r>
            <a:r>
              <a:rPr lang="en-US" sz="1800" b="1" kern="0" dirty="0">
                <a:solidFill>
                  <a:srgbClr val="202122"/>
                </a:solidFill>
                <a:effectLst/>
                <a:latin typeface="Arial" panose="020B0604020202020204" pitchFamily="34" charset="0"/>
                <a:ea typeface="Times New Roman" panose="02020603050405020304" pitchFamily="18" charset="0"/>
              </a:rPr>
              <a:t> Auditing</a:t>
            </a:r>
            <a:r>
              <a:rPr lang="en-US" sz="1800" kern="0" dirty="0">
                <a:solidFill>
                  <a:srgbClr val="202122"/>
                </a:solidFill>
                <a:effectLst/>
                <a:latin typeface="Arial" panose="020B0604020202020204" pitchFamily="34" charset="0"/>
                <a:ea typeface="Times New Roman" panose="02020603050405020304" pitchFamily="18" charset="0"/>
              </a:rPr>
              <a:t> also attempts to ensure that the books of accounts are properly maintained by the concern as required by law. Auditors consider the propositions before them, obtain evidence, roll forward prior year working papers, and evaluate the propositions in their auditing report. </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854" y="543696"/>
            <a:ext cx="11998411" cy="5443670"/>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Data Privacy and Security: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Audits often involve handling sensitive data, requiring robust data protection measures to prevent unauthorized access and breaches.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and Risk:</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Risk Assessment: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Identifying and evaluating risks accurately is a challenge, especially in complex organizations.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IT Auditing: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Staying updated on new technologies and their implications for systems and risks is crucial for IT auditors.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Fraud Detection: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Detecting and confronting fraud and financial misconduct is a significant challenge for auditors.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Professional Scepticism:</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Maintaining professional skepticism and challenging assumptions is crucial, especially when dealing with potential fraud.</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211" y="457200"/>
            <a:ext cx="11986053" cy="6186309"/>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Auditor Independence: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Maintaining auditor independence amidst organizational pressures and potential conflicts of interest is essential.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Operational and Resource Constraints: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Limited Resources: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sufficient time, personnel, and tools for conducting thorough audits is a common challenge.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Talent Shortage: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Finding qualified and skilled auditors can be difficult.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Data Collection: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Obtaining accurate and reliable data for audits can be challenging, especially in organizations with poor data management practices.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Communication: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Lack of effective communication between audit teams and other stakeholders can lead to delays, misunderstandings, and inefficiencies.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Manual Evidence Collection:</a:t>
            </a:r>
            <a:endParaRPr lang="en-US" sz="1600" dirty="0">
              <a:effectLst/>
              <a:latin typeface="Times New Roman" panose="02020603050405020304" pitchFamily="18" charset="0"/>
              <a:ea typeface="Times New Roman" panose="02020603050405020304" pitchFamily="18" charset="0"/>
            </a:endParaRPr>
          </a:p>
          <a:p>
            <a:r>
              <a:rPr lang="en-US" sz="1800" kern="0" dirty="0">
                <a:effectLst/>
                <a:latin typeface="Arial" panose="020B0604020202020204" pitchFamily="34" charset="0"/>
                <a:ea typeface="Times New Roman" panose="02020603050405020304" pitchFamily="18" charset="0"/>
              </a:rPr>
              <a:t>Tedious and manual evidence collection can be time-consuming and resource-intensive.</a:t>
            </a:r>
            <a:r>
              <a:rPr lang="en-US" dirty="0">
                <a:effectLst/>
              </a:rPr>
              <a:t>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7" y="803189"/>
            <a:ext cx="12010767" cy="5770811"/>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Technological and Business Environment: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Evolving Tech Landscape: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Adapting to new technologies and their impact on audit processes and risks is crucial.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Data Accuracy: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Ensuring the accuracy and reliability of data is fundamental to the audit process.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Process Verification: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Verifying the accuracy of processes and controls is crucial for effective auditing.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Globalization and Diversity: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Managing diverse governance structures and regulations across jurisdictions can be challenging.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ESG Expectations: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ESG stands for Environmental, Social, and Governance. It's a framework used to evaluate a company's performance and impact on these three key areas. ESG principles are increasingly being used by investors and other stakeholders to assess a company's long-term sustainability and ethical behavior. </a:t>
            </a:r>
            <a:endParaRPr lang="en-US" sz="1600" dirty="0">
              <a:effectLst/>
              <a:latin typeface="Times New Roman" panose="02020603050405020304" pitchFamily="18" charset="0"/>
              <a:ea typeface="Times New Roman" panose="02020603050405020304" pitchFamily="18" charset="0"/>
            </a:endParaRPr>
          </a:p>
          <a:p>
            <a:r>
              <a:rPr lang="en-US" sz="1800" kern="0" dirty="0">
                <a:effectLst/>
                <a:latin typeface="Arial" panose="020B0604020202020204" pitchFamily="34" charset="0"/>
                <a:ea typeface="Times New Roman" panose="02020603050405020304" pitchFamily="18" charset="0"/>
              </a:rPr>
              <a:t>Meeting the growing demands for ESG reporting and auditing requires adapting to new requirements.</a:t>
            </a:r>
            <a:r>
              <a:rPr lang="en-US" dirty="0">
                <a:effectLst/>
              </a:rPr>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72994" y="420131"/>
            <a:ext cx="11874843" cy="6419750"/>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Suggested solutions and future trends to know:</a:t>
            </a:r>
            <a:r>
              <a:rPr lang="en-US" sz="1800" dirty="0">
                <a:effectLst/>
                <a:latin typeface="Arial" panose="020B0604020202020204" pitchFamily="34" charset="0"/>
                <a:ea typeface="Times New Roman" panose="02020603050405020304" pitchFamily="18" charset="0"/>
              </a:rPr>
              <a:t> To overcome auditing challenges, organizations can leverage technology, strengthen internal controls, foster transparency, and build strong relationships with stakeholders. Improved audit quality and efficiency can be achieved through these measures.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Solutions to Auditing Challenges: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Technology: Embrace technology for automation, data analysis, and continuous monitoring.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Internal Controls: Implement strong internal controls to ensure accuracy and prevent errors.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Transparency: Maintain clear communication and be transparent about potential issues during the audit process.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Stakeholder Relationships: Build strong relationships with internal and external stakeholders, including auditors, management, and regulators.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Documentation: Maintain accurate and complete documentation to support the audit process.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Compliance: Ensure compliance with relevant regulations and standards.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Data Analysis: Utilize data analytics tools to identify anomalies and gain insights. </a:t>
            </a:r>
            <a:endParaRPr lang="en-US" sz="1800" dirty="0">
              <a:effectLst/>
              <a:latin typeface="Arial" panose="020B0604020202020204" pitchFamily="34"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Auditor Expertise: Develop and maintain strong audit skills, including communication and problem-solving skills. </a:t>
            </a:r>
            <a:endParaRPr lang="en-US" sz="18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Continuous Monitoring: Implement systems for continuous monitoring of controls and risk. </a:t>
            </a:r>
            <a:endParaRPr lang="en-US" sz="1800" dirty="0">
              <a:effectLst/>
              <a:latin typeface="Times New Roman" panose="02020603050405020304" pitchFamily="18"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1210" y="86497"/>
            <a:ext cx="12080789" cy="7237238"/>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Follow-up Systems: Establish effective follow-up systems to ensure audit recommendations are implemented.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Leadership Commitment: Secure leadership commitment to support the audit process and implementation of recommendations.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Collaboration: Enhance collaboration between auditors, audited entities, and regulators.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Professional Boundaries: Maintain ethical conduct and professional standards throughout the audit process.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External Support: Seek support from external consultants or legal counsel when necessary.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Growth Mindset: View challenges as opportunities for learning and development.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Contextualization: Understand the organization's context and how it affects the audit process.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Risk Assessment: Conduct thorough risk assessments to identify potential areas of concern.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Planning: Allocate appropriate resources and plan effectively to ensure successful audits. </a:t>
            </a:r>
            <a:endParaRPr lang="en-US" sz="1800" dirty="0">
              <a:effectLst/>
              <a:latin typeface="Arial" panose="020B0604020202020204" pitchFamily="34" charset="0"/>
              <a:ea typeface="Times New Roman" panose="02020603050405020304" pitchFamily="18" charset="0"/>
            </a:endParaRPr>
          </a:p>
          <a:p>
            <a:pPr>
              <a:lnSpc>
                <a:spcPct val="150000"/>
              </a:lnSpc>
            </a:pPr>
            <a:endParaRPr lang="en-US" sz="1600" dirty="0">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future trends to know on; in the world of Auditing includes the following;</a:t>
            </a:r>
            <a:endParaRPr lang="en-US" sz="1800" dirty="0">
              <a:effectLst/>
              <a:latin typeface="Arial" panose="020B0604020202020204" pitchFamily="34"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Increased use of technology- </a:t>
            </a:r>
            <a:r>
              <a:rPr lang="en-US" sz="1800" dirty="0">
                <a:solidFill>
                  <a:srgbClr val="444444"/>
                </a:solidFill>
                <a:effectLst/>
                <a:latin typeface="Arial" panose="020B0604020202020204" pitchFamily="34" charset="0"/>
                <a:ea typeface="Times New Roman" panose="02020603050405020304" pitchFamily="18" charset="0"/>
              </a:rPr>
              <a:t>Auditing requires more and more technology to improve the efficiency and accuracy of its results. This trend is expected to continue with the implementation of machine learning, artificial intelligence, and automation technologies. Such technologies can be of great use in helping auditors process large amounts of data, identify patterns, and detect anomalies.</a:t>
            </a:r>
            <a:endParaRPr lang="en-US" sz="1800" dirty="0">
              <a:effectLst/>
              <a:latin typeface="Times New Roman" panose="02020603050405020304" pitchFamily="18" charset="0"/>
              <a:ea typeface="Times New Roman" panose="02020603050405020304" pitchFamily="18" charset="0"/>
            </a:endParaRPr>
          </a:p>
          <a:p>
            <a:pPr>
              <a:lnSpc>
                <a:spcPct val="150000"/>
              </a:lnSpc>
            </a:pP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7" y="247135"/>
            <a:ext cx="11986054" cy="6513193"/>
          </a:xfrm>
          <a:prstGeom prst="rect">
            <a:avLst/>
          </a:prstGeom>
          <a:noFill/>
        </p:spPr>
        <p:txBody>
          <a:bodyPr wrap="square">
            <a:spAutoFit/>
          </a:bodyPr>
          <a:lstStyle/>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Focus on data auditing</a:t>
            </a:r>
            <a:r>
              <a:rPr lang="en-US" sz="1600" b="1" dirty="0">
                <a:latin typeface="Times New Roman" panose="02020603050405020304" pitchFamily="18" charset="0"/>
                <a:ea typeface="Times New Roman" panose="02020603050405020304" pitchFamily="18" charset="0"/>
              </a:rPr>
              <a:t>- </a:t>
            </a:r>
            <a:r>
              <a:rPr lang="en-US" sz="1800" dirty="0">
                <a:solidFill>
                  <a:srgbClr val="444444"/>
                </a:solidFill>
                <a:effectLst/>
                <a:latin typeface="Arial" panose="020B0604020202020204" pitchFamily="34" charset="0"/>
                <a:ea typeface="Times New Roman" panose="02020603050405020304" pitchFamily="18" charset="0"/>
              </a:rPr>
              <a:t>As companies increasingly generate and store more data, auditing will become critical to ensure proper operation. For that reason, Auditing requires in-depth review and verification of data to ensure its accuracy and reliability. </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Due to the increase in data and the complexity of information systems, auditors will increasingly focus on data auditing to ensure the integrity of financial information over time.</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Increased focus on environmental and social Auditing- </a:t>
            </a:r>
            <a:r>
              <a:rPr lang="en-US" sz="1800" dirty="0">
                <a:solidFill>
                  <a:srgbClr val="444444"/>
                </a:solidFill>
                <a:effectLst/>
                <a:latin typeface="Arial" panose="020B0604020202020204" pitchFamily="34" charset="0"/>
                <a:ea typeface="Times New Roman" panose="02020603050405020304" pitchFamily="18" charset="0"/>
              </a:rPr>
              <a:t>Recently, there has been an increased focus on corporate social responsibility and environmental sustainability. This focus is expected to extend to Auditing in the future, with a particular emphasis on reviewing companies' ecological and social impacts. This way, auditors can study companies' sustainability reports and environmental effects to ensure compliance with applicable standards and regulations.</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Particular emphasis on internal Auditing</a:t>
            </a:r>
            <a:r>
              <a:rPr lang="en-US" sz="1600" b="1" dirty="0">
                <a:latin typeface="Times New Roman" panose="02020603050405020304" pitchFamily="18" charset="0"/>
                <a:ea typeface="Times New Roman" panose="02020603050405020304" pitchFamily="18" charset="0"/>
              </a:rPr>
              <a:t>- </a:t>
            </a:r>
            <a:r>
              <a:rPr lang="en-US" sz="1800" dirty="0">
                <a:solidFill>
                  <a:srgbClr val="444444"/>
                </a:solidFill>
                <a:effectLst/>
                <a:latin typeface="Arial" panose="020B0604020202020204" pitchFamily="34" charset="0"/>
                <a:ea typeface="Times New Roman" panose="02020603050405020304" pitchFamily="18" charset="0"/>
              </a:rPr>
              <a:t>Internal Auditing is a crucial function for companies because it can help ensure compliance with all relevant internal standards and policies. It is expected that in the future, there will be a greater emphasis on internal Auditing to ensure that companies comply with their internal policies and procedures and that any deficiencies are detected and corrected.</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854" y="123569"/>
            <a:ext cx="12093146" cy="6908943"/>
          </a:xfrm>
          <a:prstGeom prst="rect">
            <a:avLst/>
          </a:prstGeom>
          <a:noFill/>
        </p:spPr>
        <p:txBody>
          <a:bodyPr wrap="square">
            <a:spAutoFit/>
          </a:bodyPr>
          <a:lstStyle/>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Focus on cybersecurity auditing</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With the increase in cyber-attacks and the growing amount of online sensitive data, cybersecurity auditing will become even more relevant. Auditors can review companies' security systems to ensure compliance with standards and regulations and detect and address information system vulnerabilities.</a:t>
            </a:r>
            <a:endParaRPr lang="en-US" sz="1800" dirty="0">
              <a:solidFill>
                <a:srgbClr val="444444"/>
              </a:solidFill>
              <a:effectLst/>
              <a:latin typeface="Arial" panose="020B0604020202020204" pitchFamily="34"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KEY POINTS</a:t>
            </a:r>
            <a:endParaRPr lang="en-US" sz="18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u="sng" dirty="0">
                <a:solidFill>
                  <a:srgbClr val="444444"/>
                </a:solidFill>
                <a:effectLst/>
                <a:latin typeface="Arial" panose="020B0604020202020204" pitchFamily="34" charset="0"/>
                <a:ea typeface="Times New Roman" panose="02020603050405020304" pitchFamily="18" charset="0"/>
              </a:rPr>
              <a:t>Definition of Auditing and Financial Regulations:</a:t>
            </a:r>
            <a:r>
              <a:rPr lang="en-US" sz="1800" dirty="0">
                <a:solidFill>
                  <a:srgbClr val="444444"/>
                </a:solidFill>
                <a:effectLst/>
                <a:latin typeface="Arial" panose="020B0604020202020204" pitchFamily="34" charset="0"/>
                <a:ea typeface="Times New Roman" panose="02020603050405020304" pitchFamily="18" charset="0"/>
              </a:rPr>
              <a:t> </a:t>
            </a:r>
            <a:r>
              <a:rPr lang="en-US" sz="1800" dirty="0">
                <a:solidFill>
                  <a:srgbClr val="000000"/>
                </a:solidFill>
                <a:effectLst/>
                <a:latin typeface="Arial" panose="020B0604020202020204" pitchFamily="34" charset="0"/>
                <a:ea typeface="Times New Roman" panose="02020603050405020304" pitchFamily="18" charset="0"/>
              </a:rPr>
              <a:t>Auditing is a systematic process of examining financial records and internal controls to assess their accuracy, reliability, and compliance with applicable standards and regulations. It involves verifying the financial statements, testing internal controls, and gathering evidence to form an opinion on whether the financial statements are free from material misstatements</a:t>
            </a:r>
            <a:r>
              <a:rPr lang="en-US" sz="1800" dirty="0">
                <a:solidFill>
                  <a:srgbClr val="000000"/>
                </a:solidFill>
                <a:effectLst/>
                <a:latin typeface="Arial" panose="020B0604020202020204" pitchFamily="34"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000000"/>
                </a:solidFill>
                <a:effectLst/>
                <a:latin typeface="Arial" panose="020B0604020202020204" pitchFamily="34" charset="0"/>
                <a:ea typeface="Times New Roman" panose="02020603050405020304" pitchFamily="18" charset="0"/>
              </a:rPr>
              <a:t>Financial Regulations </a:t>
            </a:r>
            <a:r>
              <a:rPr lang="en-US" sz="1800" dirty="0">
                <a:solidFill>
                  <a:srgbClr val="202122"/>
                </a:solidFill>
                <a:effectLst/>
                <a:latin typeface="Arial" panose="020B0604020202020204" pitchFamily="34" charset="0"/>
                <a:ea typeface="Times New Roman" panose="02020603050405020304" pitchFamily="18" charset="0"/>
              </a:rPr>
              <a:t>is a broad set of policies that apply to the financial sector in most jurisdictions, justified by two main features of finance: </a:t>
            </a:r>
            <a:r>
              <a:rPr lang="en-US" sz="1800" u="sng" dirty="0">
                <a:solidFill>
                  <a:srgbClr val="000000"/>
                </a:solidFill>
                <a:effectLst/>
                <a:latin typeface="Arial" panose="020B0604020202020204" pitchFamily="34" charset="0"/>
                <a:ea typeface="Times New Roman" panose="02020603050405020304" pitchFamily="18" charset="0"/>
              </a:rPr>
              <a:t>systemic risk</a:t>
            </a:r>
            <a:r>
              <a:rPr lang="en-US" sz="1800" dirty="0">
                <a:solidFill>
                  <a:srgbClr val="202122"/>
                </a:solidFill>
                <a:effectLst/>
                <a:latin typeface="Arial" panose="020B0604020202020204" pitchFamily="34" charset="0"/>
                <a:ea typeface="Times New Roman" panose="02020603050405020304" pitchFamily="18" charset="0"/>
              </a:rPr>
              <a:t>, which implies that the failure of financial firms involves public interest considerations; and </a:t>
            </a:r>
            <a:r>
              <a:rPr lang="en-US" sz="1800" u="sng" dirty="0">
                <a:solidFill>
                  <a:srgbClr val="000000"/>
                </a:solidFill>
                <a:effectLst/>
                <a:latin typeface="Arial" panose="020B0604020202020204" pitchFamily="34" charset="0"/>
                <a:ea typeface="Times New Roman" panose="02020603050405020304" pitchFamily="18" charset="0"/>
              </a:rPr>
              <a:t>information asymmetry</a:t>
            </a:r>
            <a:r>
              <a:rPr lang="en-US" sz="1800" dirty="0">
                <a:solidFill>
                  <a:srgbClr val="202122"/>
                </a:solidFill>
                <a:effectLst/>
                <a:latin typeface="Arial" panose="020B0604020202020204" pitchFamily="34" charset="0"/>
                <a:ea typeface="Times New Roman" panose="02020603050405020304" pitchFamily="18" charset="0"/>
              </a:rPr>
              <a:t>, which justifies curbs on </a:t>
            </a:r>
            <a:r>
              <a:rPr lang="en-US" sz="1800" u="sng" dirty="0">
                <a:solidFill>
                  <a:srgbClr val="000000"/>
                </a:solidFill>
                <a:effectLst/>
                <a:latin typeface="Arial" panose="020B0604020202020204" pitchFamily="34" charset="0"/>
                <a:ea typeface="Times New Roman" panose="02020603050405020304" pitchFamily="18" charset="0"/>
              </a:rPr>
              <a:t>freedom of contract</a:t>
            </a:r>
            <a:r>
              <a:rPr lang="en-US" sz="1800" dirty="0">
                <a:solidFill>
                  <a:srgbClr val="202122"/>
                </a:solidFill>
                <a:effectLst/>
                <a:latin typeface="Arial" panose="020B0604020202020204" pitchFamily="34" charset="0"/>
                <a:ea typeface="Times New Roman" panose="02020603050405020304" pitchFamily="18" charset="0"/>
              </a:rPr>
              <a:t> in selected areas of financial services, particularly those that involve retail clients and/or </a:t>
            </a:r>
            <a:r>
              <a:rPr lang="en-US" sz="1800" u="sng" dirty="0">
                <a:solidFill>
                  <a:srgbClr val="000000"/>
                </a:solidFill>
                <a:effectLst/>
                <a:latin typeface="Arial" panose="020B0604020202020204" pitchFamily="34" charset="0"/>
                <a:ea typeface="Times New Roman" panose="02020603050405020304" pitchFamily="18" charset="0"/>
              </a:rPr>
              <a:t>principal–agent problems</a:t>
            </a:r>
            <a:r>
              <a:rPr lang="en-US" sz="1800" dirty="0">
                <a:solidFill>
                  <a:srgbClr val="000000"/>
                </a:solidFill>
                <a:effectLst/>
                <a:latin typeface="Arial" panose="020B0604020202020204" pitchFamily="34"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a:lnSpc>
                <a:spcPct val="150000"/>
              </a:lnSpc>
              <a:spcAft>
                <a:spcPts val="1650"/>
              </a:spcAft>
            </a:pP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35924"/>
            <a:ext cx="12060195" cy="6492675"/>
          </a:xfrm>
          <a:prstGeom prst="rect">
            <a:avLst/>
          </a:prstGeom>
          <a:noFill/>
        </p:spPr>
        <p:txBody>
          <a:bodyPr wrap="square">
            <a:spAutoFit/>
          </a:bodyPr>
          <a:lstStyle/>
          <a:p>
            <a:pPr>
              <a:lnSpc>
                <a:spcPct val="150000"/>
              </a:lnSpc>
              <a:spcAft>
                <a:spcPts val="1650"/>
              </a:spcAft>
            </a:pPr>
            <a:r>
              <a:rPr lang="en-US" sz="1800" u="sng" dirty="0">
                <a:solidFill>
                  <a:srgbClr val="000000"/>
                </a:solidFill>
                <a:effectLst/>
                <a:latin typeface="Arial" panose="020B0604020202020204" pitchFamily="34" charset="0"/>
                <a:ea typeface="Times New Roman" panose="02020603050405020304" pitchFamily="18" charset="0"/>
              </a:rPr>
              <a:t>The Roles and Responsibilities of an Auditor:</a:t>
            </a:r>
            <a:r>
              <a:rPr lang="en-US" sz="1800" dirty="0">
                <a:solidFill>
                  <a:srgbClr val="000000"/>
                </a:solidFill>
                <a:effectLst/>
                <a:latin typeface="Arial" panose="020B0604020202020204" pitchFamily="34" charset="0"/>
                <a:ea typeface="Times New Roman" panose="02020603050405020304" pitchFamily="18" charset="0"/>
              </a:rPr>
              <a:t> </a:t>
            </a:r>
            <a:r>
              <a:rPr lang="en-US" sz="1800" u="sng" dirty="0">
                <a:solidFill>
                  <a:srgbClr val="000000"/>
                </a:solidFill>
                <a:effectLst/>
                <a:latin typeface="Arial" panose="020B0604020202020204" pitchFamily="34" charset="0"/>
                <a:ea typeface="Times New Roman" panose="02020603050405020304" pitchFamily="18" charset="0"/>
              </a:rPr>
              <a:t> </a:t>
            </a:r>
            <a:r>
              <a:rPr lang="en-US" sz="1800" dirty="0">
                <a:solidFill>
                  <a:srgbClr val="000000"/>
                </a:solidFill>
                <a:effectLst/>
                <a:latin typeface="Arial" panose="020B0604020202020204" pitchFamily="34" charset="0"/>
                <a:ea typeface="Times New Roman" panose="02020603050405020304" pitchFamily="18" charset="0"/>
              </a:rPr>
              <a:t>An auditor's primary role is to provide an independent assessment of an organization's financial records and internal controls. They examine financial statements to ensure they are accurate, reliable, and compliant with accounting standards and regulations. Auditors also assess the risk of fraud and errors and provide assurance that the financial statements are free from material misstatements.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An auditor's primary responsibility is to verify the accuracy and reliability of an organization's financial statements and internal controls. They ensure compliance with legal and regulatory requirements, identify potential risks, and provide recommendations for improvement. </a:t>
            </a:r>
            <a:r>
              <a:rPr lang="en-US" sz="1800" dirty="0">
                <a:effectLst/>
                <a:latin typeface="Arial" panose="020B0604020202020204" pitchFamily="34" charset="0"/>
                <a:ea typeface="Times New Roman" panose="02020603050405020304" pitchFamily="18" charset="0"/>
              </a:rPr>
              <a:t>Summarily put; they are listed as: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1. Examining Financial Records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2. Evaluating Internal Controls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3. Identifying and Assessing Risks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4. Compliance with Regulations and Standards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5. </a:t>
            </a:r>
            <a:r>
              <a:rPr lang="en-US" sz="1800" dirty="0">
                <a:effectLst/>
                <a:latin typeface="Arial" panose="020B0604020202020204" pitchFamily="34" charset="0"/>
                <a:ea typeface="Times New Roman" panose="02020603050405020304" pitchFamily="18" charset="0"/>
              </a:rPr>
              <a:t>Reporting Findings and Providing Recommendations</a:t>
            </a:r>
            <a:r>
              <a:rPr lang="en-US" sz="1800" dirty="0">
                <a:effectLst/>
                <a:latin typeface="Arial" panose="020B0604020202020204" pitchFamily="34" charset="0"/>
                <a:ea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rPr>
              <a:t> and</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6. Maintaining Independence and Objectivity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Types of Auditing:</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Audits can be broadly categorized into internal, external, and government audits. However, within these categories, there are various specialized types, including financial, compliance, operational, and tax audits.</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854" y="172995"/>
            <a:ext cx="11911915" cy="6690165"/>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Basic Principles of Auditing:</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The fundamental principles of auditing include integrity, objectivity, and independence; competence; confidentiality; due professional care; evidence-based approach; and planning. These principles ensure that audits are conducted ethically, accurately, and with the necessary diligence to provide reliable information.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Common mistakes and pitfalls in auditing:</a:t>
            </a:r>
            <a:r>
              <a:rPr lang="en-US" sz="1800" dirty="0">
                <a:effectLst/>
                <a:latin typeface="Arial" panose="020B0604020202020204" pitchFamily="34" charset="0"/>
                <a:ea typeface="Times New Roman" panose="02020603050405020304" pitchFamily="18" charset="0"/>
              </a:rPr>
              <a:t> Some common mistakes and pitfalls associated with auditing are:</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Inadequate audit preparation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Ignoring internal controls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Inadequate documentation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Poor communication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Inaccurate records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Ineffective audit reporting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Lack of organization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Miscommunication with audit clients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Not investing in training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Poor planning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Unqualified auditors</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0"/>
            <a:ext cx="12192000" cy="7105663"/>
          </a:xfrm>
          <a:prstGeom prst="rect">
            <a:avLst/>
          </a:prstGeom>
          <a:noFill/>
        </p:spPr>
        <p:txBody>
          <a:bodyPr wrap="square">
            <a:spAutoFit/>
          </a:bodyPr>
          <a:lstStyle/>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Wrong </a:t>
            </a:r>
            <a:r>
              <a:rPr lang="en-US" sz="1800" dirty="0">
                <a:effectLst/>
                <a:latin typeface="Arial" panose="020B0604020202020204" pitchFamily="34" charset="0"/>
                <a:ea typeface="Times New Roman" panose="02020603050405020304" pitchFamily="18" charset="0"/>
              </a:rPr>
              <a:t>Conclusion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Insufficient audit evidence</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Lack of clear objectives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Misclassifying expenses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Misuse of accounting software</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Neglecting practical exposure</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Poor audit planning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Data entry errors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Failing to reconcile accounts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Failure to target clients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Inaccurate financial statements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Lack of continuity</a:t>
            </a:r>
            <a:r>
              <a:rPr lang="en-US" sz="1800" dirty="0">
                <a:effectLst/>
                <a:latin typeface="Arial" panose="020B0604020202020204" pitchFamily="34" charset="0"/>
                <a:ea typeface="Times New Roman" panose="02020603050405020304" pitchFamily="18" charset="0"/>
              </a:rPr>
              <a:t> and</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AkayaTelivigala"/>
              <a:buChar char="-"/>
            </a:pPr>
            <a:r>
              <a:rPr lang="en-US" sz="1800" dirty="0">
                <a:effectLst/>
                <a:latin typeface="Arial" panose="020B0604020202020204" pitchFamily="34" charset="0"/>
                <a:ea typeface="Times New Roman" panose="02020603050405020304" pitchFamily="18" charset="0"/>
              </a:rPr>
              <a:t>Neglecting compliance requirements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The impact of auditing:</a:t>
            </a:r>
            <a:r>
              <a:rPr lang="en-US" sz="1800" dirty="0">
                <a:effectLst/>
                <a:latin typeface="Arial" panose="020B0604020202020204" pitchFamily="34" charset="0"/>
                <a:ea typeface="Times New Roman" panose="02020603050405020304" pitchFamily="18" charset="0"/>
              </a:rPr>
              <a:t> Auditing when carried out correctly, does impact any Organization as thus: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direction of steps taken towards the Organization by stakeholders upon the statement issued by the Auditor at the end of an audit session; t</a:t>
            </a:r>
            <a:r>
              <a:rPr lang="en-US" sz="1800" dirty="0">
                <a:effectLst/>
                <a:latin typeface="Arial" panose="020B0604020202020204" pitchFamily="34" charset="0"/>
                <a:ea typeface="Times New Roman" panose="02020603050405020304" pitchFamily="18" charset="0"/>
              </a:rPr>
              <a:t>he assurance provided by audit doesn't just help investors</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it supports everyone in our economy</a:t>
            </a:r>
            <a:r>
              <a:rPr lang="en-US" dirty="0">
                <a:latin typeface="Arial" panose="020B0604020202020204" pitchFamily="34"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8855" y="0"/>
            <a:ext cx="11961340" cy="6740307"/>
          </a:xfrm>
          <a:prstGeom prst="rect">
            <a:avLst/>
          </a:prstGeom>
          <a:noFill/>
        </p:spPr>
        <p:txBody>
          <a:bodyPr wrap="square">
            <a:spAutoFit/>
          </a:bodyPr>
          <a:lstStyle/>
          <a:p>
            <a:pPr>
              <a:lnSpc>
                <a:spcPct val="150000"/>
              </a:lnSpc>
            </a:pPr>
            <a:r>
              <a:rPr lang="en-US" sz="1800" dirty="0">
                <a:solidFill>
                  <a:srgbClr val="202122"/>
                </a:solidFill>
                <a:effectLst/>
                <a:latin typeface="Arial" panose="020B0604020202020204" pitchFamily="34" charset="0"/>
                <a:ea typeface="Times New Roman" panose="02020603050405020304" pitchFamily="18" charset="0"/>
              </a:rPr>
              <a:t>Audits provide third-party assurance to various </a:t>
            </a:r>
            <a:r>
              <a:rPr lang="en-US" sz="1800" u="sng" dirty="0">
                <a:solidFill>
                  <a:srgbClr val="0000FF"/>
                </a:solidFill>
                <a:effectLst/>
                <a:latin typeface="Arial" panose="020B0604020202020204" pitchFamily="34" charset="0"/>
                <a:ea typeface="Times New Roman" panose="02020603050405020304" pitchFamily="18" charset="0"/>
              </a:rPr>
              <a:t>stakeholders</a:t>
            </a:r>
            <a:r>
              <a:rPr lang="en-US" sz="1800" dirty="0">
                <a:solidFill>
                  <a:srgbClr val="202122"/>
                </a:solidFill>
                <a:effectLst/>
                <a:latin typeface="Arial" panose="020B0604020202020204" pitchFamily="34" charset="0"/>
                <a:ea typeface="Times New Roman" panose="02020603050405020304" pitchFamily="18" charset="0"/>
              </a:rPr>
              <a:t> that the subject matter is free from </a:t>
            </a:r>
            <a:r>
              <a:rPr lang="en-US" sz="1800" u="sng" dirty="0">
                <a:solidFill>
                  <a:srgbClr val="0000FF"/>
                </a:solidFill>
                <a:effectLst/>
                <a:latin typeface="Arial" panose="020B0604020202020204" pitchFamily="34" charset="0"/>
                <a:ea typeface="Times New Roman" panose="02020603050405020304" pitchFamily="18" charset="0"/>
              </a:rPr>
              <a:t>material</a:t>
            </a:r>
            <a:r>
              <a:rPr lang="en-US" sz="1800" dirty="0">
                <a:solidFill>
                  <a:srgbClr val="202122"/>
                </a:solidFill>
                <a:effectLst/>
                <a:latin typeface="Arial" panose="020B0604020202020204" pitchFamily="34" charset="0"/>
                <a:ea typeface="Times New Roman" panose="02020603050405020304" pitchFamily="18" charset="0"/>
              </a:rPr>
              <a:t> misstatement.  </a:t>
            </a:r>
            <a:r>
              <a:rPr lang="en-US" sz="1800" dirty="0">
                <a:solidFill>
                  <a:srgbClr val="202122"/>
                </a:solidFill>
                <a:effectLst/>
                <a:latin typeface="Arial" panose="020B0604020202020204" pitchFamily="34" charset="0"/>
                <a:ea typeface="Times New Roman" panose="02020603050405020304" pitchFamily="18" charset="0"/>
              </a:rPr>
              <a:t>Furthermore, </a:t>
            </a:r>
            <a:r>
              <a:rPr lang="en-US" sz="1800" dirty="0">
                <a:solidFill>
                  <a:srgbClr val="090909"/>
                </a:solidFill>
                <a:effectLst/>
                <a:latin typeface="Arial" panose="020B0604020202020204" pitchFamily="34" charset="0"/>
                <a:ea typeface="Times New Roman" panose="02020603050405020304" pitchFamily="18" charset="0"/>
              </a:rPr>
              <a:t>Auditing is defined as the on-site verification activity, such as inspection or examination, of a </a:t>
            </a:r>
            <a:r>
              <a:rPr lang="en-US" sz="1800" u="sng" dirty="0">
                <a:solidFill>
                  <a:srgbClr val="0B6BB5"/>
                </a:solidFill>
                <a:effectLst/>
                <a:latin typeface="Arial" panose="020B0604020202020204" pitchFamily="34" charset="0"/>
                <a:ea typeface="Times New Roman" panose="02020603050405020304" pitchFamily="18" charset="0"/>
              </a:rPr>
              <a:t>process</a:t>
            </a:r>
            <a:r>
              <a:rPr lang="en-US" sz="1800" dirty="0">
                <a:solidFill>
                  <a:srgbClr val="090909"/>
                </a:solidFill>
                <a:effectLst/>
                <a:latin typeface="Arial" panose="020B0604020202020204" pitchFamily="34" charset="0"/>
                <a:ea typeface="Times New Roman" panose="02020603050405020304" pitchFamily="18" charset="0"/>
              </a:rPr>
              <a:t> or </a:t>
            </a:r>
            <a:r>
              <a:rPr lang="en-US" sz="1800" u="sng" dirty="0">
                <a:solidFill>
                  <a:srgbClr val="0B6BB5"/>
                </a:solidFill>
                <a:effectLst/>
                <a:latin typeface="Arial" panose="020B0604020202020204" pitchFamily="34" charset="0"/>
                <a:ea typeface="Times New Roman" panose="02020603050405020304" pitchFamily="18" charset="0"/>
              </a:rPr>
              <a:t>quality system</a:t>
            </a:r>
            <a:r>
              <a:rPr lang="en-US" sz="1800" dirty="0">
                <a:solidFill>
                  <a:srgbClr val="090909"/>
                </a:solidFill>
                <a:effectLst/>
                <a:latin typeface="Arial" panose="020B0604020202020204" pitchFamily="34" charset="0"/>
                <a:ea typeface="Times New Roman" panose="02020603050405020304" pitchFamily="18" charset="0"/>
              </a:rPr>
              <a:t>, to ensure compliance to requirements. An audit can apply to an entire organization or might be specific to a function, process, or production step. Some audits have special administrative purposes, such as auditing documents, risk, or performance, or following up on completed corrective actions.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solidFill>
                  <a:srgbClr val="090909"/>
                </a:solidFill>
                <a:effectLst/>
                <a:latin typeface="Arial" panose="020B0604020202020204" pitchFamily="34" charset="0"/>
                <a:ea typeface="Times New Roman" panose="02020603050405020304" pitchFamily="18" charset="0"/>
              </a:rPr>
              <a:t>Auditing consists of various components which further breaks it down to simplify the understanding of it namely;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Purpose:</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aims to ensure that financial information is presented fairly and accurately, and that the organization's internal controls are effective in preventing and detecting errors and fraud.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Process: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involves gathering evidence, testing internal controls, and evaluating the accuracy and completeness of financial records.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Types:</a:t>
            </a:r>
            <a:endParaRPr lang="en-US" sz="1600" dirty="0">
              <a:effectLst/>
              <a:latin typeface="Times New Roman" panose="02020603050405020304" pitchFamily="18" charset="0"/>
              <a:ea typeface="Times New Roman" panose="02020603050405020304" pitchFamily="18" charset="0"/>
            </a:endParaRPr>
          </a:p>
          <a:p>
            <a:r>
              <a:rPr lang="en-US" sz="1800" kern="0" dirty="0">
                <a:effectLst/>
                <a:latin typeface="Arial" panose="020B0604020202020204" pitchFamily="34" charset="0"/>
                <a:ea typeface="Times New Roman" panose="02020603050405020304" pitchFamily="18" charset="0"/>
              </a:rPr>
              <a:t>There are various types of audits, including internal audits (performed by company employees)</a:t>
            </a:r>
            <a:r>
              <a:rPr lang="en-US" sz="1800" kern="0" dirty="0">
                <a:effectLst/>
                <a:latin typeface="Arial" panose="020B0604020202020204" pitchFamily="34" charset="0"/>
                <a:ea typeface="Times New Roman" panose="02020603050405020304" pitchFamily="18" charset="0"/>
              </a:rPr>
              <a:t>, </a:t>
            </a:r>
            <a:r>
              <a:rPr lang="en-US" sz="1800" kern="0" dirty="0">
                <a:effectLst/>
                <a:latin typeface="Arial" panose="020B0604020202020204" pitchFamily="34" charset="0"/>
                <a:ea typeface="Times New Roman" panose="02020603050405020304" pitchFamily="18" charset="0"/>
              </a:rPr>
              <a:t>external audits (performed by independent auditors)</a:t>
            </a:r>
            <a:r>
              <a:rPr lang="en-US" sz="1800" kern="0" dirty="0">
                <a:effectLst/>
                <a:latin typeface="Arial" panose="020B0604020202020204" pitchFamily="34" charset="0"/>
                <a:ea typeface="Times New Roman" panose="02020603050405020304" pitchFamily="18" charset="0"/>
              </a:rPr>
              <a:t> and Government Audits (Performed by the office of the Auditor-General for the Federation)</a:t>
            </a:r>
            <a:r>
              <a:rPr lang="en-US" sz="1800" kern="0" dirty="0">
                <a:effectLst/>
                <a:latin typeface="Arial" panose="020B0604020202020204" pitchFamily="34" charset="0"/>
                <a:ea typeface="Times New Roman" panose="02020603050405020304" pitchFamily="18" charset="0"/>
              </a:rPr>
              <a:t>. </a:t>
            </a:r>
            <a:r>
              <a:rPr lang="en-US" dirty="0">
                <a:effectLst/>
              </a:rPr>
              <a:t>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0638" y="432486"/>
            <a:ext cx="12031362" cy="6274666"/>
          </a:xfrm>
          <a:prstGeom prst="rect">
            <a:avLst/>
          </a:prstGeom>
          <a:noFill/>
        </p:spPr>
        <p:txBody>
          <a:bodyPr wrap="square">
            <a:spAutoFit/>
          </a:bodyPr>
          <a:lstStyle/>
          <a:p>
            <a:pPr>
              <a:lnSpc>
                <a:spcPct val="150000"/>
              </a:lnSpc>
            </a:pPr>
            <a:r>
              <a:rPr lang="en-US" sz="1800" dirty="0">
                <a:effectLst/>
                <a:latin typeface="Arial" panose="020B0604020202020204" pitchFamily="34" charset="0"/>
                <a:ea typeface="Times New Roman" panose="02020603050405020304" pitchFamily="18" charset="0"/>
              </a:rPr>
              <a:t>Small businesses create trust to attract investors and access capital—fueling economic prosperity across the country. Investors, workers, and retirees gain confidence in the reliability of financial information.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helps </a:t>
            </a:r>
            <a:r>
              <a:rPr lang="en-US" sz="1800" dirty="0">
                <a:effectLst/>
                <a:latin typeface="Arial" panose="020B0604020202020204" pitchFamily="34" charset="0"/>
                <a:ea typeface="Times New Roman" panose="02020603050405020304" pitchFamily="18" charset="0"/>
              </a:rPr>
              <a:t>in shaping the financial performance of organizations</a:t>
            </a:r>
            <a:r>
              <a:rPr lang="en-US" sz="1800" dirty="0">
                <a:effectLst/>
                <a:latin typeface="Arial" panose="020B0604020202020204" pitchFamily="34"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also </a:t>
            </a:r>
            <a:r>
              <a:rPr lang="en-US" sz="1800" dirty="0">
                <a:effectLst/>
                <a:latin typeface="Arial" panose="020B0604020202020204" pitchFamily="34" charset="0"/>
                <a:ea typeface="Times New Roman" panose="02020603050405020304" pitchFamily="18" charset="0"/>
              </a:rPr>
              <a:t>plays a positive role in the improvement of public sector management.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The auditing practice is value added if it achieves its objectives by improving the organization regarding to governance, risk management and internal controls.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An effective audit service help</a:t>
            </a:r>
            <a:r>
              <a:rPr lang="en-US" sz="1800" dirty="0">
                <a:effectLst/>
                <a:latin typeface="Arial" panose="020B0604020202020204" pitchFamily="34" charset="0"/>
                <a:ea typeface="Times New Roman" panose="02020603050405020304" pitchFamily="18" charset="0"/>
              </a:rPr>
              <a:t>s</a:t>
            </a:r>
            <a:r>
              <a:rPr lang="en-US" sz="1800" dirty="0">
                <a:effectLst/>
                <a:latin typeface="Arial" panose="020B0604020202020204" pitchFamily="34" charset="0"/>
                <a:ea typeface="Times New Roman" panose="02020603050405020304" pitchFamily="18" charset="0"/>
              </a:rPr>
              <a:t> to reduce overhead, distinguish approaches to enhance proficiency and boost introduction to conceivable misfortunes</a:t>
            </a:r>
            <a:r>
              <a:rPr lang="en-US" sz="1800" dirty="0">
                <a:effectLst/>
                <a:latin typeface="Arial" panose="020B0604020202020204" pitchFamily="34" charset="0"/>
                <a:ea typeface="Times New Roman" panose="02020603050405020304" pitchFamily="18" charset="0"/>
              </a:rPr>
              <a:t>.</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Regulatory practices and compliance:</a:t>
            </a:r>
            <a:r>
              <a:rPr lang="en-US" sz="1800"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Regulatory practices in auditing involve establishing standards, formalizing them, implementing them, monitoring compliance, and enforcing procedures to ensure audits are conducted effectively and ethically. These practices are crucial for maintaining the integrity of financial reporting and ensuring public trust in the financial system.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Auditing regulatory compliance ensures an organization adheres to industry standards, internal policies, and external regulations. This includes identifying compliance gaps, documenting findings, and ensuring corrective actions are implemented. Effective compliance auditing promotes ethical practices, public trust, and financial stability.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83918"/>
            <a:ext cx="12192000" cy="6710683"/>
          </a:xfrm>
          <a:prstGeom prst="rect">
            <a:avLst/>
          </a:prstGeom>
          <a:noFill/>
        </p:spPr>
        <p:txBody>
          <a:bodyPr wrap="square">
            <a:spAutoFit/>
          </a:bodyPr>
          <a:lstStyle/>
          <a:p>
            <a:pPr>
              <a:lnSpc>
                <a:spcPct val="150000"/>
              </a:lnSpc>
            </a:pPr>
            <a:r>
              <a:rPr lang="en-US" sz="1800" u="sng" dirty="0">
                <a:effectLst/>
                <a:latin typeface="Arial" panose="020B0604020202020204" pitchFamily="34" charset="0"/>
                <a:ea typeface="Times New Roman" panose="02020603050405020304" pitchFamily="18" charset="0"/>
              </a:rPr>
              <a:t>Challenges in the Financial Regulation for Public Service:</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Auditing faces numerous challenges, including evolving regulations, managing complex data, and ensuring data privacy and security. Other challenges include resource constraints, scope creep, maintaining auditor independence, and addressing the evolving tech landscape. </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u="sng" dirty="0">
                <a:effectLst/>
                <a:latin typeface="Arial" panose="020B0604020202020204" pitchFamily="34" charset="0"/>
                <a:ea typeface="Times New Roman" panose="02020603050405020304" pitchFamily="18" charset="0"/>
              </a:rPr>
              <a:t>Suggestions and recommendation for reform:</a:t>
            </a:r>
            <a:r>
              <a:rPr lang="en-US" sz="1800"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To reform financial regulations for public service in Nigeria, recommendations include strengthening existing regulatory frameworks, ensuring transparency and accountability in financial management, and enhancing compliance with financial regulations. This can be achieved through regular reviews of public sector reform policies, establishing robust audit mechanisms, and enforcing policies at all levels of government. </a:t>
            </a:r>
            <a:endParaRPr lang="en-US" sz="1800" dirty="0">
              <a:effectLst/>
              <a:latin typeface="Arial" panose="020B0604020202020204" pitchFamily="34" charset="0"/>
              <a:ea typeface="Times New Roman" panose="02020603050405020304" pitchFamily="18" charset="0"/>
            </a:endParaRPr>
          </a:p>
          <a:p>
            <a:pPr>
              <a:lnSpc>
                <a:spcPct val="150000"/>
              </a:lnSpc>
            </a:pPr>
            <a:endParaRPr lang="en-US" dirty="0">
              <a:latin typeface="Arial" panose="020B0604020202020204" pitchFamily="34" charset="0"/>
              <a:ea typeface="Times New Roman" panose="02020603050405020304" pitchFamily="18" charset="0"/>
            </a:endParaRPr>
          </a:p>
          <a:p>
            <a:pPr>
              <a:lnSpc>
                <a:spcPct val="150000"/>
              </a:lnSpc>
              <a:spcAft>
                <a:spcPts val="1650"/>
              </a:spcAft>
            </a:pPr>
            <a:r>
              <a:rPr lang="en-US" sz="1800" u="sng" dirty="0">
                <a:solidFill>
                  <a:srgbClr val="000000"/>
                </a:solidFill>
                <a:effectLst/>
                <a:latin typeface="Arial" panose="020B0604020202020204" pitchFamily="34" charset="0"/>
                <a:ea typeface="Times New Roman" panose="02020603050405020304" pitchFamily="18" charset="0"/>
              </a:rPr>
              <a:t>Future trends to note and follow:</a:t>
            </a:r>
            <a:r>
              <a:rPr lang="en-US" sz="1800" dirty="0">
                <a:solidFill>
                  <a:srgbClr val="000000"/>
                </a:solidFill>
                <a:effectLst/>
                <a:latin typeface="Arial"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Increased use of technology</a:t>
            </a:r>
            <a:endParaRPr lang="en-US" sz="18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Auditing requires more and more technology to improve the efficiency and accuracy of its results. This trend is expected to continue with the implementation of machine learning, artificial intelligence, and automation technologies. Such technologies can be of great use in helping auditors process large amounts of data, identify patterns, and detect anomalies.</a:t>
            </a:r>
            <a:endParaRPr lang="en-US" sz="18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34778" y="939113"/>
            <a:ext cx="11957222" cy="5069208"/>
          </a:xfrm>
          <a:prstGeom prst="rect">
            <a:avLst/>
          </a:prstGeom>
          <a:noFill/>
        </p:spPr>
        <p:txBody>
          <a:bodyPr wrap="square">
            <a:spAutoFit/>
          </a:bodyPr>
          <a:lstStyle/>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Focus on data auditing</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As companies increasingly generate and store more data, auditing will become critical to ensure proper operation. For that reason, Auditing requires in-depth review and verification of data to ensure its accuracy and reliability. </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Due to the increase in data and the complexity of information systems, auditors will increasingly focus on data auditing to ensure the integrity of financial information over time.</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Increased focus on environmental and social Auditing</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Recently, there has been an increased focus on corporate social responsibility and environmental sustainability. This focus is expected to extend to Auditing in the future, with a particular emphasis on reviewing companies' ecological and social impacts. This way, auditors can study companies' sustainability reports and environmental effects to ensure compliance with applicable standards and regulations.</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605481"/>
            <a:ext cx="12192000" cy="5069208"/>
          </a:xfrm>
          <a:prstGeom prst="rect">
            <a:avLst/>
          </a:prstGeom>
          <a:noFill/>
        </p:spPr>
        <p:txBody>
          <a:bodyPr wrap="square">
            <a:spAutoFit/>
          </a:bodyPr>
          <a:lstStyle/>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Particular emphasis on internal Auditing</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Internal Auditing is a crucial function for companies because it can help ensure compliance with all relevant internal standards and policies. It is expected that in the future, there will be a greater emphasis on internal Auditing to ensure that companies comply with their internal policies and procedures and that any deficiencies are detected and corrected.</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b="1" dirty="0">
                <a:solidFill>
                  <a:srgbClr val="444444"/>
                </a:solidFill>
                <a:effectLst/>
                <a:latin typeface="Arial" panose="020B0604020202020204" pitchFamily="34" charset="0"/>
                <a:ea typeface="Times New Roman" panose="02020603050405020304" pitchFamily="18" charset="0"/>
              </a:rPr>
              <a:t>Focus on cybersecurity auditing</a:t>
            </a:r>
            <a:endParaRPr lang="en-US" sz="1600" dirty="0">
              <a:effectLst/>
              <a:latin typeface="Times New Roman" panose="02020603050405020304" pitchFamily="18" charset="0"/>
              <a:ea typeface="Times New Roman" panose="02020603050405020304" pitchFamily="18" charset="0"/>
            </a:endParaRPr>
          </a:p>
          <a:p>
            <a:pPr>
              <a:lnSpc>
                <a:spcPct val="150000"/>
              </a:lnSpc>
              <a:spcAft>
                <a:spcPts val="1650"/>
              </a:spcAft>
            </a:pPr>
            <a:r>
              <a:rPr lang="en-US" sz="1800" dirty="0">
                <a:solidFill>
                  <a:srgbClr val="444444"/>
                </a:solidFill>
                <a:effectLst/>
                <a:latin typeface="Arial" panose="020B0604020202020204" pitchFamily="34" charset="0"/>
                <a:ea typeface="Times New Roman" panose="02020603050405020304" pitchFamily="18" charset="0"/>
              </a:rPr>
              <a:t>With the increase in cyber-attacks and the growing amount of online sensitive data, cybersecurity auditing will become even more relevant. Auditors can review companies' security systems to ensure compliance with standards and regulations and detect and address information system vulnerabilities.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Thank you for listening.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48281" y="345988"/>
            <a:ext cx="11911914" cy="2950744"/>
          </a:xfrm>
          <a:prstGeom prst="rect">
            <a:avLst/>
          </a:prstGeom>
          <a:noFill/>
        </p:spPr>
        <p:txBody>
          <a:bodyPr wrap="square">
            <a:spAutoFit/>
          </a:bodyPr>
          <a:lstStyle/>
          <a:p>
            <a:pPr>
              <a:lnSpc>
                <a:spcPct val="150000"/>
              </a:lnSpc>
            </a:pPr>
            <a:r>
              <a:rPr lang="en-US" sz="1800" b="1" dirty="0">
                <a:effectLst/>
                <a:latin typeface="Arial" panose="020B0604020202020204" pitchFamily="34" charset="0"/>
                <a:ea typeface="Times New Roman" panose="02020603050405020304" pitchFamily="18" charset="0"/>
              </a:rPr>
              <a:t>REFERENCES: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https://www.investopedia.com/terms/a/audit.asp</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https://en.wikipedia.org/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https://asq.org/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https://www.piranirisk.com/</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https://www.abacademies.org</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u="sng" dirty="0">
                <a:solidFill>
                  <a:srgbClr val="0000FF"/>
                </a:solidFill>
                <a:effectLst/>
                <a:latin typeface="Arial" panose="020B0604020202020204" pitchFamily="34" charset="0"/>
                <a:ea typeface="Times New Roman" panose="02020603050405020304" pitchFamily="18" charset="0"/>
              </a:rPr>
              <a:t>https://www.researchgate.net</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7" y="506626"/>
            <a:ext cx="11986054" cy="5859168"/>
          </a:xfrm>
          <a:prstGeom prst="rect">
            <a:avLst/>
          </a:prstGeom>
          <a:noFill/>
        </p:spPr>
        <p:txBody>
          <a:bodyPr wrap="square">
            <a:spAutoFit/>
          </a:bodyPr>
          <a:lstStyle/>
          <a:p>
            <a:pPr>
              <a:lnSpc>
                <a:spcPct val="150000"/>
              </a:lnSpc>
            </a:pPr>
            <a:r>
              <a:rPr lang="en-US" sz="1800" b="1" dirty="0">
                <a:effectLst/>
                <a:latin typeface="Arial" panose="020B0604020202020204" pitchFamily="34" charset="0"/>
                <a:ea typeface="Times New Roman" panose="02020603050405020304" pitchFamily="18" charset="0"/>
              </a:rPr>
              <a:t>Benefits: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dirty="0">
                <a:effectLst/>
                <a:latin typeface="Arial" panose="020B0604020202020204" pitchFamily="34" charset="0"/>
                <a:ea typeface="Times New Roman" panose="02020603050405020304" pitchFamily="18" charset="0"/>
              </a:rPr>
              <a:t>Auditing helps improve decision-making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dirty="0">
                <a:effectLst/>
                <a:latin typeface="Arial" panose="020B0604020202020204" pitchFamily="34" charset="0"/>
                <a:ea typeface="Times New Roman" panose="02020603050405020304" pitchFamily="18" charset="0"/>
              </a:rPr>
              <a:t>ensure compliance with laws and regulations, and </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dirty="0">
                <a:effectLst/>
                <a:latin typeface="Arial" panose="020B0604020202020204" pitchFamily="34" charset="0"/>
                <a:ea typeface="Times New Roman" panose="02020603050405020304" pitchFamily="18" charset="0"/>
              </a:rPr>
              <a:t>enhance the credibility of financial information.</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dirty="0">
                <a:effectLst/>
                <a:latin typeface="Arial" panose="020B0604020202020204" pitchFamily="34" charset="0"/>
                <a:ea typeface="Times New Roman" panose="02020603050405020304" pitchFamily="18" charset="0"/>
              </a:rPr>
              <a:t>Financial regulations </a:t>
            </a:r>
            <a:r>
              <a:rPr lang="en-US" sz="1800" dirty="0">
                <a:effectLst/>
                <a:latin typeface="Arial" panose="020B0604020202020204" pitchFamily="34" charset="0"/>
                <a:ea typeface="Times New Roman" panose="02020603050405020304" pitchFamily="18" charset="0"/>
              </a:rPr>
              <a:t> refer to the laws, rules, and guidelines established by government authorities and regulatory bodies to supervise, control, and ensure the stability, transparency, and integrity of the financial system in Nigeria.</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dirty="0">
                <a:effectLst/>
                <a:latin typeface="Arial" panose="020B0604020202020204" pitchFamily="34" charset="0"/>
                <a:ea typeface="Times New Roman" panose="02020603050405020304" pitchFamily="18" charset="0"/>
              </a:rPr>
              <a:t>These regulations aim to:</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Maintain financial system stability</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Prevent financial crimes such as money laundering and fraud</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Promote transparency and accountability among financial institutions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dirty="0">
                <a:effectLst/>
                <a:latin typeface="Arial" panose="020B0604020202020204" pitchFamily="34" charset="0"/>
                <a:ea typeface="Times New Roman" panose="02020603050405020304" pitchFamily="18" charset="0"/>
              </a:rPr>
              <a:t>Encourage economic growth through sound financial practices</a:t>
            </a:r>
            <a:endParaRPr lang="en-US" sz="1600" dirty="0">
              <a:effectLst/>
              <a:latin typeface="Times New Roman" panose="02020603050405020304" pitchFamily="18" charset="0"/>
              <a:ea typeface="Times New Roman" panose="02020603050405020304" pitchFamily="18" charset="0"/>
            </a:endParaRPr>
          </a:p>
          <a:p>
            <a:pPr>
              <a:lnSpc>
                <a:spcPct val="150000"/>
              </a:lnSpc>
            </a:pPr>
            <a:r>
              <a:rPr lang="en-US" sz="1800" b="1" dirty="0">
                <a:effectLst/>
                <a:latin typeface="Arial" panose="020B0604020202020204" pitchFamily="34" charset="0"/>
                <a:ea typeface="Times New Roman" panose="02020603050405020304" pitchFamily="18" charset="0"/>
              </a:rPr>
              <a:t>GENERAL PRINCIPLES OF AUDITING: </a:t>
            </a:r>
            <a:r>
              <a:rPr lang="en-US" sz="1800" dirty="0">
                <a:effectLst/>
                <a:latin typeface="Arial" panose="020B0604020202020204" pitchFamily="34" charset="0"/>
                <a:ea typeface="Times New Roman" panose="02020603050405020304" pitchFamily="18" charset="0"/>
              </a:rPr>
              <a:t> are fundamental concepts and guidelines that auditors must follow to ensure that an audit is conducted effectively, ethically, and in accordance with professional standards. These principles form the foundation for auditing practices globally, including in Nigeria.</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6497" y="580768"/>
            <a:ext cx="12105504" cy="5443670"/>
          </a:xfrm>
          <a:prstGeom prst="rect">
            <a:avLst/>
          </a:prstGeom>
          <a:noFill/>
        </p:spPr>
        <p:txBody>
          <a:bodyPr wrap="square">
            <a:spAutoFit/>
          </a:bodyPr>
          <a:lstStyle/>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Integrity: </a:t>
            </a:r>
            <a:r>
              <a:rPr lang="en-US" sz="1800" dirty="0">
                <a:effectLst/>
                <a:latin typeface="Arial" panose="020B0604020202020204" pitchFamily="34" charset="0"/>
                <a:ea typeface="Times New Roman" panose="02020603050405020304" pitchFamily="18" charset="0"/>
              </a:rPr>
              <a:t>auditors must be honest, truthful, and maintain strong moral principles throughout the audit process, they should not be influenced by personal interest or external pressures.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Objectivity: a</a:t>
            </a:r>
            <a:r>
              <a:rPr lang="en-US" sz="1800" dirty="0">
                <a:effectLst/>
                <a:latin typeface="Arial" panose="020B0604020202020204" pitchFamily="34" charset="0"/>
                <a:ea typeface="Times New Roman" panose="02020603050405020304" pitchFamily="18" charset="0"/>
              </a:rPr>
              <a:t>uditors must remain impartial and free from bias or conflict of interest. They should base their judgments solely on audit evidence and not on personal relationships or opinions.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Professional Competence and Due Care: </a:t>
            </a:r>
            <a:r>
              <a:rPr lang="en-US" sz="1800" dirty="0">
                <a:effectLst/>
                <a:latin typeface="Arial" panose="020B0604020202020204" pitchFamily="34" charset="0"/>
                <a:ea typeface="Times New Roman" panose="02020603050405020304" pitchFamily="18" charset="0"/>
              </a:rPr>
              <a:t>auditors must possess the necessary skills, knowledge, and experience to perform an audit competently. They must apply diligence and thoroughness in planning, performing, and documenting the audit.</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Confidentiality: a</a:t>
            </a:r>
            <a:r>
              <a:rPr lang="en-US" sz="1800" dirty="0">
                <a:effectLst/>
                <a:latin typeface="Arial" panose="020B0604020202020204" pitchFamily="34" charset="0"/>
                <a:ea typeface="Times New Roman" panose="02020603050405020304" pitchFamily="18" charset="0"/>
              </a:rPr>
              <a:t>uditors must respect the confidentiality of information obtained during the audit and not disclose it without proper authority, unless there is a legal or professional duty to do so.</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Professional Behavior: a</a:t>
            </a:r>
            <a:r>
              <a:rPr lang="en-US" sz="1800" dirty="0">
                <a:effectLst/>
                <a:latin typeface="Arial" panose="020B0604020202020204" pitchFamily="34" charset="0"/>
                <a:ea typeface="Times New Roman" panose="02020603050405020304" pitchFamily="18" charset="0"/>
              </a:rPr>
              <a:t>uditors must comply with relevant laws and regulations and avoid actions that could discredit the auditing profession.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Independence: a</a:t>
            </a:r>
            <a:r>
              <a:rPr lang="en-US" sz="1800" dirty="0">
                <a:effectLst/>
                <a:latin typeface="Arial" panose="020B0604020202020204" pitchFamily="34" charset="0"/>
                <a:ea typeface="Times New Roman" panose="02020603050405020304" pitchFamily="18" charset="0"/>
              </a:rPr>
              <a:t>uditors should maintain both actual and perceived independence from the entity being audited. This ensures the credibility and reliability of their audit opinion.</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160639"/>
            <a:ext cx="12192000" cy="6186309"/>
          </a:xfrm>
          <a:prstGeom prst="rect">
            <a:avLst/>
          </a:prstGeom>
          <a:noFill/>
        </p:spPr>
        <p:txBody>
          <a:bodyPr wrap="square">
            <a:spAutoFit/>
          </a:bodyPr>
          <a:lstStyle/>
          <a:p>
            <a:pPr>
              <a:lnSpc>
                <a:spcPct val="150000"/>
              </a:lnSpc>
            </a:pPr>
            <a:r>
              <a:rPr lang="en-US" sz="1800" b="1" u="sng" dirty="0">
                <a:effectLst/>
                <a:latin typeface="Arial" panose="020B0604020202020204" pitchFamily="34" charset="0"/>
                <a:ea typeface="Times New Roman" panose="02020603050405020304" pitchFamily="18" charset="0"/>
              </a:rPr>
              <a:t>The role of an Auditor:</a:t>
            </a:r>
            <a:r>
              <a:rPr lang="en-US" sz="1800" b="1"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Expressing an Opinion on Financial Statements</a:t>
            </a:r>
            <a:r>
              <a:rPr lang="en-US" sz="1800" b="1"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the primary role of an auditor is to examine an organization’s financial statements and issue an </a:t>
            </a:r>
            <a:r>
              <a:rPr lang="en-US" sz="1800" b="1" dirty="0">
                <a:effectLst/>
                <a:latin typeface="Arial" panose="020B0604020202020204" pitchFamily="34" charset="0"/>
                <a:ea typeface="Times New Roman" panose="02020603050405020304" pitchFamily="18" charset="0"/>
              </a:rPr>
              <a:t>audit opinion</a:t>
            </a:r>
            <a:r>
              <a:rPr lang="en-US" sz="1800" dirty="0">
                <a:effectLst/>
                <a:latin typeface="Arial" panose="020B0604020202020204" pitchFamily="34" charset="0"/>
                <a:ea typeface="Times New Roman" panose="02020603050405020304" pitchFamily="18" charset="0"/>
              </a:rPr>
              <a:t> on whether they present a </a:t>
            </a:r>
            <a:r>
              <a:rPr lang="en-US" sz="1800" b="1" dirty="0">
                <a:effectLst/>
                <a:latin typeface="Arial" panose="020B0604020202020204" pitchFamily="34" charset="0"/>
                <a:ea typeface="Times New Roman" panose="02020603050405020304" pitchFamily="18" charset="0"/>
              </a:rPr>
              <a:t>true and fair view</a:t>
            </a:r>
            <a:r>
              <a:rPr lang="en-US" sz="1800" dirty="0">
                <a:effectLst/>
                <a:latin typeface="Arial" panose="020B0604020202020204" pitchFamily="34" charset="0"/>
                <a:ea typeface="Times New Roman" panose="02020603050405020304" pitchFamily="18" charset="0"/>
              </a:rPr>
              <a:t> of its financial position and performance in accordance with applicable accounting standards </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Ensuring Compliance with Laws and Regulations</a:t>
            </a:r>
            <a:r>
              <a:rPr lang="en-US" sz="1800" b="1"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auditors assess whether the organization complies with relevant financial, tax, and industry regulations, such as the </a:t>
            </a:r>
            <a:r>
              <a:rPr lang="en-US" sz="1800" b="1" dirty="0">
                <a:effectLst/>
                <a:latin typeface="Arial" panose="020B0604020202020204" pitchFamily="34" charset="0"/>
                <a:ea typeface="Times New Roman" panose="02020603050405020304" pitchFamily="18" charset="0"/>
              </a:rPr>
              <a:t>Financial Regulations and Extant Circulars.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Evaluating Internal Controls</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 a</a:t>
            </a:r>
            <a:r>
              <a:rPr lang="en-US" sz="1800" dirty="0">
                <a:effectLst/>
                <a:latin typeface="Arial" panose="020B0604020202020204" pitchFamily="34" charset="0"/>
                <a:ea typeface="Times New Roman" panose="02020603050405020304" pitchFamily="18" charset="0"/>
              </a:rPr>
              <a:t>uditors review the effectiveness of the internal control system to identify weaknesses that could lead to fraud, error, or inefficiency.</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Detecting and Preventing Fraud and Errors</a:t>
            </a:r>
            <a:r>
              <a:rPr lang="en-US" sz="1800" b="1"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a</a:t>
            </a:r>
            <a:r>
              <a:rPr lang="en-US" sz="1800" dirty="0">
                <a:effectLst/>
                <a:latin typeface="Arial" panose="020B0604020202020204" pitchFamily="34" charset="0"/>
                <a:ea typeface="Times New Roman" panose="02020603050405020304" pitchFamily="18" charset="0"/>
              </a:rPr>
              <a:t>lthough not primarily responsible for detecting fraud, auditors are expected to design audit procedures to identify material fraud and errors that could affect the financial statements.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Enhancing Stakeholder Confidence</a:t>
            </a:r>
            <a:r>
              <a:rPr lang="en-US" sz="1800" b="1" dirty="0">
                <a:effectLst/>
                <a:latin typeface="Arial" panose="020B0604020202020204" pitchFamily="34" charset="0"/>
                <a:ea typeface="Times New Roman" panose="02020603050405020304" pitchFamily="18" charset="0"/>
              </a:rPr>
              <a:t> : </a:t>
            </a:r>
            <a:r>
              <a:rPr lang="en-US" sz="1800" dirty="0">
                <a:effectLst/>
                <a:latin typeface="Arial" panose="020B0604020202020204" pitchFamily="34" charset="0"/>
                <a:ea typeface="Times New Roman" panose="02020603050405020304" pitchFamily="18" charset="0"/>
              </a:rPr>
              <a:t>by providing an independent audit report, auditors boost the confidence of investors, creditors, regulatory authorities, and the public in the organization's financial health and governance.</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Providing Recommendations for Improvement</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through management letters, auditors may suggest ways to improve accounting practices, operational efficiency, and financial reporting.</a:t>
            </a:r>
            <a:endParaRPr lang="en-US" sz="1600" dirty="0">
              <a:effectLst/>
              <a:latin typeface="Times New Roman" panose="02020603050405020304" pitchFamily="18" charset="0"/>
              <a:ea typeface="Times New Roman" panose="02020603050405020304" pitchFamily="18" charset="0"/>
            </a:endParaRPr>
          </a:p>
          <a:p>
            <a:r>
              <a:rPr lang="en-US" sz="1800" u="none" strike="noStrike" dirty="0">
                <a:effectLst/>
                <a:latin typeface="Arial" panose="020B0604020202020204" pitchFamily="34" charset="0"/>
                <a:ea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23568"/>
            <a:ext cx="12192000" cy="6324808"/>
          </a:xfrm>
          <a:prstGeom prst="rect">
            <a:avLst/>
          </a:prstGeom>
          <a:noFill/>
        </p:spPr>
        <p:txBody>
          <a:bodyPr wrap="square">
            <a:spAutoFit/>
          </a:bodyPr>
          <a:lstStyle/>
          <a:p>
            <a:r>
              <a:rPr lang="en-US" sz="1800" u="sng" dirty="0">
                <a:effectLst/>
                <a:latin typeface="Arial" panose="020B0604020202020204" pitchFamily="34" charset="0"/>
                <a:ea typeface="Times New Roman" panose="02020603050405020304" pitchFamily="18" charset="0"/>
              </a:rPr>
              <a:t>Types of Auditing:</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Statutory Audit is an </a:t>
            </a:r>
            <a:r>
              <a:rPr lang="en-US" sz="1800" dirty="0">
                <a:effectLst/>
                <a:latin typeface="Arial" panose="020B0604020202020204" pitchFamily="34" charset="0"/>
                <a:ea typeface="Times New Roman" panose="02020603050405020304" pitchFamily="18" charset="0"/>
              </a:rPr>
              <a:t>audit required by law</a:t>
            </a:r>
            <a:r>
              <a:rPr lang="en-US" sz="1800" b="1" dirty="0">
                <a:effectLst/>
                <a:latin typeface="Arial" panose="020B0604020202020204" pitchFamily="34" charset="0"/>
                <a:ea typeface="Times New Roman" panose="02020603050405020304" pitchFamily="18" charset="0"/>
              </a:rPr>
              <a:t> e.g.</a:t>
            </a:r>
            <a:r>
              <a:rPr lang="en-US" sz="1800" b="1" dirty="0">
                <a:effectLst/>
                <a:latin typeface="Arial" panose="020B0604020202020204" pitchFamily="34" charset="0"/>
                <a:ea typeface="Times New Roman" panose="02020603050405020304" pitchFamily="18" charset="0"/>
              </a:rPr>
              <a:t>:</a:t>
            </a:r>
            <a:r>
              <a:rPr lang="en-US" sz="1800" dirty="0">
                <a:effectLst/>
                <a:latin typeface="Arial" panose="020B0604020202020204" pitchFamily="34" charset="0"/>
                <a:ea typeface="Times New Roman" panose="02020603050405020304" pitchFamily="18" charset="0"/>
              </a:rPr>
              <a:t> annual audit of a public company’s financials.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Internal Audit</a:t>
            </a:r>
            <a:r>
              <a:rPr lang="en-US" sz="1800" b="1" dirty="0">
                <a:effectLst/>
                <a:latin typeface="Arial" panose="020B0604020202020204" pitchFamily="34" charset="0"/>
                <a:ea typeface="Times New Roman" panose="02020603050405020304" pitchFamily="18" charset="0"/>
              </a:rPr>
              <a:t>: is a</a:t>
            </a:r>
            <a:r>
              <a:rPr lang="en-US" sz="1800" dirty="0">
                <a:effectLst/>
                <a:latin typeface="Arial" panose="020B0604020202020204" pitchFamily="34" charset="0"/>
                <a:ea typeface="Times New Roman" panose="02020603050405020304" pitchFamily="18" charset="0"/>
              </a:rPr>
              <a:t>n independent, ongoing review conducted by the internal audit department of an organization.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External Audit</a:t>
            </a:r>
            <a:r>
              <a:rPr lang="en-US" sz="1800" b="1" dirty="0">
                <a:effectLst/>
                <a:latin typeface="Arial" panose="020B0604020202020204" pitchFamily="34" charset="0"/>
                <a:ea typeface="Times New Roman" panose="02020603050405020304" pitchFamily="18" charset="0"/>
              </a:rPr>
              <a:t>: is a</a:t>
            </a:r>
            <a:r>
              <a:rPr lang="en-US" sz="1800" dirty="0">
                <a:effectLst/>
                <a:latin typeface="Arial" panose="020B0604020202020204" pitchFamily="34" charset="0"/>
                <a:ea typeface="Times New Roman" panose="02020603050405020304" pitchFamily="18" charset="0"/>
              </a:rPr>
              <a:t>n audit carried out by an independent auditor from outside the organization.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Forensic Audit</a:t>
            </a:r>
            <a:r>
              <a:rPr lang="en-US" sz="1800" b="1" dirty="0">
                <a:effectLst/>
                <a:latin typeface="Arial" panose="020B0604020202020204" pitchFamily="34" charset="0"/>
                <a:ea typeface="Times New Roman" panose="02020603050405020304" pitchFamily="18" charset="0"/>
              </a:rPr>
              <a:t> : is a</a:t>
            </a:r>
            <a:r>
              <a:rPr lang="en-US" sz="1800" dirty="0">
                <a:effectLst/>
                <a:latin typeface="Arial" panose="020B0604020202020204" pitchFamily="34" charset="0"/>
                <a:ea typeface="Times New Roman" panose="02020603050405020304" pitchFamily="18" charset="0"/>
              </a:rPr>
              <a:t> detailed examination of records to detect or investigate fraud, corruption, or financial misconduct. used in legal proceedings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Compliance Audit</a:t>
            </a:r>
            <a:r>
              <a:rPr lang="en-US" sz="1800" b="1" dirty="0">
                <a:effectLst/>
                <a:latin typeface="Arial" panose="020B0604020202020204" pitchFamily="34" charset="0"/>
                <a:ea typeface="Times New Roman" panose="02020603050405020304" pitchFamily="18" charset="0"/>
              </a:rPr>
              <a:t> :is </a:t>
            </a:r>
            <a:r>
              <a:rPr lang="en-US" sz="1800" dirty="0">
                <a:effectLst/>
                <a:latin typeface="Arial" panose="020B0604020202020204" pitchFamily="34" charset="0"/>
                <a:ea typeface="Times New Roman" panose="02020603050405020304" pitchFamily="18" charset="0"/>
              </a:rPr>
              <a:t>an audit that checks whether an entity complies with laws, regulations, and internal policies.</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 Operational Audit: </a:t>
            </a:r>
            <a:r>
              <a:rPr lang="en-US" sz="1800" dirty="0">
                <a:effectLst/>
                <a:latin typeface="Arial" panose="020B0604020202020204" pitchFamily="34" charset="0"/>
                <a:ea typeface="Times New Roman" panose="02020603050405020304" pitchFamily="18" charset="0"/>
              </a:rPr>
              <a:t>Checks for efficiency and effectiveness</a:t>
            </a:r>
            <a:endParaRPr lang="en-US" sz="1800" dirty="0">
              <a:effectLst/>
              <a:latin typeface="Arial" panose="020B0604020202020204" pitchFamily="34"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Tax Audit</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 Conducted to verify the accuracy of tax returns filed with the Federal Inland Revenue Service (FIRS) or State Tax Authorities.</a:t>
            </a:r>
            <a:r>
              <a:rPr lang="en-US" sz="1800" dirty="0">
                <a:effectLst/>
                <a:latin typeface="Arial" panose="020B0604020202020204" pitchFamily="34" charset="0"/>
                <a:ea typeface="Times New Roman" panose="02020603050405020304" pitchFamily="18" charset="0"/>
              </a:rPr>
              <a:t>To</a:t>
            </a:r>
            <a:r>
              <a:rPr lang="en-US" sz="1800" dirty="0">
                <a:effectLst/>
                <a:latin typeface="Arial" panose="020B0604020202020204" pitchFamily="34" charset="0"/>
                <a:ea typeface="Times New Roman" panose="02020603050405020304" pitchFamily="18" charset="0"/>
              </a:rPr>
              <a:t> confirm correct tax liability and detect underreporting or evasion.</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Information Systems (IS) Audit / IT Audit</a:t>
            </a:r>
            <a:r>
              <a:rPr lang="en-US" sz="1800" b="1" dirty="0">
                <a:effectLst/>
                <a:latin typeface="Arial" panose="020B0604020202020204" pitchFamily="34"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Focuses on the controls over an organization’s information systems and data security.</a:t>
            </a:r>
            <a:endParaRPr lang="en-US" sz="1600" dirty="0">
              <a:effectLst/>
              <a:latin typeface="Times New Roman" panose="02020603050405020304" pitchFamily="18" charset="0"/>
              <a:ea typeface="Times New Roman" panose="02020603050405020304" pitchFamily="18" charset="0"/>
            </a:endParaRPr>
          </a:p>
          <a:p>
            <a:pPr marL="342900" lvl="0" indent="-342900">
              <a:lnSpc>
                <a:spcPct val="150000"/>
              </a:lnSpc>
              <a:buFont typeface="+mj-lt"/>
              <a:buAutoNum type="romanLcPeriod"/>
            </a:pPr>
            <a:r>
              <a:rPr lang="en-US" sz="1800" b="1" dirty="0">
                <a:effectLst/>
                <a:latin typeface="Arial" panose="020B0604020202020204" pitchFamily="34" charset="0"/>
                <a:ea typeface="Times New Roman" panose="02020603050405020304" pitchFamily="18" charset="0"/>
              </a:rPr>
              <a:t>Environmental Audit</a:t>
            </a:r>
            <a:r>
              <a:rPr lang="en-US" sz="1800" b="1" dirty="0">
                <a:effectLst/>
                <a:latin typeface="Arial" panose="020B0604020202020204" pitchFamily="34" charset="0"/>
                <a:ea typeface="Times New Roman" panose="02020603050405020304" pitchFamily="18" charset="0"/>
              </a:rPr>
              <a:t> to r</a:t>
            </a:r>
            <a:r>
              <a:rPr lang="en-US" sz="1800" dirty="0">
                <a:effectLst/>
                <a:latin typeface="Arial" panose="020B0604020202020204" pitchFamily="34" charset="0"/>
                <a:ea typeface="Times New Roman" panose="02020603050405020304" pitchFamily="18" charset="0"/>
              </a:rPr>
              <a:t>eview environmental policies, practices, and compliance with environmental laws.</a:t>
            </a:r>
            <a:r>
              <a:rPr lang="en-US" sz="1800" dirty="0">
                <a:effectLst/>
                <a:latin typeface="Arial" panose="020B0604020202020204" pitchFamily="34" charset="0"/>
                <a:ea typeface="Times New Roman" panose="02020603050405020304" pitchFamily="18" charset="0"/>
              </a:rPr>
              <a:t> The purpose is to </a:t>
            </a:r>
            <a:r>
              <a:rPr lang="en-US" sz="1800" dirty="0">
                <a:effectLst/>
                <a:latin typeface="Arial" panose="020B0604020202020204" pitchFamily="34" charset="0"/>
                <a:ea typeface="Times New Roman" panose="02020603050405020304" pitchFamily="18" charset="0"/>
              </a:rPr>
              <a:t>assess the environmental impact of operations and sustainability practices.</a:t>
            </a:r>
            <a:endParaRPr lang="en-US" sz="1600" dirty="0">
              <a:effectLst/>
              <a:latin typeface="Times New Roman" panose="02020603050405020304" pitchFamily="18" charset="0"/>
              <a:ea typeface="Times New Roman" panose="02020603050405020304" pitchFamily="18" charset="0"/>
            </a:endParaRPr>
          </a:p>
          <a:p>
            <a:r>
              <a:rPr lang="en-US" sz="1800" b="1" kern="0" dirty="0">
                <a:effectLst/>
                <a:latin typeface="Arial" panose="020B0604020202020204" pitchFamily="34" charset="0"/>
                <a:ea typeface="Times New Roman" panose="02020603050405020304" pitchFamily="18" charset="0"/>
              </a:rPr>
              <a:t>ix. Value-for-Money (VFM) Audit</a:t>
            </a:r>
            <a:r>
              <a:rPr lang="en-US" sz="1800" b="1" kern="0" dirty="0">
                <a:effectLst/>
                <a:latin typeface="Arial" panose="020B0604020202020204" pitchFamily="34" charset="0"/>
                <a:ea typeface="Times New Roman" panose="02020603050405020304" pitchFamily="18" charset="0"/>
              </a:rPr>
              <a:t> is</a:t>
            </a:r>
            <a:r>
              <a:rPr lang="en-US" sz="1800" kern="0" dirty="0">
                <a:effectLst/>
                <a:latin typeface="Arial" panose="020B0604020202020204" pitchFamily="34" charset="0"/>
                <a:ea typeface="Times New Roman" panose="02020603050405020304" pitchFamily="18" charset="0"/>
              </a:rPr>
              <a:t> used in the public sector to assess whether resources are used efficiently, effectively, and economically.</a:t>
            </a:r>
            <a:r>
              <a:rPr lang="en-US" dirty="0">
                <a:effectLst/>
              </a:rPr>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653538"/>
          <a:ext cx="12084909" cy="6204460"/>
        </p:xfrm>
        <a:graphic>
          <a:graphicData uri="http://schemas.openxmlformats.org/drawingml/2006/table">
            <a:tbl>
              <a:tblPr firstRow="1" firstCol="1" bandRow="1">
                <a:tableStyleId>{5C22544A-7EE6-4342-B048-85BDC9FD1C3A}</a:tableStyleId>
              </a:tblPr>
              <a:tblGrid>
                <a:gridCol w="4028303"/>
                <a:gridCol w="4028303"/>
                <a:gridCol w="4028303"/>
              </a:tblGrid>
              <a:tr h="1712160">
                <a:tc>
                  <a:txBody>
                    <a:bodyPr/>
                    <a:lstStyle/>
                    <a:p>
                      <a:r>
                        <a:rPr lang="en-US" sz="1200" kern="100" dirty="0">
                          <a:effectLst/>
                        </a:rPr>
                        <a:t> </a:t>
                      </a:r>
                      <a:endParaRPr lang="en-US" sz="1200" kern="100" dirty="0">
                        <a:effectLst/>
                      </a:endParaRPr>
                    </a:p>
                    <a:p>
                      <a:r>
                        <a:rPr lang="en-US" sz="1200" kern="100" dirty="0">
                          <a:effectLst/>
                        </a:rPr>
                        <a:t>Type of Audit</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 </a:t>
                      </a:r>
                      <a:endParaRPr lang="en-US" sz="1200" kern="100">
                        <a:effectLst/>
                      </a:endParaRPr>
                    </a:p>
                    <a:p>
                      <a:r>
                        <a:rPr lang="en-US" sz="1200" kern="100">
                          <a:effectLst/>
                        </a:rPr>
                        <a:t>Main Focus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Commonly Conducted By</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r h="898460">
                <a:tc>
                  <a:txBody>
                    <a:bodyPr/>
                    <a:lstStyle/>
                    <a:p>
                      <a:r>
                        <a:rPr lang="en-US" sz="1200" kern="100">
                          <a:effectLst/>
                        </a:rPr>
                        <a:t>Statutory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Legal compliance, financials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External auditors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r h="898460">
                <a:tc>
                  <a:txBody>
                    <a:bodyPr/>
                    <a:lstStyle/>
                    <a:p>
                      <a:r>
                        <a:rPr lang="en-US" sz="1200" kern="100" dirty="0">
                          <a:effectLst/>
                        </a:rPr>
                        <a:t>Internal Audit</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dirty="0">
                          <a:effectLst/>
                        </a:rPr>
                        <a:t>Internal controls, risk</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Internal audit team</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r h="898460">
                <a:tc>
                  <a:txBody>
                    <a:bodyPr/>
                    <a:lstStyle/>
                    <a:p>
                      <a:r>
                        <a:rPr lang="en-US" sz="1200" b="1" kern="1200" dirty="0">
                          <a:solidFill>
                            <a:schemeClr val="lt1"/>
                          </a:solidFill>
                          <a:effectLst/>
                          <a:latin typeface="+mn-lt"/>
                          <a:ea typeface="+mn-ea"/>
                          <a:cs typeface="+mn-cs"/>
                        </a:rPr>
                        <a:t>External Audit </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kern="1200" dirty="0">
                          <a:solidFill>
                            <a:schemeClr val="dk1"/>
                          </a:solidFill>
                          <a:effectLst/>
                          <a:latin typeface="+mn-lt"/>
                          <a:ea typeface="+mn-ea"/>
                          <a:cs typeface="+mn-cs"/>
                        </a:rPr>
                        <a:t>General compliance</a:t>
                      </a:r>
                      <a:endParaRPr lang="en-US" sz="1200" kern="1200" dirty="0">
                        <a:solidFill>
                          <a:schemeClr val="dk1"/>
                        </a:solidFill>
                        <a:effectLst/>
                        <a:latin typeface="+mn-lt"/>
                        <a:ea typeface="+mn-ea"/>
                        <a:cs typeface="+mn-cs"/>
                      </a:endParaRPr>
                    </a:p>
                    <a:p>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sz="1200" kern="1200" dirty="0">
                          <a:solidFill>
                            <a:schemeClr val="dk1"/>
                          </a:solidFill>
                          <a:effectLst/>
                          <a:latin typeface="+mn-lt"/>
                          <a:ea typeface="+mn-ea"/>
                          <a:cs typeface="+mn-cs"/>
                        </a:rPr>
                        <a:t>Independent Auditor</a:t>
                      </a:r>
                      <a:endParaRPr lang="en-US" sz="1200" kern="1200" dirty="0">
                        <a:solidFill>
                          <a:schemeClr val="dk1"/>
                        </a:solidFill>
                        <a:effectLst/>
                        <a:latin typeface="+mn-lt"/>
                        <a:ea typeface="+mn-ea"/>
                        <a:cs typeface="+mn-cs"/>
                      </a:endParaRPr>
                    </a:p>
                    <a:p>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r h="898460">
                <a:tc>
                  <a:txBody>
                    <a:bodyPr/>
                    <a:lstStyle/>
                    <a:p>
                      <a:r>
                        <a:rPr lang="en-US" sz="1200" kern="100">
                          <a:effectLst/>
                        </a:rPr>
                        <a:t>Forensic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Fraud investigation</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a:effectLst/>
                        </a:rPr>
                        <a:t>Forensic experts/auditors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r h="898460">
                <a:tc>
                  <a:txBody>
                    <a:bodyPr/>
                    <a:lstStyle/>
                    <a:p>
                      <a:r>
                        <a:rPr lang="en-US" sz="1200" kern="100">
                          <a:effectLst/>
                        </a:rPr>
                        <a:t>Compliance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dirty="0">
                          <a:effectLst/>
                        </a:rPr>
                        <a:t>Regulatory compliance</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c>
                  <a:txBody>
                    <a:bodyPr/>
                    <a:lstStyle/>
                    <a:p>
                      <a:r>
                        <a:rPr lang="en-US" sz="1200" kern="100" dirty="0">
                          <a:effectLst/>
                        </a:rPr>
                        <a:t>Internal or external auditors</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0478" marR="10478" marT="9525" marB="9525" anchor="ctr"/>
                </a:tc>
              </a:tr>
            </a:tbl>
          </a:graphicData>
        </a:graphic>
      </p:graphicFrame>
      <p:sp>
        <p:nvSpPr>
          <p:cNvPr id="5" name="TextBox 4"/>
          <p:cNvSpPr txBox="1"/>
          <p:nvPr/>
        </p:nvSpPr>
        <p:spPr>
          <a:xfrm>
            <a:off x="838197" y="284206"/>
            <a:ext cx="10515599" cy="369332"/>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pPr>
            <a:r>
              <a:rPr kumimoji="0" lang="en-US" altLang="en-US"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Summary Table</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t>
            </a: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0" y="1207359"/>
          <a:ext cx="12192000" cy="5452930"/>
        </p:xfrm>
        <a:graphic>
          <a:graphicData uri="http://schemas.openxmlformats.org/drawingml/2006/table">
            <a:tbl>
              <a:tblPr firstRow="1" firstCol="1" bandRow="1">
                <a:tableStyleId>{5C22544A-7EE6-4342-B048-85BDC9FD1C3A}</a:tableStyleId>
              </a:tblPr>
              <a:tblGrid>
                <a:gridCol w="4064000"/>
                <a:gridCol w="4064000"/>
                <a:gridCol w="4064000"/>
              </a:tblGrid>
              <a:tr h="1090586">
                <a:tc>
                  <a:txBody>
                    <a:bodyPr/>
                    <a:lstStyle/>
                    <a:p>
                      <a:r>
                        <a:rPr lang="en-US" sz="1200" kern="100" dirty="0">
                          <a:effectLst/>
                        </a:rPr>
                        <a:t>Operational Audit</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Efficiency and effectiveness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Internal auditors or consultants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r h="1090586">
                <a:tc>
                  <a:txBody>
                    <a:bodyPr/>
                    <a:lstStyle/>
                    <a:p>
                      <a:r>
                        <a:rPr lang="en-US" sz="1200" kern="100">
                          <a:effectLst/>
                        </a:rPr>
                        <a:t>Tax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Tax compliance</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Tax authorities or external auditors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r h="1090586">
                <a:tc>
                  <a:txBody>
                    <a:bodyPr/>
                    <a:lstStyle/>
                    <a:p>
                      <a:r>
                        <a:rPr lang="en-US" sz="1200" kern="100">
                          <a:effectLst/>
                        </a:rPr>
                        <a:t>IT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dirty="0">
                          <a:effectLst/>
                        </a:rPr>
                        <a:t>Information systems security</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IT auditors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r h="1090586">
                <a:tc>
                  <a:txBody>
                    <a:bodyPr/>
                    <a:lstStyle/>
                    <a:p>
                      <a:r>
                        <a:rPr lang="en-US" sz="1200" kern="100">
                          <a:effectLst/>
                        </a:rPr>
                        <a:t>Environmental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dirty="0">
                          <a:effectLst/>
                        </a:rPr>
                        <a:t>Environmental practices</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Environmental specialists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r h="1090586">
                <a:tc>
                  <a:txBody>
                    <a:bodyPr/>
                    <a:lstStyle/>
                    <a:p>
                      <a:r>
                        <a:rPr lang="en-US" sz="1200" kern="100">
                          <a:effectLst/>
                        </a:rPr>
                        <a:t>VFM Audit</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dirty="0">
                          <a:effectLst/>
                        </a:rPr>
                        <a:t>Economy, efficiency, effectiveness</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dirty="0">
                          <a:effectLst/>
                        </a:rPr>
                        <a:t>Public auditors (e.g., Auditor-General</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bl>
          </a:graphicData>
        </a:graphic>
      </p:graphicFrame>
      <p:graphicFrame>
        <p:nvGraphicFramePr>
          <p:cNvPr id="4" name="Table 3"/>
          <p:cNvGraphicFramePr>
            <a:graphicFrameLocks noGrp="1"/>
          </p:cNvGraphicFramePr>
          <p:nvPr/>
        </p:nvGraphicFramePr>
        <p:xfrm>
          <a:off x="0" y="197709"/>
          <a:ext cx="12192000" cy="1009650"/>
        </p:xfrm>
        <a:graphic>
          <a:graphicData uri="http://schemas.openxmlformats.org/drawingml/2006/table">
            <a:tbl>
              <a:tblPr firstRow="1" firstCol="1" bandRow="1">
                <a:tableStyleId>{5C22544A-7EE6-4342-B048-85BDC9FD1C3A}</a:tableStyleId>
              </a:tblPr>
              <a:tblGrid>
                <a:gridCol w="4064000"/>
                <a:gridCol w="4064000"/>
                <a:gridCol w="4064000"/>
              </a:tblGrid>
              <a:tr h="1009650">
                <a:tc>
                  <a:txBody>
                    <a:bodyPr/>
                    <a:lstStyle/>
                    <a:p>
                      <a:r>
                        <a:rPr lang="en-US" sz="1200" kern="100" dirty="0">
                          <a:effectLst/>
                        </a:rPr>
                        <a:t> </a:t>
                      </a:r>
                      <a:endParaRPr lang="en-US" sz="1200" kern="100" dirty="0">
                        <a:effectLst/>
                      </a:endParaRPr>
                    </a:p>
                    <a:p>
                      <a:r>
                        <a:rPr lang="en-US" sz="1200" kern="100" dirty="0">
                          <a:effectLst/>
                        </a:rPr>
                        <a:t>Type of Audit</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a:effectLst/>
                        </a:rPr>
                        <a:t> </a:t>
                      </a:r>
                      <a:endParaRPr lang="en-US" sz="1200" kern="100">
                        <a:effectLst/>
                      </a:endParaRPr>
                    </a:p>
                    <a:p>
                      <a:r>
                        <a:rPr lang="en-US" sz="1200" kern="100">
                          <a:effectLst/>
                        </a:rPr>
                        <a:t>Main Focus</a:t>
                      </a:r>
                      <a:endParaRPr lang="en-US" sz="12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c>
                  <a:txBody>
                    <a:bodyPr/>
                    <a:lstStyle/>
                    <a:p>
                      <a:r>
                        <a:rPr lang="en-US" sz="1200" kern="100" dirty="0">
                          <a:effectLst/>
                        </a:rPr>
                        <a:t>Commonly Conducted By</a:t>
                      </a:r>
                      <a:endParaRPr lang="en-US" sz="12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9525" marR="9525" marT="9525" marB="9525" anchor="ct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32634</Words>
  <Application>WPS Presentation</Application>
  <PresentationFormat>Widescreen</PresentationFormat>
  <Paragraphs>410</Paragraphs>
  <Slides>34</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34</vt:i4>
      </vt:variant>
    </vt:vector>
  </HeadingPairs>
  <TitlesOfParts>
    <vt:vector size="45" baseType="lpstr">
      <vt:lpstr>Arial</vt:lpstr>
      <vt:lpstr>SimSun</vt:lpstr>
      <vt:lpstr>Wingdings</vt:lpstr>
      <vt:lpstr>Times New Roman</vt:lpstr>
      <vt:lpstr>Calibri Light</vt:lpstr>
      <vt:lpstr>Microsoft YaHei</vt:lpstr>
      <vt:lpstr>Arial Unicode MS</vt:lpstr>
      <vt:lpstr>Calibri</vt:lpstr>
      <vt:lpstr>AkayaTelivigala</vt:lpstr>
      <vt:lpstr>Segoe Print</vt:lpstr>
      <vt:lpstr>Office Theme</vt:lpstr>
      <vt:lpstr> COMPLIANCE WITH AUDITING AND FINANCIAL REGULATIONS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COMPLIANCE WITH AUDITING AND FINANCIAL REGULATIONS </dc:title>
  <dc:creator>Microsoft Office User</dc:creator>
  <cp:lastModifiedBy>ifeoma uzoefuna</cp:lastModifiedBy>
  <cp:revision>6</cp:revision>
  <cp:lastPrinted>2025-06-25T11:04:00Z</cp:lastPrinted>
  <dcterms:created xsi:type="dcterms:W3CDTF">2025-06-25T08:37:00Z</dcterms:created>
  <dcterms:modified xsi:type="dcterms:W3CDTF">2025-06-25T14:27:54Z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F032B7995D3B4C538C085ACFC5EF05D9_13</vt:lpwstr>
  </property>
  <property fmtid="{D5CDD505-2E9C-101B-9397-08002B2CF9AE}" pid="3" name="KSOProductBuildVer">
    <vt:lpwstr>1033-12.2.0.21179</vt:lpwstr>
  </property>
</Properties>
</file>