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C50A7E8-544B-45E9-8530-9F5B3DFCEB8A}" type="datetimeFigureOut">
              <a:rPr lang="en-GB" smtClean="0"/>
              <a:t>27/01/2025</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99A2B4D-BA8F-4B35-8416-2630802CAF41}"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50A7E8-544B-45E9-8530-9F5B3DFCEB8A}"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9A2B4D-BA8F-4B35-8416-2630802CAF41}"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50A7E8-544B-45E9-8530-9F5B3DFCEB8A}" type="datetimeFigureOut">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9A2B4D-BA8F-4B35-8416-2630802CAF41}"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C50A7E8-544B-45E9-8530-9F5B3DFCEB8A}" type="datetimeFigureOut">
              <a:rPr lang="en-GB" smtClean="0"/>
              <a:t>27/01/2025</a:t>
            </a:fld>
            <a:endParaRPr lang="en-GB"/>
          </a:p>
        </p:txBody>
      </p:sp>
      <p:sp>
        <p:nvSpPr>
          <p:cNvPr id="9" name="Slide Number Placeholder 8"/>
          <p:cNvSpPr>
            <a:spLocks noGrp="1"/>
          </p:cNvSpPr>
          <p:nvPr>
            <p:ph type="sldNum" sz="quarter" idx="15"/>
          </p:nvPr>
        </p:nvSpPr>
        <p:spPr/>
        <p:txBody>
          <a:bodyPr rtlCol="0"/>
          <a:lstStyle/>
          <a:p>
            <a:fld id="{A99A2B4D-BA8F-4B35-8416-2630802CAF41}" type="slidenum">
              <a:rPr lang="en-GB" smtClean="0"/>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C50A7E8-544B-45E9-8530-9F5B3DFCEB8A}" type="datetimeFigureOut">
              <a:rPr lang="en-GB" smtClean="0"/>
              <a:t>27/01/2025</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99A2B4D-BA8F-4B35-8416-2630802CAF41}"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50A7E8-544B-45E9-8530-9F5B3DFCEB8A}" type="datetimeFigureOut">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9A2B4D-BA8F-4B35-8416-2630802CAF41}" type="slidenum">
              <a:rPr lang="en-GB" smtClean="0"/>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C50A7E8-544B-45E9-8530-9F5B3DFCEB8A}" type="datetimeFigureOut">
              <a:rPr lang="en-GB" smtClean="0"/>
              <a:t>27/01/2025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99A2B4D-BA8F-4B35-8416-2630802CAF41}" type="slidenum">
              <a:rPr lang="en-GB" smtClean="0"/>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C50A7E8-544B-45E9-8530-9F5B3DFCEB8A}" type="datetimeFigureOut">
              <a:rPr lang="en-GB" smtClean="0"/>
              <a:t>27/01/2025</a:t>
            </a:fld>
            <a:endParaRPr lang="en-GB"/>
          </a:p>
        </p:txBody>
      </p:sp>
      <p:sp>
        <p:nvSpPr>
          <p:cNvPr id="7" name="Slide Number Placeholder 6"/>
          <p:cNvSpPr>
            <a:spLocks noGrp="1"/>
          </p:cNvSpPr>
          <p:nvPr>
            <p:ph type="sldNum" sz="quarter" idx="11"/>
          </p:nvPr>
        </p:nvSpPr>
        <p:spPr/>
        <p:txBody>
          <a:bodyPr rtlCol="0"/>
          <a:lstStyle/>
          <a:p>
            <a:fld id="{A99A2B4D-BA8F-4B35-8416-2630802CAF41}" type="slidenum">
              <a:rPr lang="en-GB" smtClean="0"/>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0A7E8-544B-45E9-8530-9F5B3DFCEB8A}" type="datetimeFigureOut">
              <a:rPr lang="en-GB" smtClean="0"/>
              <a:t>27/01/2025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99A2B4D-BA8F-4B35-8416-2630802CAF41}"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C50A7E8-544B-45E9-8530-9F5B3DFCEB8A}" type="datetimeFigureOut">
              <a:rPr lang="en-GB" smtClean="0"/>
              <a:t>27/01/2025</a:t>
            </a:fld>
            <a:endParaRPr lang="en-GB"/>
          </a:p>
        </p:txBody>
      </p:sp>
      <p:sp>
        <p:nvSpPr>
          <p:cNvPr id="22" name="Slide Number Placeholder 21"/>
          <p:cNvSpPr>
            <a:spLocks noGrp="1"/>
          </p:cNvSpPr>
          <p:nvPr>
            <p:ph type="sldNum" sz="quarter" idx="15"/>
          </p:nvPr>
        </p:nvSpPr>
        <p:spPr/>
        <p:txBody>
          <a:bodyPr rtlCol="0"/>
          <a:lstStyle/>
          <a:p>
            <a:fld id="{A99A2B4D-BA8F-4B35-8416-2630802CAF41}" type="slidenum">
              <a:rPr lang="en-GB" smtClean="0"/>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AC50A7E8-544B-45E9-8530-9F5B3DFCEB8A}" type="datetimeFigureOut">
              <a:rPr lang="en-GB" smtClean="0"/>
              <a:t>27/01/2025</a:t>
            </a:fld>
            <a:endParaRPr lang="en-GB"/>
          </a:p>
        </p:txBody>
      </p:sp>
      <p:sp>
        <p:nvSpPr>
          <p:cNvPr id="18" name="Slide Number Placeholder 17"/>
          <p:cNvSpPr>
            <a:spLocks noGrp="1"/>
          </p:cNvSpPr>
          <p:nvPr>
            <p:ph type="sldNum" sz="quarter" idx="11"/>
          </p:nvPr>
        </p:nvSpPr>
        <p:spPr/>
        <p:txBody>
          <a:bodyPr rtlCol="0"/>
          <a:lstStyle/>
          <a:p>
            <a:fld id="{A99A2B4D-BA8F-4B35-8416-2630802CAF41}" type="slidenum">
              <a:rPr lang="en-GB" smtClean="0"/>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C50A7E8-544B-45E9-8530-9F5B3DFCEB8A}" type="datetimeFigureOut">
              <a:rPr lang="en-GB" smtClean="0"/>
              <a:t>27/01/2025</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99A2B4D-BA8F-4B35-8416-2630802CAF41}"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2762" y="260648"/>
            <a:ext cx="7772400" cy="1829761"/>
          </a:xfrm>
        </p:spPr>
        <p:txBody>
          <a:bodyPr>
            <a:noAutofit/>
          </a:bodyPr>
          <a:lstStyle/>
          <a:p>
            <a:pPr algn="ctr"/>
            <a:r>
              <a:rPr lang="en-US" sz="3200" b="0" dirty="0" smtClean="0">
                <a:effectLst/>
              </a:rPr>
              <a:t>TOPIC: </a:t>
            </a:r>
            <a:r>
              <a:rPr lang="en-US" sz="3200" dirty="0" smtClean="0">
                <a:effectLst/>
              </a:rPr>
              <a:t/>
            </a:r>
            <a:br>
              <a:rPr lang="en-US" sz="3200" dirty="0" smtClean="0">
                <a:effectLst/>
              </a:rPr>
            </a:br>
            <a:r>
              <a:rPr lang="en-US" sz="2800" dirty="0" smtClean="0">
                <a:effectLst/>
                <a:latin typeface="Aharoni" pitchFamily="2" charset="-79"/>
                <a:cs typeface="Aharoni" pitchFamily="2" charset="-79"/>
              </a:rPr>
              <a:t>MANAGING </a:t>
            </a:r>
            <a:r>
              <a:rPr lang="en-US" sz="2800" dirty="0">
                <a:effectLst/>
                <a:latin typeface="Aharoni" pitchFamily="2" charset="-79"/>
                <a:cs typeface="Aharoni" pitchFamily="2" charset="-79"/>
              </a:rPr>
              <a:t>EVIDENCE IN MULTI-CLAIMANT AND MULTI-DEFENDANT CASES</a:t>
            </a:r>
            <a:r>
              <a:rPr lang="en-GB" sz="2800" dirty="0">
                <a:effectLst/>
                <a:latin typeface="Aharoni" pitchFamily="2" charset="-79"/>
                <a:cs typeface="Aharoni" pitchFamily="2" charset="-79"/>
              </a:rPr>
              <a:t/>
            </a:r>
            <a:br>
              <a:rPr lang="en-GB" sz="2800" dirty="0">
                <a:effectLst/>
                <a:latin typeface="Aharoni" pitchFamily="2" charset="-79"/>
                <a:cs typeface="Aharoni" pitchFamily="2" charset="-79"/>
              </a:rPr>
            </a:br>
            <a:endParaRPr lang="en-GB" sz="3200" dirty="0">
              <a:latin typeface="Aharoni" pitchFamily="2" charset="-79"/>
              <a:cs typeface="Aharoni" pitchFamily="2" charset="-79"/>
            </a:endParaRPr>
          </a:p>
        </p:txBody>
      </p:sp>
      <p:sp>
        <p:nvSpPr>
          <p:cNvPr id="3" name="Subtitle 2"/>
          <p:cNvSpPr>
            <a:spLocks noGrp="1"/>
          </p:cNvSpPr>
          <p:nvPr>
            <p:ph type="subTitle" idx="1"/>
          </p:nvPr>
        </p:nvSpPr>
        <p:spPr>
          <a:xfrm>
            <a:off x="1371600" y="1772816"/>
            <a:ext cx="7772400" cy="1152128"/>
          </a:xfrm>
        </p:spPr>
        <p:txBody>
          <a:bodyPr>
            <a:normAutofit fontScale="92500" lnSpcReduction="10000"/>
          </a:bodyPr>
          <a:lstStyle/>
          <a:p>
            <a:pPr algn="ctr"/>
            <a:r>
              <a:rPr lang="en-GB" sz="2400" dirty="0" smtClean="0"/>
              <a:t>BY</a:t>
            </a:r>
          </a:p>
          <a:p>
            <a:pPr algn="ctr"/>
            <a:r>
              <a:rPr lang="en-GB" sz="2400" dirty="0" smtClean="0"/>
              <a:t>HON. JUSTICE YAKUBU BADAMASI</a:t>
            </a:r>
          </a:p>
          <a:p>
            <a:pPr algn="ctr"/>
            <a:r>
              <a:rPr lang="en-GB" sz="2400" dirty="0" smtClean="0"/>
              <a:t>HIGH COURT OF JUSTICE, KADUNA</a:t>
            </a:r>
          </a:p>
        </p:txBody>
      </p:sp>
      <p:sp>
        <p:nvSpPr>
          <p:cNvPr id="4" name="Subtitle 2"/>
          <p:cNvSpPr txBox="1">
            <a:spLocks/>
          </p:cNvSpPr>
          <p:nvPr/>
        </p:nvSpPr>
        <p:spPr>
          <a:xfrm>
            <a:off x="2123728" y="3284984"/>
            <a:ext cx="6552728" cy="2952328"/>
          </a:xfrm>
          <a:prstGeom prst="rect">
            <a:avLst/>
          </a:prstGeom>
        </p:spPr>
        <p:txBody>
          <a:bodyPr vert="horz" lIns="45720" rIns="45720">
            <a:normAutofit fontScale="92500"/>
          </a:bodyPr>
          <a:lstStyle>
            <a:lvl1pPr marL="0" marR="64008" indent="0" algn="r" rtl="0" eaLnBrk="1" latinLnBrk="0" hangingPunct="1">
              <a:spcBef>
                <a:spcPts val="400"/>
              </a:spcBef>
              <a:spcAft>
                <a:spcPts val="0"/>
              </a:spcAft>
              <a:buClr>
                <a:schemeClr val="accent1"/>
              </a:buClr>
              <a:buSzPct val="68000"/>
              <a:buFont typeface="Wingdings 3"/>
              <a:buNone/>
              <a:defRPr kumimoji="0" sz="2700" kern="1200">
                <a:solidFill>
                  <a:schemeClr val="tx2"/>
                </a:solidFill>
                <a:latin typeface="+mn-lt"/>
                <a:ea typeface="+mn-ea"/>
                <a:cs typeface="+mn-cs"/>
              </a:defRPr>
            </a:lvl1pPr>
            <a:lvl2pPr marL="457200" indent="0" algn="ctr" rtl="0" eaLnBrk="1" latinLnBrk="0" hangingPunct="1">
              <a:spcBef>
                <a:spcPts val="324"/>
              </a:spcBef>
              <a:buClr>
                <a:schemeClr val="accent1"/>
              </a:buClr>
              <a:buFont typeface="Verdana"/>
              <a:buNone/>
              <a:defRPr kumimoji="0" sz="2300" kern="1200">
                <a:solidFill>
                  <a:schemeClr val="tx1"/>
                </a:solidFill>
                <a:latin typeface="+mn-lt"/>
                <a:ea typeface="+mn-ea"/>
                <a:cs typeface="+mn-cs"/>
              </a:defRPr>
            </a:lvl2pPr>
            <a:lvl3pPr marL="914400" indent="0" algn="ctr" rtl="0" eaLnBrk="1" latinLnBrk="0" hangingPunct="1">
              <a:spcBef>
                <a:spcPts val="350"/>
              </a:spcBef>
              <a:buClr>
                <a:schemeClr val="accent2"/>
              </a:buClr>
              <a:buSzPct val="100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50"/>
              </a:spcBef>
              <a:buClr>
                <a:schemeClr val="accent2"/>
              </a:buClr>
              <a:buFont typeface="Wingdings 2"/>
              <a:buNone/>
              <a:defRPr kumimoji="0" sz="1900" kern="1200">
                <a:solidFill>
                  <a:schemeClr val="tx1"/>
                </a:solidFill>
                <a:latin typeface="+mn-lt"/>
                <a:ea typeface="+mn-ea"/>
                <a:cs typeface="+mn-cs"/>
              </a:defRPr>
            </a:lvl4pPr>
            <a:lvl5pPr marL="1828800" indent="0" algn="ctr" rtl="0" eaLnBrk="1" latinLnBrk="0" hangingPunct="1">
              <a:spcBef>
                <a:spcPts val="350"/>
              </a:spcBef>
              <a:buClr>
                <a:schemeClr val="accent2"/>
              </a:buClr>
              <a:buFont typeface="Wingdings 2"/>
              <a:buNone/>
              <a:defRPr kumimoji="0" sz="1800"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algn="ctr"/>
            <a:r>
              <a:rPr lang="en-US" sz="2200" b="1" dirty="0" smtClean="0"/>
              <a:t>BEING A </a:t>
            </a:r>
            <a:r>
              <a:rPr lang="en-US" sz="2200" b="1" dirty="0"/>
              <a:t>PAPER PRESENTATION AT THE HYBRID REFRESHER COURSE FOR JUDGES OF THE LOWER COURTS 24</a:t>
            </a:r>
            <a:r>
              <a:rPr lang="en-US" sz="2200" b="1" baseline="30000" dirty="0"/>
              <a:t>TH</a:t>
            </a:r>
            <a:r>
              <a:rPr lang="en-US" sz="2200" b="1" dirty="0"/>
              <a:t> TO 28</a:t>
            </a:r>
            <a:r>
              <a:rPr lang="en-US" sz="2200" b="1" baseline="30000" dirty="0"/>
              <a:t>TH</a:t>
            </a:r>
            <a:r>
              <a:rPr lang="en-US" sz="2200" b="1" dirty="0"/>
              <a:t> FEBRUARY, 2025; </a:t>
            </a:r>
            <a:endParaRPr lang="en-US" sz="2200" b="1" dirty="0" smtClean="0"/>
          </a:p>
          <a:p>
            <a:pPr algn="ctr"/>
            <a:endParaRPr lang="en-US" sz="2000" b="1" dirty="0"/>
          </a:p>
          <a:p>
            <a:pPr algn="ctr"/>
            <a:r>
              <a:rPr lang="en-US" sz="2600" b="1" dirty="0">
                <a:latin typeface="Aharoni" pitchFamily="2" charset="-79"/>
                <a:cs typeface="Aharoni" pitchFamily="2" charset="-79"/>
              </a:rPr>
              <a:t>ANDREWS OTUTU OBASEKI AUDITORIUM, </a:t>
            </a:r>
            <a:endParaRPr lang="en-GB" sz="2600" dirty="0">
              <a:latin typeface="Aharoni" pitchFamily="2" charset="-79"/>
              <a:cs typeface="Aharoni" pitchFamily="2" charset="-79"/>
            </a:endParaRPr>
          </a:p>
          <a:p>
            <a:pPr algn="ctr"/>
            <a:r>
              <a:rPr lang="en-US" sz="2600" b="1" dirty="0">
                <a:latin typeface="Aharoni" pitchFamily="2" charset="-79"/>
                <a:cs typeface="Aharoni" pitchFamily="2" charset="-79"/>
              </a:rPr>
              <a:t>NATIONAL JUDICIAL INSTITUTE, </a:t>
            </a:r>
            <a:r>
              <a:rPr lang="en-US" sz="2600" b="1" dirty="0" smtClean="0">
                <a:latin typeface="Aharoni" pitchFamily="2" charset="-79"/>
                <a:cs typeface="Aharoni" pitchFamily="2" charset="-79"/>
              </a:rPr>
              <a:t>ABUJA</a:t>
            </a:r>
            <a:endParaRPr lang="en-GB" sz="2600" dirty="0">
              <a:latin typeface="Aharoni" pitchFamily="2" charset="-79"/>
              <a:cs typeface="Aharoni" pitchFamily="2" charset="-79"/>
            </a:endParaRPr>
          </a:p>
          <a:p>
            <a:pPr algn="ctr"/>
            <a:r>
              <a:rPr lang="en-US" sz="2000" b="1" dirty="0"/>
              <a:t> </a:t>
            </a:r>
            <a:endParaRPr lang="en-GB" sz="2000" dirty="0"/>
          </a:p>
          <a:p>
            <a:pPr algn="ctr"/>
            <a:endParaRPr lang="en-GB" sz="2000" dirty="0"/>
          </a:p>
        </p:txBody>
      </p:sp>
    </p:spTree>
    <p:extLst>
      <p:ext uri="{BB962C8B-B14F-4D97-AF65-F5344CB8AC3E}">
        <p14:creationId xmlns:p14="http://schemas.microsoft.com/office/powerpoint/2010/main" val="557556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8075240" cy="5997280"/>
          </a:xfrm>
        </p:spPr>
        <p:txBody>
          <a:bodyPr>
            <a:noAutofit/>
          </a:bodyPr>
          <a:lstStyle/>
          <a:p>
            <a:pPr marL="0" indent="0" algn="just">
              <a:buNone/>
            </a:pPr>
            <a:r>
              <a:rPr lang="en-US" sz="2500" dirty="0" smtClean="0"/>
              <a:t>In </a:t>
            </a:r>
            <a:r>
              <a:rPr lang="en-US" sz="2500" dirty="0"/>
              <a:t>multi-party cases, each claimant or defendant typically provides substantial evidence to support their claims or </a:t>
            </a:r>
            <a:r>
              <a:rPr lang="en-US" sz="2500" dirty="0" err="1"/>
              <a:t>defences</a:t>
            </a:r>
            <a:r>
              <a:rPr lang="en-US" sz="2500" dirty="0"/>
              <a:t>. This can lead to duplication of overlapping materials; and information overload, which require courts to sift through voluminous evidential submissions, and leading to increasing the risk of errors and delays. </a:t>
            </a:r>
            <a:endParaRPr lang="en-GB" sz="2500" dirty="0"/>
          </a:p>
          <a:p>
            <a:pPr lvl="0" algn="just"/>
            <a:r>
              <a:rPr lang="en-US" sz="2500" b="1" u="sng" dirty="0"/>
              <a:t>Conflicting interests amongst parties </a:t>
            </a:r>
            <a:endParaRPr lang="en-GB" sz="2500" dirty="0"/>
          </a:p>
          <a:p>
            <a:pPr algn="just"/>
            <a:r>
              <a:rPr lang="en-US" sz="2500" dirty="0"/>
              <a:t>Each claimant and or defendant may in multi-party action may have divergent interests and strategies. For instance, claimants might present overlapping but distinct evidence, while defendants could employ conflicting </a:t>
            </a:r>
            <a:r>
              <a:rPr lang="en-US" sz="2500" dirty="0" err="1"/>
              <a:t>defences</a:t>
            </a:r>
            <a:r>
              <a:rPr lang="en-US" sz="2500" dirty="0"/>
              <a:t>; thereby conflicting the court’s ability to determine liability. </a:t>
            </a:r>
            <a:endParaRPr lang="en-GB" sz="2500" dirty="0"/>
          </a:p>
          <a:p>
            <a:pPr algn="just"/>
            <a:endParaRPr lang="en-GB" sz="2500" dirty="0"/>
          </a:p>
        </p:txBody>
      </p:sp>
    </p:spTree>
    <p:extLst>
      <p:ext uri="{BB962C8B-B14F-4D97-AF65-F5344CB8AC3E}">
        <p14:creationId xmlns:p14="http://schemas.microsoft.com/office/powerpoint/2010/main" val="1249854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12040"/>
            <a:ext cx="7931224" cy="5997280"/>
          </a:xfrm>
        </p:spPr>
        <p:txBody>
          <a:bodyPr>
            <a:noAutofit/>
          </a:bodyPr>
          <a:lstStyle/>
          <a:p>
            <a:pPr marL="0" indent="0" algn="just">
              <a:buNone/>
            </a:pPr>
            <a:r>
              <a:rPr lang="en-US" sz="2500" dirty="0"/>
              <a:t>While uniting in seeking reliefs, individual claimants may have varying degrees of harm, requiring tailored evidence for each. The defendants also, in many cases may not have a unified </a:t>
            </a:r>
            <a:r>
              <a:rPr lang="en-US" sz="2500" dirty="0" err="1"/>
              <a:t>defence</a:t>
            </a:r>
            <a:r>
              <a:rPr lang="en-US" sz="2500" dirty="0"/>
              <a:t>. For example, in a corporate dispute involving joint ventures, one defendant may shift blame onto another. Likewise in a criminal trial where a defendant’s </a:t>
            </a:r>
            <a:r>
              <a:rPr lang="en-US" sz="2500" dirty="0" err="1"/>
              <a:t>defence</a:t>
            </a:r>
            <a:r>
              <a:rPr lang="en-US" sz="2500" dirty="0"/>
              <a:t> implicates his co-defendants. </a:t>
            </a:r>
            <a:endParaRPr lang="en-US" sz="2500" dirty="0" smtClean="0"/>
          </a:p>
          <a:p>
            <a:pPr marL="0" indent="0" algn="just">
              <a:buNone/>
            </a:pPr>
            <a:endParaRPr lang="en-GB" sz="1050" dirty="0"/>
          </a:p>
          <a:p>
            <a:pPr lvl="0" algn="just"/>
            <a:r>
              <a:rPr lang="en-US" sz="2500" b="1" u="sng" dirty="0"/>
              <a:t>Admissibility Disputes </a:t>
            </a:r>
            <a:endParaRPr lang="en-GB" sz="2500" dirty="0"/>
          </a:p>
          <a:p>
            <a:pPr lvl="0" algn="just"/>
            <a:r>
              <a:rPr lang="en-US" sz="2500" dirty="0" smtClean="0"/>
              <a:t>With </a:t>
            </a:r>
            <a:r>
              <a:rPr lang="en-US" sz="2500" dirty="0"/>
              <a:t>multiple parties submitting evidence, ensuring compliance with admissibility requirements under the Evidence Act is critical. In multiparty cases, challenges to admissibility are more frequent due to the large number of submissions.</a:t>
            </a:r>
            <a:endParaRPr lang="en-GB" sz="2500" dirty="0"/>
          </a:p>
        </p:txBody>
      </p:sp>
    </p:spTree>
    <p:extLst>
      <p:ext uri="{BB962C8B-B14F-4D97-AF65-F5344CB8AC3E}">
        <p14:creationId xmlns:p14="http://schemas.microsoft.com/office/powerpoint/2010/main" val="251059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859216" cy="5709248"/>
          </a:xfrm>
        </p:spPr>
        <p:txBody>
          <a:bodyPr>
            <a:normAutofit/>
          </a:bodyPr>
          <a:lstStyle/>
          <a:p>
            <a:pPr algn="just"/>
            <a:r>
              <a:rPr lang="en-US" sz="2800" dirty="0"/>
              <a:t>For example, under the Evidence Act, 2011 as amended, a document must be authenticated under S. 83, electronic records must meet specific standards under Section 84, and the issues of relevancy and admissibility of evidence under Sections 1-14. </a:t>
            </a:r>
            <a:r>
              <a:rPr lang="en-US" sz="2800" b="1" u="sng" dirty="0"/>
              <a:t> </a:t>
            </a:r>
            <a:endParaRPr lang="en-GB" sz="2800" dirty="0"/>
          </a:p>
          <a:p>
            <a:pPr algn="just"/>
            <a:endParaRPr lang="en-GB" sz="2800" dirty="0"/>
          </a:p>
        </p:txBody>
      </p:sp>
    </p:spTree>
    <p:extLst>
      <p:ext uri="{BB962C8B-B14F-4D97-AF65-F5344CB8AC3E}">
        <p14:creationId xmlns:p14="http://schemas.microsoft.com/office/powerpoint/2010/main" val="4056144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404664"/>
            <a:ext cx="8147248" cy="6069288"/>
          </a:xfrm>
        </p:spPr>
        <p:txBody>
          <a:bodyPr>
            <a:noAutofit/>
          </a:bodyPr>
          <a:lstStyle/>
          <a:p>
            <a:pPr lvl="0" algn="just"/>
            <a:r>
              <a:rPr lang="en-US" sz="2500" b="1" u="sng" dirty="0"/>
              <a:t>Witness Management/Coordination </a:t>
            </a:r>
            <a:endParaRPr lang="en-GB" sz="2500" dirty="0"/>
          </a:p>
          <a:p>
            <a:pPr algn="just"/>
            <a:r>
              <a:rPr lang="en-US" sz="2500" dirty="0"/>
              <a:t>Coordinating witnesses in a multiparty case is complex. The need to manage several witnesses presenting evidence on behalf of different parties can lead to scheduling conflicts and inconsistencies in testimonies. For instance, witnesses may be unavailable when needed, and conflicting testimonies from witnesses representing different claimants or defendants can also undermine credibility. The case of </a:t>
            </a:r>
            <a:r>
              <a:rPr lang="en-US" sz="2500" b="1" dirty="0"/>
              <a:t>SHELL PETROLEUM DEVELOPMENT COMPANY VS. FARAH (1995) 3 NWLR (PT. 382) 148</a:t>
            </a:r>
            <a:r>
              <a:rPr lang="en-US" sz="2500" dirty="0"/>
              <a:t> demonstrated the challenges of coordinating evidence and witnesses in mass tort claims. It also emphasized the need for case management practice. </a:t>
            </a:r>
            <a:r>
              <a:rPr lang="en-US" sz="2500" b="1" u="sng" dirty="0"/>
              <a:t> </a:t>
            </a:r>
            <a:endParaRPr lang="en-GB" sz="2500" dirty="0"/>
          </a:p>
          <a:p>
            <a:pPr algn="just"/>
            <a:endParaRPr lang="en-GB" sz="2500" dirty="0"/>
          </a:p>
        </p:txBody>
      </p:sp>
    </p:spTree>
    <p:extLst>
      <p:ext uri="{BB962C8B-B14F-4D97-AF65-F5344CB8AC3E}">
        <p14:creationId xmlns:p14="http://schemas.microsoft.com/office/powerpoint/2010/main" val="902415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7931224" cy="5565232"/>
          </a:xfrm>
        </p:spPr>
        <p:txBody>
          <a:bodyPr>
            <a:normAutofit/>
          </a:bodyPr>
          <a:lstStyle/>
          <a:p>
            <a:pPr lvl="0" algn="just"/>
            <a:r>
              <a:rPr lang="en-US" sz="2600" b="1" u="sng" dirty="0"/>
              <a:t>Procedural Delays </a:t>
            </a:r>
            <a:endParaRPr lang="en-GB" sz="2600" dirty="0"/>
          </a:p>
          <a:p>
            <a:pPr algn="just"/>
            <a:r>
              <a:rPr lang="en-US" sz="2600" dirty="0"/>
              <a:t>Multiplicity of parties can result in unnecessary adjournments, interlocutory applications and prolonged trials that could prejudice the course of justice. </a:t>
            </a:r>
            <a:r>
              <a:rPr lang="en-US" sz="2600" b="1" dirty="0"/>
              <a:t>“Justice delayed is justice denied”. </a:t>
            </a:r>
            <a:endParaRPr lang="en-GB" sz="2600" dirty="0"/>
          </a:p>
        </p:txBody>
      </p:sp>
    </p:spTree>
    <p:extLst>
      <p:ext uri="{BB962C8B-B14F-4D97-AF65-F5344CB8AC3E}">
        <p14:creationId xmlns:p14="http://schemas.microsoft.com/office/powerpoint/2010/main" val="1855781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19256" cy="1143000"/>
          </a:xfrm>
        </p:spPr>
        <p:txBody>
          <a:bodyPr>
            <a:normAutofit fontScale="90000"/>
          </a:bodyPr>
          <a:lstStyle/>
          <a:p>
            <a:r>
              <a:rPr lang="en-US" b="1" dirty="0"/>
              <a:t>E. 	</a:t>
            </a:r>
            <a:r>
              <a:rPr lang="en-US" b="1" u="sng" dirty="0"/>
              <a:t>Practical Strategies and Best Practices for Managing Evidence in Multi-Party Litigation.</a:t>
            </a:r>
            <a:r>
              <a:rPr lang="en-GB" dirty="0"/>
              <a:t/>
            </a:r>
            <a:br>
              <a:rPr lang="en-GB" dirty="0"/>
            </a:br>
            <a:endParaRPr lang="en-GB" dirty="0"/>
          </a:p>
        </p:txBody>
      </p:sp>
      <p:sp>
        <p:nvSpPr>
          <p:cNvPr id="3" name="Content Placeholder 2"/>
          <p:cNvSpPr>
            <a:spLocks noGrp="1"/>
          </p:cNvSpPr>
          <p:nvPr>
            <p:ph sz="quarter" idx="1"/>
          </p:nvPr>
        </p:nvSpPr>
        <p:spPr>
          <a:xfrm>
            <a:off x="457200" y="1600200"/>
            <a:ext cx="7931224" cy="4873752"/>
          </a:xfrm>
        </p:spPr>
        <p:txBody>
          <a:bodyPr>
            <a:normAutofit fontScale="92500"/>
          </a:bodyPr>
          <a:lstStyle/>
          <a:p>
            <a:pPr marL="0" indent="0" algn="just">
              <a:buNone/>
            </a:pPr>
            <a:r>
              <a:rPr lang="en-US" dirty="0" smtClean="0"/>
              <a:t>Generally</a:t>
            </a:r>
            <a:r>
              <a:rPr lang="en-US" dirty="0"/>
              <a:t>, effective case management conferences (CMCS) are crucial in multi-party cases. Judges manning our courts should leverage on case</a:t>
            </a:r>
            <a:r>
              <a:rPr lang="en-US" b="1" dirty="0"/>
              <a:t> </a:t>
            </a:r>
            <a:r>
              <a:rPr lang="en-US" dirty="0"/>
              <a:t>management conferences to define issues and limit the scope of disputes, identify evidence, early in the process, and establish timelines for submissions and witness appearances. The pre-trial conference and scheduling are contained in most of the procedural Rules obtainable in our respective states. For instance Order 26 of the High Court (Civil Procedure) Rules of Kaduna State, 2007. </a:t>
            </a:r>
            <a:endParaRPr lang="en-GB" dirty="0"/>
          </a:p>
          <a:p>
            <a:pPr marL="0" indent="0" algn="just">
              <a:buNone/>
            </a:pPr>
            <a:endParaRPr lang="en-US" dirty="0" smtClean="0"/>
          </a:p>
          <a:p>
            <a:pPr marL="0" indent="0" algn="just">
              <a:buNone/>
            </a:pPr>
            <a:r>
              <a:rPr lang="en-US" dirty="0" smtClean="0"/>
              <a:t>Here </a:t>
            </a:r>
            <a:r>
              <a:rPr lang="en-US" dirty="0"/>
              <a:t>are some best practices that would greatly help judges to effectively manage evidence in multi-party cases: </a:t>
            </a:r>
            <a:endParaRPr lang="en-GB" dirty="0"/>
          </a:p>
        </p:txBody>
      </p:sp>
    </p:spTree>
    <p:extLst>
      <p:ext uri="{BB962C8B-B14F-4D97-AF65-F5344CB8AC3E}">
        <p14:creationId xmlns:p14="http://schemas.microsoft.com/office/powerpoint/2010/main" val="3549476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Pre-Trial Management</a:t>
            </a:r>
            <a:r>
              <a:rPr lang="en-GB" dirty="0"/>
              <a:t/>
            </a:r>
            <a:br>
              <a:rPr lang="en-GB" dirty="0"/>
            </a:br>
            <a:endParaRPr lang="en-GB" dirty="0"/>
          </a:p>
        </p:txBody>
      </p:sp>
      <p:sp>
        <p:nvSpPr>
          <p:cNvPr id="3" name="Content Placeholder 2"/>
          <p:cNvSpPr>
            <a:spLocks noGrp="1"/>
          </p:cNvSpPr>
          <p:nvPr>
            <p:ph sz="quarter" idx="1"/>
          </p:nvPr>
        </p:nvSpPr>
        <p:spPr>
          <a:xfrm>
            <a:off x="457200" y="1196752"/>
            <a:ext cx="7931224" cy="5277200"/>
          </a:xfrm>
        </p:spPr>
        <p:txBody>
          <a:bodyPr>
            <a:noAutofit/>
          </a:bodyPr>
          <a:lstStyle/>
          <a:p>
            <a:pPr marL="0" indent="0" algn="just">
              <a:buNone/>
            </a:pPr>
            <a:r>
              <a:rPr lang="en-US" sz="2600" b="1" dirty="0"/>
              <a:t>1. Create a detailed evidence management plan:</a:t>
            </a:r>
            <a:r>
              <a:rPr lang="en-US" sz="2600" dirty="0"/>
              <a:t> Outline the procedures for handling, storing, and retrieving evidence.</a:t>
            </a:r>
            <a:endParaRPr lang="en-GB" sz="2600" dirty="0"/>
          </a:p>
          <a:p>
            <a:pPr marL="0" indent="0" algn="just">
              <a:buNone/>
            </a:pPr>
            <a:endParaRPr lang="en-US" sz="2600" b="1" dirty="0" smtClean="0"/>
          </a:p>
          <a:p>
            <a:pPr marL="0" indent="0" algn="just">
              <a:buNone/>
            </a:pPr>
            <a:r>
              <a:rPr lang="en-US" sz="2600" b="1" dirty="0" smtClean="0"/>
              <a:t>2</a:t>
            </a:r>
            <a:r>
              <a:rPr lang="en-US" sz="2600" b="1" dirty="0"/>
              <a:t>. Establish a robust document management system:</a:t>
            </a:r>
            <a:r>
              <a:rPr lang="en-US" sz="2600" dirty="0"/>
              <a:t> Utilize technology to organize and track evidence, ensuring easy access and retrieval.</a:t>
            </a:r>
            <a:endParaRPr lang="en-GB" sz="2600" dirty="0"/>
          </a:p>
          <a:p>
            <a:pPr marL="0" indent="0" algn="just">
              <a:buNone/>
            </a:pPr>
            <a:endParaRPr lang="en-US" sz="2600" b="1" dirty="0" smtClean="0"/>
          </a:p>
          <a:p>
            <a:pPr marL="0" indent="0" algn="just">
              <a:buNone/>
            </a:pPr>
            <a:r>
              <a:rPr lang="en-US" sz="2600" b="1" dirty="0" smtClean="0"/>
              <a:t>3</a:t>
            </a:r>
            <a:r>
              <a:rPr lang="en-US" sz="2600" b="1" dirty="0"/>
              <a:t>. Set clear guidelines for evidence submission:</a:t>
            </a:r>
            <a:r>
              <a:rPr lang="en-US" sz="2600" dirty="0"/>
              <a:t> Inform parties of the required format, timing, and content for evidence submission.</a:t>
            </a:r>
            <a:endParaRPr lang="en-GB" sz="2600" dirty="0"/>
          </a:p>
          <a:p>
            <a:pPr algn="just"/>
            <a:endParaRPr lang="en-GB" sz="2600" dirty="0"/>
          </a:p>
        </p:txBody>
      </p:sp>
    </p:spTree>
    <p:extLst>
      <p:ext uri="{BB962C8B-B14F-4D97-AF65-F5344CB8AC3E}">
        <p14:creationId xmlns:p14="http://schemas.microsoft.com/office/powerpoint/2010/main" val="4187319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Evidence Organization</a:t>
            </a:r>
            <a:r>
              <a:rPr lang="en-GB" dirty="0"/>
              <a:t/>
            </a:r>
            <a:br>
              <a:rPr lang="en-GB" dirty="0"/>
            </a:br>
            <a:endParaRPr lang="en-GB" dirty="0"/>
          </a:p>
        </p:txBody>
      </p:sp>
      <p:sp>
        <p:nvSpPr>
          <p:cNvPr id="3" name="Content Placeholder 2"/>
          <p:cNvSpPr>
            <a:spLocks noGrp="1"/>
          </p:cNvSpPr>
          <p:nvPr>
            <p:ph sz="quarter" idx="1"/>
          </p:nvPr>
        </p:nvSpPr>
        <p:spPr>
          <a:xfrm>
            <a:off x="457200" y="1340768"/>
            <a:ext cx="7859216" cy="5133184"/>
          </a:xfrm>
        </p:spPr>
        <p:txBody>
          <a:bodyPr>
            <a:normAutofit/>
          </a:bodyPr>
          <a:lstStyle/>
          <a:p>
            <a:pPr marL="0" indent="0" algn="just">
              <a:buNone/>
            </a:pPr>
            <a:r>
              <a:rPr lang="en-US" sz="2600" b="1" dirty="0" smtClean="0"/>
              <a:t>1. Categorize </a:t>
            </a:r>
            <a:r>
              <a:rPr lang="en-US" sz="2600" b="1" dirty="0"/>
              <a:t>evidence by issue or claim:</a:t>
            </a:r>
            <a:r>
              <a:rPr lang="en-US" sz="2600" dirty="0"/>
              <a:t> Organize evidence by topic or claim to facilitate easy reference and review</a:t>
            </a:r>
            <a:r>
              <a:rPr lang="en-US" sz="2600" dirty="0" smtClean="0"/>
              <a:t>.</a:t>
            </a:r>
          </a:p>
          <a:p>
            <a:pPr marL="0" indent="0" algn="just">
              <a:buNone/>
            </a:pPr>
            <a:endParaRPr lang="en-GB" sz="2600" dirty="0"/>
          </a:p>
          <a:p>
            <a:pPr marL="0" indent="0" algn="just">
              <a:buNone/>
            </a:pPr>
            <a:r>
              <a:rPr lang="en-US" sz="2600" b="1" dirty="0"/>
              <a:t>2. Use a master evidence list:</a:t>
            </a:r>
            <a:r>
              <a:rPr lang="en-US" sz="2600" dirty="0"/>
              <a:t> Maintain a comprehensive list of all evidence submitted, including descriptions and exhibit numbers.</a:t>
            </a:r>
            <a:endParaRPr lang="en-GB" sz="2600" dirty="0"/>
          </a:p>
          <a:p>
            <a:pPr marL="0" indent="0" algn="just">
              <a:buNone/>
            </a:pPr>
            <a:endParaRPr lang="en-US" sz="2600" b="1" dirty="0" smtClean="0"/>
          </a:p>
          <a:p>
            <a:pPr marL="0" indent="0" algn="just">
              <a:buNone/>
            </a:pPr>
            <a:r>
              <a:rPr lang="en-US" sz="2600" b="1" dirty="0" smtClean="0"/>
              <a:t>3</a:t>
            </a:r>
            <a:r>
              <a:rPr lang="en-US" sz="2600" b="1" dirty="0"/>
              <a:t>. Create an evidence matrix:</a:t>
            </a:r>
            <a:r>
              <a:rPr lang="en-US" sz="2600" dirty="0"/>
              <a:t> Develop a chart or table to track evidence, witnesses, and relevant issues.</a:t>
            </a:r>
            <a:endParaRPr lang="en-GB" sz="2600" dirty="0"/>
          </a:p>
          <a:p>
            <a:pPr algn="just"/>
            <a:endParaRPr lang="en-GB" sz="2600" dirty="0"/>
          </a:p>
        </p:txBody>
      </p:sp>
    </p:spTree>
    <p:extLst>
      <p:ext uri="{BB962C8B-B14F-4D97-AF65-F5344CB8AC3E}">
        <p14:creationId xmlns:p14="http://schemas.microsoft.com/office/powerpoint/2010/main" val="5078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467600" cy="1143000"/>
          </a:xfrm>
        </p:spPr>
        <p:txBody>
          <a:bodyPr>
            <a:normAutofit fontScale="90000"/>
          </a:bodyPr>
          <a:lstStyle/>
          <a:p>
            <a:r>
              <a:rPr lang="en-US" b="1" dirty="0"/>
              <a:t>Evidence Admissibility </a:t>
            </a:r>
            <a:r>
              <a:rPr lang="en-US" b="1" dirty="0" smtClean="0"/>
              <a:t>and Authenticity</a:t>
            </a:r>
            <a:r>
              <a:rPr lang="en-GB" dirty="0"/>
              <a:t/>
            </a:r>
            <a:br>
              <a:rPr lang="en-GB" dirty="0"/>
            </a:br>
            <a:endParaRPr lang="en-GB" dirty="0"/>
          </a:p>
        </p:txBody>
      </p:sp>
      <p:sp>
        <p:nvSpPr>
          <p:cNvPr id="3" name="Content Placeholder 2"/>
          <p:cNvSpPr>
            <a:spLocks noGrp="1"/>
          </p:cNvSpPr>
          <p:nvPr>
            <p:ph sz="quarter" idx="1"/>
          </p:nvPr>
        </p:nvSpPr>
        <p:spPr>
          <a:xfrm>
            <a:off x="457200" y="1600200"/>
            <a:ext cx="7931224" cy="4873752"/>
          </a:xfrm>
        </p:spPr>
        <p:txBody>
          <a:bodyPr>
            <a:normAutofit/>
          </a:bodyPr>
          <a:lstStyle/>
          <a:p>
            <a:pPr marL="0" indent="0" algn="just">
              <a:buNone/>
            </a:pPr>
            <a:r>
              <a:rPr lang="en-US" sz="2600" b="1" dirty="0"/>
              <a:t>1. Conduct thorough admissibility reviews:</a:t>
            </a:r>
            <a:r>
              <a:rPr lang="en-US" sz="2600" dirty="0"/>
              <a:t> Ensure that all evidence meets the relevant legal standards for admissibility.</a:t>
            </a:r>
            <a:endParaRPr lang="en-GB" sz="2600" dirty="0"/>
          </a:p>
          <a:p>
            <a:pPr marL="0" indent="0" algn="just">
              <a:buNone/>
            </a:pPr>
            <a:endParaRPr lang="en-US" sz="2600" b="1" dirty="0" smtClean="0"/>
          </a:p>
          <a:p>
            <a:pPr marL="0" indent="0" algn="just">
              <a:buNone/>
            </a:pPr>
            <a:r>
              <a:rPr lang="en-US" sz="2600" b="1" dirty="0" smtClean="0"/>
              <a:t>2</a:t>
            </a:r>
            <a:r>
              <a:rPr lang="en-US" sz="2600" b="1" dirty="0"/>
              <a:t>. Verify authenticity and integrity:</a:t>
            </a:r>
            <a:r>
              <a:rPr lang="en-US" sz="2600" dirty="0"/>
              <a:t> Confirm that evidence has not been tampered with or altered in any way.</a:t>
            </a:r>
            <a:endParaRPr lang="en-GB" sz="2600" dirty="0"/>
          </a:p>
          <a:p>
            <a:pPr marL="0" indent="0" algn="just">
              <a:buNone/>
            </a:pPr>
            <a:endParaRPr lang="en-US" sz="2600" b="1" dirty="0" smtClean="0"/>
          </a:p>
          <a:p>
            <a:pPr marL="0" indent="0" algn="just">
              <a:buNone/>
            </a:pPr>
            <a:r>
              <a:rPr lang="en-US" sz="2600" b="1" dirty="0" smtClean="0"/>
              <a:t>3</a:t>
            </a:r>
            <a:r>
              <a:rPr lang="en-US" sz="2600" b="1" dirty="0"/>
              <a:t>. Consider expert testimony:</a:t>
            </a:r>
            <a:r>
              <a:rPr lang="en-US" sz="2600" dirty="0"/>
              <a:t> Engage experts to provide context and validate complex evidence, such as technical or scientific data.</a:t>
            </a:r>
            <a:endParaRPr lang="en-GB" sz="2600" dirty="0"/>
          </a:p>
          <a:p>
            <a:pPr algn="just"/>
            <a:endParaRPr lang="en-GB" sz="2600" dirty="0"/>
          </a:p>
        </p:txBody>
      </p:sp>
    </p:spTree>
    <p:extLst>
      <p:ext uri="{BB962C8B-B14F-4D97-AF65-F5344CB8AC3E}">
        <p14:creationId xmlns:p14="http://schemas.microsoft.com/office/powerpoint/2010/main" val="2355062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Trial Management</a:t>
            </a:r>
            <a:r>
              <a:rPr lang="en-GB" dirty="0"/>
              <a:t/>
            </a:r>
            <a:br>
              <a:rPr lang="en-GB" dirty="0"/>
            </a:br>
            <a:endParaRPr lang="en-GB" dirty="0"/>
          </a:p>
        </p:txBody>
      </p:sp>
      <p:sp>
        <p:nvSpPr>
          <p:cNvPr id="3" name="Content Placeholder 2"/>
          <p:cNvSpPr>
            <a:spLocks noGrp="1"/>
          </p:cNvSpPr>
          <p:nvPr>
            <p:ph sz="quarter" idx="1"/>
          </p:nvPr>
        </p:nvSpPr>
        <p:spPr>
          <a:xfrm>
            <a:off x="457200" y="1196752"/>
            <a:ext cx="7859216" cy="5277200"/>
          </a:xfrm>
        </p:spPr>
        <p:txBody>
          <a:bodyPr>
            <a:normAutofit/>
          </a:bodyPr>
          <a:lstStyle/>
          <a:p>
            <a:pPr marL="0" indent="0" algn="just">
              <a:buNone/>
            </a:pPr>
            <a:r>
              <a:rPr lang="en-US" sz="2600" b="1" dirty="0" smtClean="0"/>
              <a:t>1. Create </a:t>
            </a:r>
            <a:r>
              <a:rPr lang="en-US" sz="2600" b="1" dirty="0"/>
              <a:t>a trial schedule:</a:t>
            </a:r>
            <a:r>
              <a:rPr lang="en-US" sz="2600" dirty="0"/>
              <a:t> Establish a detailed schedule to ensure efficient use of court time</a:t>
            </a:r>
            <a:r>
              <a:rPr lang="en-US" sz="2600" dirty="0" smtClean="0"/>
              <a:t>.</a:t>
            </a:r>
          </a:p>
          <a:p>
            <a:pPr marL="0" indent="0" algn="just">
              <a:buNone/>
            </a:pPr>
            <a:endParaRPr lang="en-GB" sz="2600" dirty="0"/>
          </a:p>
          <a:p>
            <a:pPr marL="0" indent="0" algn="just">
              <a:buNone/>
            </a:pPr>
            <a:r>
              <a:rPr lang="en-US" sz="2600" b="1" dirty="0"/>
              <a:t>2. Use technology to facilitate evidence presentation: </a:t>
            </a:r>
            <a:r>
              <a:rPr lang="en-US" sz="2600" dirty="0"/>
              <a:t>Leverage tools like evidence presentation software to streamline the presentation of evidence</a:t>
            </a:r>
            <a:r>
              <a:rPr lang="en-US" sz="2600" dirty="0" smtClean="0"/>
              <a:t>.</a:t>
            </a:r>
          </a:p>
          <a:p>
            <a:pPr marL="0" indent="0" algn="just">
              <a:buNone/>
            </a:pPr>
            <a:endParaRPr lang="en-GB" sz="2600" dirty="0"/>
          </a:p>
          <a:p>
            <a:pPr marL="0" indent="0" algn="just">
              <a:buNone/>
            </a:pPr>
            <a:r>
              <a:rPr lang="en-US" sz="2600" b="1" dirty="0"/>
              <a:t>3. Maintain open communication with parties:</a:t>
            </a:r>
            <a:r>
              <a:rPr lang="en-US" sz="2600" dirty="0"/>
              <a:t> Ensure that all parties are aware of the evidence management process and any issues that arise.</a:t>
            </a:r>
            <a:endParaRPr lang="en-GB" sz="2600" dirty="0"/>
          </a:p>
          <a:p>
            <a:pPr algn="just"/>
            <a:endParaRPr lang="en-GB" sz="2600" dirty="0"/>
          </a:p>
        </p:txBody>
      </p:sp>
    </p:spTree>
    <p:extLst>
      <p:ext uri="{BB962C8B-B14F-4D97-AF65-F5344CB8AC3E}">
        <p14:creationId xmlns:p14="http://schemas.microsoft.com/office/powerpoint/2010/main" val="1189794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A. INTRODUCTION </a:t>
            </a:r>
            <a:r>
              <a:rPr lang="en-GB" dirty="0"/>
              <a:t/>
            </a:r>
            <a:br>
              <a:rPr lang="en-GB" dirty="0"/>
            </a:br>
            <a:endParaRPr lang="en-GB" dirty="0"/>
          </a:p>
        </p:txBody>
      </p:sp>
      <p:sp>
        <p:nvSpPr>
          <p:cNvPr id="2" name="Content Placeholder 1"/>
          <p:cNvSpPr>
            <a:spLocks noGrp="1"/>
          </p:cNvSpPr>
          <p:nvPr>
            <p:ph sz="quarter" idx="1"/>
          </p:nvPr>
        </p:nvSpPr>
        <p:spPr>
          <a:xfrm>
            <a:off x="457200" y="1268760"/>
            <a:ext cx="7931224" cy="5205192"/>
          </a:xfrm>
        </p:spPr>
        <p:txBody>
          <a:bodyPr>
            <a:noAutofit/>
          </a:bodyPr>
          <a:lstStyle/>
          <a:p>
            <a:pPr marL="0" indent="0" algn="just">
              <a:buNone/>
            </a:pPr>
            <a:r>
              <a:rPr lang="en-US" sz="2600" dirty="0" smtClean="0"/>
              <a:t>I </a:t>
            </a:r>
            <a:r>
              <a:rPr lang="en-US" sz="2600" dirty="0"/>
              <a:t>owe a huge debt of gratitude to the </a:t>
            </a:r>
            <a:r>
              <a:rPr lang="en-US" sz="2600" dirty="0" err="1"/>
              <a:t>Honourable</a:t>
            </a:r>
            <a:r>
              <a:rPr lang="en-US" sz="2600" dirty="0"/>
              <a:t>, the Chief Justice of Nigeria and Chairman, Board of Governors of the National Judicial Institute, Hon. Justice </a:t>
            </a:r>
            <a:r>
              <a:rPr lang="en-US" sz="2600" dirty="0" err="1" smtClean="0"/>
              <a:t>Kudirat</a:t>
            </a:r>
            <a:r>
              <a:rPr lang="en-US" sz="2600" dirty="0" smtClean="0"/>
              <a:t> M.O. </a:t>
            </a:r>
            <a:r>
              <a:rPr lang="en-US" sz="2600" dirty="0" err="1" smtClean="0"/>
              <a:t>Kekere-Ekun</a:t>
            </a:r>
            <a:r>
              <a:rPr lang="en-US" sz="2600" dirty="0" smtClean="0"/>
              <a:t>, </a:t>
            </a:r>
            <a:r>
              <a:rPr lang="en-US" sz="2600" dirty="0"/>
              <a:t>GCON and the Administrator of the NJI, Hon. Justice </a:t>
            </a:r>
            <a:r>
              <a:rPr lang="en-US" sz="2600" dirty="0" err="1"/>
              <a:t>Salisu</a:t>
            </a:r>
            <a:r>
              <a:rPr lang="en-US" sz="2600" dirty="0"/>
              <a:t> </a:t>
            </a:r>
            <a:r>
              <a:rPr lang="en-US" sz="2600" dirty="0" err="1"/>
              <a:t>Garba</a:t>
            </a:r>
            <a:r>
              <a:rPr lang="en-US" sz="2600" dirty="0"/>
              <a:t> </a:t>
            </a:r>
            <a:r>
              <a:rPr lang="en-US" sz="2600" dirty="0" err="1"/>
              <a:t>Abdullahi</a:t>
            </a:r>
            <a:r>
              <a:rPr lang="en-US" sz="2600" dirty="0"/>
              <a:t> for this unique opportunity and for finding me worthy to make presentation on the topic entitled </a:t>
            </a:r>
            <a:r>
              <a:rPr lang="en-US" sz="2600" b="1" dirty="0"/>
              <a:t>“MANAGING EVIDENCE IN MULTI-CLAIMANTS AND MULTI-DEFENDANT CASES”. </a:t>
            </a:r>
            <a:endParaRPr lang="en-GB" sz="2600" dirty="0"/>
          </a:p>
          <a:p>
            <a:pPr marL="0" indent="0" algn="just">
              <a:buNone/>
            </a:pPr>
            <a:endParaRPr lang="en-GB" sz="2600" dirty="0"/>
          </a:p>
        </p:txBody>
      </p:sp>
    </p:spTree>
    <p:extLst>
      <p:ext uri="{BB962C8B-B14F-4D97-AF65-F5344CB8AC3E}">
        <p14:creationId xmlns:p14="http://schemas.microsoft.com/office/powerpoint/2010/main" val="40587527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Post-Trial Management</a:t>
            </a:r>
            <a:r>
              <a:rPr lang="en-GB" dirty="0"/>
              <a:t/>
            </a:r>
            <a:br>
              <a:rPr lang="en-GB" dirty="0"/>
            </a:br>
            <a:endParaRPr lang="en-GB" dirty="0"/>
          </a:p>
        </p:txBody>
      </p:sp>
      <p:sp>
        <p:nvSpPr>
          <p:cNvPr id="3" name="Content Placeholder 2"/>
          <p:cNvSpPr>
            <a:spLocks noGrp="1"/>
          </p:cNvSpPr>
          <p:nvPr>
            <p:ph sz="quarter" idx="1"/>
          </p:nvPr>
        </p:nvSpPr>
        <p:spPr>
          <a:xfrm>
            <a:off x="457200" y="1052736"/>
            <a:ext cx="8003232" cy="5421216"/>
          </a:xfrm>
        </p:spPr>
        <p:txBody>
          <a:bodyPr>
            <a:noAutofit/>
          </a:bodyPr>
          <a:lstStyle/>
          <a:p>
            <a:pPr marL="0" indent="0" algn="just">
              <a:buNone/>
            </a:pPr>
            <a:r>
              <a:rPr lang="en-US" sz="2600" b="1" dirty="0"/>
              <a:t>1. Ensure evidence preservation:</a:t>
            </a:r>
            <a:r>
              <a:rPr lang="en-US" sz="2600" dirty="0"/>
              <a:t> Take steps to preserve evidence for potential appeals or future proceedings.</a:t>
            </a:r>
            <a:endParaRPr lang="en-GB" sz="2600" dirty="0"/>
          </a:p>
          <a:p>
            <a:pPr marL="0" indent="0" algn="just">
              <a:buNone/>
            </a:pPr>
            <a:r>
              <a:rPr lang="en-US" sz="2600" b="1" dirty="0"/>
              <a:t>2. Review and finalize the evidence record: </a:t>
            </a:r>
            <a:r>
              <a:rPr lang="en-US" sz="2600" dirty="0"/>
              <a:t>Verify that the evidence record is complete and accurate.</a:t>
            </a:r>
            <a:endParaRPr lang="en-GB" sz="2600" dirty="0"/>
          </a:p>
          <a:p>
            <a:pPr marL="0" indent="0" algn="just">
              <a:buNone/>
            </a:pPr>
            <a:r>
              <a:rPr lang="en-US" sz="2600" b="1" dirty="0"/>
              <a:t>3. Document lessons learned:</a:t>
            </a:r>
            <a:r>
              <a:rPr lang="en-US" sz="2600" dirty="0"/>
              <a:t> Reflect on the evidence management process and identify areas for improvement.</a:t>
            </a:r>
            <a:endParaRPr lang="en-GB" sz="2600" dirty="0"/>
          </a:p>
          <a:p>
            <a:pPr algn="just"/>
            <a:r>
              <a:rPr lang="en-US" sz="2600" dirty="0"/>
              <a:t>By following these best practices, you can effectively manage evidence in multi-claimant and multi-defendant cases, ensuring a fair and efficient trial process.</a:t>
            </a:r>
            <a:endParaRPr lang="en-GB" sz="2600" dirty="0"/>
          </a:p>
          <a:p>
            <a:pPr algn="just"/>
            <a:endParaRPr lang="en-GB" sz="2600" dirty="0"/>
          </a:p>
        </p:txBody>
      </p:sp>
    </p:spTree>
    <p:extLst>
      <p:ext uri="{BB962C8B-B14F-4D97-AF65-F5344CB8AC3E}">
        <p14:creationId xmlns:p14="http://schemas.microsoft.com/office/powerpoint/2010/main" val="457426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Recommendations for Reform </a:t>
            </a:r>
            <a:r>
              <a:rPr lang="en-GB" dirty="0"/>
              <a:t/>
            </a:r>
            <a:br>
              <a:rPr lang="en-GB" dirty="0"/>
            </a:br>
            <a:endParaRPr lang="en-GB" dirty="0"/>
          </a:p>
        </p:txBody>
      </p:sp>
      <p:sp>
        <p:nvSpPr>
          <p:cNvPr id="3" name="Content Placeholder 2"/>
          <p:cNvSpPr>
            <a:spLocks noGrp="1"/>
          </p:cNvSpPr>
          <p:nvPr>
            <p:ph sz="quarter" idx="1"/>
          </p:nvPr>
        </p:nvSpPr>
        <p:spPr>
          <a:xfrm>
            <a:off x="457200" y="1268760"/>
            <a:ext cx="7859216" cy="5205192"/>
          </a:xfrm>
        </p:spPr>
        <p:txBody>
          <a:bodyPr>
            <a:noAutofit/>
          </a:bodyPr>
          <a:lstStyle/>
          <a:p>
            <a:pPr lvl="0" algn="just"/>
            <a:r>
              <a:rPr lang="en-US" sz="2600" b="1" dirty="0"/>
              <a:t>Strengthen case Management Rules</a:t>
            </a:r>
            <a:r>
              <a:rPr lang="en-US" sz="2600" dirty="0"/>
              <a:t>: Stricter pre-trial procedures to identify and narrow evidentiary issues should be mandated by the court’s procedural Rules, and the introduction of time limits for evidence submission and objections is very necessary. </a:t>
            </a:r>
            <a:endParaRPr lang="en-US" sz="2600" dirty="0" smtClean="0"/>
          </a:p>
          <a:p>
            <a:pPr marL="0" lvl="0" indent="0" algn="just">
              <a:buNone/>
            </a:pPr>
            <a:endParaRPr lang="en-GB" sz="2600" dirty="0"/>
          </a:p>
          <a:p>
            <a:pPr lvl="0" algn="just"/>
            <a:r>
              <a:rPr lang="en-US" sz="2600" b="1" dirty="0"/>
              <a:t>Investment in court Technology:</a:t>
            </a:r>
            <a:r>
              <a:rPr lang="en-US" sz="2600" dirty="0"/>
              <a:t> Electronic filing system is the way to go and all courts should embrace it. Too much of paper filings in multi-party litigation overburden the judges. </a:t>
            </a:r>
            <a:endParaRPr lang="en-GB" sz="2600" dirty="0"/>
          </a:p>
          <a:p>
            <a:pPr algn="just"/>
            <a:endParaRPr lang="en-GB" sz="2600" dirty="0"/>
          </a:p>
        </p:txBody>
      </p:sp>
    </p:spTree>
    <p:extLst>
      <p:ext uri="{BB962C8B-B14F-4D97-AF65-F5344CB8AC3E}">
        <p14:creationId xmlns:p14="http://schemas.microsoft.com/office/powerpoint/2010/main" val="4034418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32656"/>
            <a:ext cx="7931224" cy="6141296"/>
          </a:xfrm>
        </p:spPr>
        <p:txBody>
          <a:bodyPr>
            <a:normAutofit lnSpcReduction="10000"/>
          </a:bodyPr>
          <a:lstStyle/>
          <a:p>
            <a:pPr lvl="0" algn="just"/>
            <a:r>
              <a:rPr lang="en-US" sz="2600" b="1" dirty="0"/>
              <a:t>Judicial Training:</a:t>
            </a:r>
            <a:r>
              <a:rPr lang="en-US" sz="2600" dirty="0"/>
              <a:t> Judges, and lawyers alike, should have continuous trainings on the use of technology for evidence management. Judges are to be equipped with skills to manage complex, multi-party cases effectively with the investment by the courts in technology for evidence management, and there is the need to emphasize best practices for handling electronic and expert evidence. </a:t>
            </a:r>
            <a:endParaRPr lang="en-GB" sz="2600" dirty="0"/>
          </a:p>
          <a:p>
            <a:pPr lvl="0" algn="just"/>
            <a:r>
              <a:rPr lang="en-US" sz="2600" b="1" dirty="0"/>
              <a:t>Encourage ADR Mechanisms:</a:t>
            </a:r>
            <a:r>
              <a:rPr lang="en-US" sz="2600" dirty="0"/>
              <a:t> The use of mediation and arbitration to resolve simpler issues, reducing the volume of evidence for </a:t>
            </a:r>
            <a:r>
              <a:rPr lang="en-US" sz="2600" dirty="0" smtClean="0"/>
              <a:t>trial</a:t>
            </a:r>
          </a:p>
          <a:p>
            <a:pPr lvl="0" algn="just"/>
            <a:r>
              <a:rPr lang="en-US" sz="2800" b="1" dirty="0"/>
              <a:t>Review of procedural rules:</a:t>
            </a:r>
            <a:r>
              <a:rPr lang="en-US" sz="2800" dirty="0"/>
              <a:t> The courts should holistically review their various procedural rules to accommodate the complexities of multi-party cases. </a:t>
            </a:r>
            <a:r>
              <a:rPr lang="en-US" sz="2600" dirty="0" smtClean="0"/>
              <a:t>. </a:t>
            </a:r>
            <a:endParaRPr lang="en-GB" sz="2600" dirty="0"/>
          </a:p>
          <a:p>
            <a:pPr algn="just"/>
            <a:endParaRPr lang="en-GB" sz="2600" dirty="0"/>
          </a:p>
        </p:txBody>
      </p:sp>
    </p:spTree>
    <p:extLst>
      <p:ext uri="{BB962C8B-B14F-4D97-AF65-F5344CB8AC3E}">
        <p14:creationId xmlns:p14="http://schemas.microsoft.com/office/powerpoint/2010/main" val="510952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467600" cy="1066130"/>
          </a:xfrm>
        </p:spPr>
        <p:txBody>
          <a:bodyPr>
            <a:noAutofit/>
          </a:bodyPr>
          <a:lstStyle/>
          <a:p>
            <a:pPr algn="ctr"/>
            <a:r>
              <a:rPr lang="en-US" sz="3600" b="1" dirty="0"/>
              <a:t>Conclusion </a:t>
            </a:r>
            <a:r>
              <a:rPr lang="en-GB" sz="3600" dirty="0"/>
              <a:t/>
            </a:r>
            <a:br>
              <a:rPr lang="en-GB" sz="3600" dirty="0"/>
            </a:br>
            <a:endParaRPr lang="en-GB" sz="3600" dirty="0"/>
          </a:p>
        </p:txBody>
      </p:sp>
      <p:sp>
        <p:nvSpPr>
          <p:cNvPr id="3" name="Content Placeholder 2"/>
          <p:cNvSpPr>
            <a:spLocks noGrp="1"/>
          </p:cNvSpPr>
          <p:nvPr>
            <p:ph sz="quarter" idx="1"/>
          </p:nvPr>
        </p:nvSpPr>
        <p:spPr>
          <a:xfrm>
            <a:off x="457200" y="1052736"/>
            <a:ext cx="7931224" cy="5421216"/>
          </a:xfrm>
        </p:spPr>
        <p:txBody>
          <a:bodyPr>
            <a:noAutofit/>
          </a:bodyPr>
          <a:lstStyle/>
          <a:p>
            <a:pPr algn="just"/>
            <a:r>
              <a:rPr lang="en-US" sz="2600" dirty="0"/>
              <a:t>Managing evidence in multi-claimant and multi-defendant cases is challenging but achievable with the right legal frameworks, technological tools, and procedural strategies. By adopting best practices, the Nigerian judiciary can enhance efficiency, ensure fair adjudication, and maintain public confidence in the legal system. </a:t>
            </a:r>
            <a:endParaRPr lang="en-GB" sz="2600" dirty="0"/>
          </a:p>
          <a:p>
            <a:pPr algn="just"/>
            <a:r>
              <a:rPr lang="en-US" sz="2600" dirty="0"/>
              <a:t>Managing evidence in multi-party cases in Nigeria requires a combination of the foregoing measures, so that the judiciary can enhance its ability to handle multi-party disputes effectively, and ensuring justice is served in a timely and equitable manner. </a:t>
            </a:r>
            <a:endParaRPr lang="en-GB" sz="2600" dirty="0"/>
          </a:p>
          <a:p>
            <a:pPr algn="just"/>
            <a:endParaRPr lang="en-GB" sz="2600" dirty="0"/>
          </a:p>
        </p:txBody>
      </p:sp>
    </p:spTree>
    <p:extLst>
      <p:ext uri="{BB962C8B-B14F-4D97-AF65-F5344CB8AC3E}">
        <p14:creationId xmlns:p14="http://schemas.microsoft.com/office/powerpoint/2010/main" val="33002363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052736"/>
            <a:ext cx="7467600" cy="4680520"/>
          </a:xfrm>
        </p:spPr>
        <p:txBody>
          <a:bodyPr>
            <a:noAutofit/>
          </a:bodyPr>
          <a:lstStyle/>
          <a:p>
            <a:pPr algn="ctr"/>
            <a:r>
              <a:rPr lang="en-US" sz="4800" b="1" dirty="0" smtClean="0"/>
              <a:t>I thank you for </a:t>
            </a:r>
            <a:r>
              <a:rPr lang="en-US" sz="4800" b="1" dirty="0"/>
              <a:t>listening. </a:t>
            </a:r>
            <a:r>
              <a:rPr lang="en-GB" sz="4800" b="1" dirty="0"/>
              <a:t/>
            </a:r>
            <a:br>
              <a:rPr lang="en-GB" sz="4800" b="1" dirty="0"/>
            </a:br>
            <a:endParaRPr lang="en-GB" sz="4800" b="1" dirty="0"/>
          </a:p>
        </p:txBody>
      </p:sp>
    </p:spTree>
    <p:extLst>
      <p:ext uri="{BB962C8B-B14F-4D97-AF65-F5344CB8AC3E}">
        <p14:creationId xmlns:p14="http://schemas.microsoft.com/office/powerpoint/2010/main" val="1328298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r>
              <a:rPr lang="en-GB" b="1" dirty="0" smtClean="0"/>
              <a:t>Intro….</a:t>
            </a:r>
            <a:endParaRPr lang="en-GB" b="1" dirty="0"/>
          </a:p>
        </p:txBody>
      </p:sp>
      <p:sp>
        <p:nvSpPr>
          <p:cNvPr id="3" name="Content Placeholder 2"/>
          <p:cNvSpPr>
            <a:spLocks noGrp="1"/>
          </p:cNvSpPr>
          <p:nvPr>
            <p:ph sz="quarter" idx="1"/>
          </p:nvPr>
        </p:nvSpPr>
        <p:spPr>
          <a:xfrm>
            <a:off x="323528" y="1052736"/>
            <a:ext cx="7848872" cy="5421216"/>
          </a:xfrm>
        </p:spPr>
        <p:txBody>
          <a:bodyPr>
            <a:noAutofit/>
          </a:bodyPr>
          <a:lstStyle/>
          <a:p>
            <a:pPr algn="just"/>
            <a:r>
              <a:rPr lang="en-US" sz="2600" dirty="0"/>
              <a:t>In multi-party cases, evidence plays a crucial role in establishing the facts and determining the liability of each party. The complexities of managing evidence in these category of cases are significant and increasingly common within the Nigerian Legal System. </a:t>
            </a:r>
            <a:endParaRPr lang="en-GB" sz="2600" dirty="0"/>
          </a:p>
          <a:p>
            <a:pPr algn="just"/>
            <a:r>
              <a:rPr lang="en-US" sz="2600" dirty="0"/>
              <a:t>These cases, often characterized by multiple parties on both sides of the dispute, present unique challenges in evidence collation, admissibility and management. Also, such cases often require meticulous planning and adherence to the legal framework under the Nigerian laws dealing with Evidence. </a:t>
            </a:r>
            <a:r>
              <a:rPr lang="en-US" sz="2600" b="1" dirty="0"/>
              <a:t> </a:t>
            </a:r>
            <a:endParaRPr lang="en-GB" sz="2600" dirty="0"/>
          </a:p>
          <a:p>
            <a:pPr marL="0" indent="0" algn="just">
              <a:buNone/>
            </a:pPr>
            <a:endParaRPr lang="en-GB" sz="2600" dirty="0"/>
          </a:p>
        </p:txBody>
      </p:sp>
    </p:spTree>
    <p:extLst>
      <p:ext uri="{BB962C8B-B14F-4D97-AF65-F5344CB8AC3E}">
        <p14:creationId xmlns:p14="http://schemas.microsoft.com/office/powerpoint/2010/main" val="71393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22114"/>
          </a:xfrm>
        </p:spPr>
        <p:txBody>
          <a:bodyPr/>
          <a:lstStyle/>
          <a:p>
            <a:r>
              <a:rPr lang="en-GB" b="1" dirty="0" smtClean="0"/>
              <a:t>Intro…</a:t>
            </a:r>
            <a:endParaRPr lang="en-GB" b="1" dirty="0"/>
          </a:p>
        </p:txBody>
      </p:sp>
      <p:sp>
        <p:nvSpPr>
          <p:cNvPr id="3" name="Content Placeholder 2"/>
          <p:cNvSpPr>
            <a:spLocks noGrp="1"/>
          </p:cNvSpPr>
          <p:nvPr>
            <p:ph sz="quarter" idx="1"/>
          </p:nvPr>
        </p:nvSpPr>
        <p:spPr>
          <a:xfrm>
            <a:off x="457200" y="1600200"/>
            <a:ext cx="7931224" cy="4873752"/>
          </a:xfrm>
        </p:spPr>
        <p:txBody>
          <a:bodyPr>
            <a:normAutofit/>
          </a:bodyPr>
          <a:lstStyle/>
          <a:p>
            <a:pPr algn="just"/>
            <a:r>
              <a:rPr lang="en-US" sz="2600" dirty="0"/>
              <a:t>Therefore, this paper seeks to explore the procedural and practical issues involved, offering insights into the legal frameworks and best practices for effectively handling such cases, which in turn would enhance judicial efficiency and quality of decision making in magistrates courts, Sharia, Area and Customary Courts in the country. </a:t>
            </a:r>
            <a:endParaRPr lang="en-GB" sz="2600" dirty="0"/>
          </a:p>
          <a:p>
            <a:pPr marL="0" indent="0" algn="just">
              <a:buNone/>
            </a:pPr>
            <a:endParaRPr lang="en-GB" sz="2600" dirty="0"/>
          </a:p>
        </p:txBody>
      </p:sp>
    </p:spTree>
    <p:extLst>
      <p:ext uri="{BB962C8B-B14F-4D97-AF65-F5344CB8AC3E}">
        <p14:creationId xmlns:p14="http://schemas.microsoft.com/office/powerpoint/2010/main" val="3551021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4082"/>
          </a:xfrm>
        </p:spPr>
        <p:txBody>
          <a:bodyPr/>
          <a:lstStyle/>
          <a:p>
            <a:r>
              <a:rPr lang="en-US" b="1" dirty="0"/>
              <a:t>B. 	Legal Framework </a:t>
            </a:r>
            <a:endParaRPr lang="en-GB" dirty="0"/>
          </a:p>
        </p:txBody>
      </p:sp>
      <p:sp>
        <p:nvSpPr>
          <p:cNvPr id="3" name="Content Placeholder 2"/>
          <p:cNvSpPr>
            <a:spLocks noGrp="1"/>
          </p:cNvSpPr>
          <p:nvPr>
            <p:ph sz="quarter" idx="1"/>
          </p:nvPr>
        </p:nvSpPr>
        <p:spPr>
          <a:xfrm>
            <a:off x="457200" y="1052736"/>
            <a:ext cx="7931224" cy="5421216"/>
          </a:xfrm>
        </p:spPr>
        <p:txBody>
          <a:bodyPr>
            <a:normAutofit/>
          </a:bodyPr>
          <a:lstStyle/>
          <a:p>
            <a:pPr marL="0" lvl="0" indent="0" algn="just">
              <a:buNone/>
            </a:pPr>
            <a:r>
              <a:rPr lang="en-US" sz="2600" b="1" dirty="0" smtClean="0"/>
              <a:t>1. The </a:t>
            </a:r>
            <a:r>
              <a:rPr lang="en-US" sz="2600" b="1" dirty="0"/>
              <a:t>Nigerian Evidence Act 2011: </a:t>
            </a:r>
            <a:endParaRPr lang="en-GB" sz="2600" dirty="0"/>
          </a:p>
          <a:p>
            <a:pPr marL="0" indent="0" algn="just">
              <a:buNone/>
            </a:pPr>
            <a:r>
              <a:rPr lang="en-US" sz="2600" dirty="0"/>
              <a:t>This governs the admissibility, relevance and weight to be attached to evidence in multi-party cases. The key sections include: </a:t>
            </a:r>
            <a:r>
              <a:rPr lang="en-US" sz="2600" dirty="0" smtClean="0"/>
              <a:t> </a:t>
            </a:r>
            <a:endParaRPr lang="en-GB" sz="2600" dirty="0"/>
          </a:p>
          <a:p>
            <a:pPr lvl="0" algn="just"/>
            <a:r>
              <a:rPr lang="en-US" sz="2600" b="1" dirty="0"/>
              <a:t>Section 1:</a:t>
            </a:r>
            <a:r>
              <a:rPr lang="en-US" sz="2600" dirty="0"/>
              <a:t> General Admissibility of  Evidence </a:t>
            </a:r>
            <a:endParaRPr lang="en-GB" sz="2600" dirty="0"/>
          </a:p>
          <a:p>
            <a:pPr lvl="0" algn="just"/>
            <a:r>
              <a:rPr lang="en-US" sz="2600" b="1" dirty="0"/>
              <a:t>Section 4:</a:t>
            </a:r>
            <a:r>
              <a:rPr lang="en-US" sz="2600" dirty="0"/>
              <a:t> Relevance of the facts in issue. </a:t>
            </a:r>
            <a:endParaRPr lang="en-GB" sz="2600" dirty="0"/>
          </a:p>
          <a:p>
            <a:pPr lvl="0" algn="just"/>
            <a:r>
              <a:rPr lang="en-US" sz="2600" b="1" dirty="0" smtClean="0"/>
              <a:t>Sections 37-50</a:t>
            </a:r>
            <a:r>
              <a:rPr lang="en-US" sz="2600" b="1" dirty="0"/>
              <a:t>:</a:t>
            </a:r>
            <a:r>
              <a:rPr lang="en-US" sz="2600" dirty="0"/>
              <a:t> Rules governing hearsay evidence. </a:t>
            </a:r>
            <a:endParaRPr lang="en-GB" sz="2600" dirty="0"/>
          </a:p>
          <a:p>
            <a:pPr lvl="0" algn="just"/>
            <a:r>
              <a:rPr lang="en-US" sz="2600" b="1" dirty="0"/>
              <a:t>Sections 67-76:</a:t>
            </a:r>
            <a:r>
              <a:rPr lang="en-US" sz="2600" dirty="0"/>
              <a:t> Provisions on documentary evidence. </a:t>
            </a:r>
            <a:endParaRPr lang="en-GB" sz="2600" dirty="0"/>
          </a:p>
          <a:p>
            <a:pPr lvl="0" algn="just"/>
            <a:r>
              <a:rPr lang="en-US" sz="2600" b="1" dirty="0"/>
              <a:t>Sections 123-125:</a:t>
            </a:r>
            <a:r>
              <a:rPr lang="en-US" sz="2600" dirty="0"/>
              <a:t> Judicial notice and burden of proof, etc.</a:t>
            </a:r>
            <a:endParaRPr lang="en-GB" sz="2600" dirty="0"/>
          </a:p>
          <a:p>
            <a:pPr algn="just"/>
            <a:endParaRPr lang="en-GB" sz="2600" dirty="0"/>
          </a:p>
        </p:txBody>
      </p:sp>
    </p:spTree>
    <p:extLst>
      <p:ext uri="{BB962C8B-B14F-4D97-AF65-F5344CB8AC3E}">
        <p14:creationId xmlns:p14="http://schemas.microsoft.com/office/powerpoint/2010/main" val="2281701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8003232" cy="6069288"/>
          </a:xfrm>
        </p:spPr>
        <p:txBody>
          <a:bodyPr>
            <a:noAutofit/>
          </a:bodyPr>
          <a:lstStyle/>
          <a:p>
            <a:pPr marL="0" lvl="0" indent="0" algn="just">
              <a:buNone/>
            </a:pPr>
            <a:r>
              <a:rPr lang="en-US" sz="2600" b="1" dirty="0" smtClean="0"/>
              <a:t>2. Rules </a:t>
            </a:r>
            <a:r>
              <a:rPr lang="en-US" sz="2600" b="1" dirty="0"/>
              <a:t>of Courts: </a:t>
            </a:r>
            <a:endParaRPr lang="en-GB" sz="2600" dirty="0"/>
          </a:p>
          <a:p>
            <a:pPr marL="0" indent="0" algn="just">
              <a:buNone/>
            </a:pPr>
            <a:r>
              <a:rPr lang="en-US" sz="2600" dirty="0"/>
              <a:t>These rules of High Court Civil Procedure Rules; District Court Rules, Sharia, Area and Customary Court Rules of the respective state. It includes Administration of Criminal Justice Act/Laws and procedures dealing with Sharia Penal Offences. The rules stipulate how parties should present evidence file pleadings and handle interlocutory applications. </a:t>
            </a:r>
            <a:endParaRPr lang="en-GB" sz="2600" b="1" dirty="0" smtClean="0"/>
          </a:p>
          <a:p>
            <a:pPr marL="0" indent="0" algn="just">
              <a:buNone/>
            </a:pPr>
            <a:r>
              <a:rPr lang="en-GB" sz="2600" b="1" dirty="0" smtClean="0"/>
              <a:t>3. </a:t>
            </a:r>
            <a:r>
              <a:rPr lang="en-US" sz="2600" b="1" dirty="0" smtClean="0"/>
              <a:t>Relevant </a:t>
            </a:r>
            <a:r>
              <a:rPr lang="en-US" sz="2600" b="1" dirty="0"/>
              <a:t>Case Laws: </a:t>
            </a:r>
            <a:endParaRPr lang="en-GB" sz="2600" dirty="0"/>
          </a:p>
          <a:p>
            <a:pPr marL="0" indent="0" algn="just">
              <a:buNone/>
            </a:pPr>
            <a:r>
              <a:rPr lang="en-US" sz="2600" dirty="0" smtClean="0"/>
              <a:t>These </a:t>
            </a:r>
            <a:r>
              <a:rPr lang="en-US" sz="2600" dirty="0"/>
              <a:t>are procedures of handling the complexities of multi-party cases fathomed from relevant judicial decisions and pronouncements of the superior courts in Nigeria. </a:t>
            </a:r>
            <a:endParaRPr lang="en-GB" sz="2600" dirty="0"/>
          </a:p>
          <a:p>
            <a:pPr marL="0" indent="0" algn="just">
              <a:buNone/>
            </a:pPr>
            <a:endParaRPr lang="en-GB" sz="2600" dirty="0"/>
          </a:p>
        </p:txBody>
      </p:sp>
    </p:spTree>
    <p:extLst>
      <p:ext uri="{BB962C8B-B14F-4D97-AF65-F5344CB8AC3E}">
        <p14:creationId xmlns:p14="http://schemas.microsoft.com/office/powerpoint/2010/main" val="549165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2074"/>
          </a:xfrm>
        </p:spPr>
        <p:txBody>
          <a:bodyPr/>
          <a:lstStyle/>
          <a:p>
            <a:r>
              <a:rPr lang="en-US" b="1" dirty="0"/>
              <a:t>C.	</a:t>
            </a:r>
            <a:r>
              <a:rPr lang="en-US" b="1" u="sng" dirty="0"/>
              <a:t>Contextual </a:t>
            </a:r>
            <a:r>
              <a:rPr lang="en-US" b="1" u="sng" dirty="0" smtClean="0"/>
              <a:t>Overview</a:t>
            </a:r>
            <a:endParaRPr lang="en-GB" dirty="0"/>
          </a:p>
        </p:txBody>
      </p:sp>
      <p:sp>
        <p:nvSpPr>
          <p:cNvPr id="3" name="Content Placeholder 2"/>
          <p:cNvSpPr>
            <a:spLocks noGrp="1"/>
          </p:cNvSpPr>
          <p:nvPr>
            <p:ph sz="quarter" idx="1"/>
          </p:nvPr>
        </p:nvSpPr>
        <p:spPr>
          <a:xfrm>
            <a:off x="457200" y="908720"/>
            <a:ext cx="7931224" cy="5565232"/>
          </a:xfrm>
        </p:spPr>
        <p:txBody>
          <a:bodyPr>
            <a:normAutofit/>
          </a:bodyPr>
          <a:lstStyle/>
          <a:p>
            <a:pPr marL="0" indent="0" algn="just">
              <a:buNone/>
            </a:pPr>
            <a:r>
              <a:rPr lang="en-US" sz="2600" dirty="0"/>
              <a:t>Multi-Claimant and Multi-Defendant cases often arise in scenarios such as the following:-</a:t>
            </a:r>
            <a:endParaRPr lang="en-GB" sz="2600" dirty="0"/>
          </a:p>
          <a:p>
            <a:pPr lvl="0" algn="just"/>
            <a:r>
              <a:rPr lang="en-US" sz="2600" b="1" dirty="0"/>
              <a:t>Commercial or family land disputes:- </a:t>
            </a:r>
            <a:endParaRPr lang="en-GB" sz="2600" dirty="0"/>
          </a:p>
          <a:p>
            <a:pPr marL="0" lvl="0" indent="0" algn="just">
              <a:buNone/>
            </a:pPr>
            <a:r>
              <a:rPr lang="en-US" sz="2600" dirty="0" smtClean="0"/>
              <a:t>Class </a:t>
            </a:r>
            <a:r>
              <a:rPr lang="en-US" sz="2600" dirty="0"/>
              <a:t>actions: Groups of individuals asserting collective rights, such as consumer production claims.  </a:t>
            </a:r>
            <a:endParaRPr lang="en-GB" sz="2600" dirty="0"/>
          </a:p>
          <a:p>
            <a:pPr lvl="0" algn="just"/>
            <a:r>
              <a:rPr lang="en-US" sz="2600" b="1" dirty="0"/>
              <a:t>Complex contracts or business disputes: </a:t>
            </a:r>
            <a:endParaRPr lang="en-GB" sz="2600" dirty="0"/>
          </a:p>
          <a:p>
            <a:pPr marL="0" lvl="0" indent="0" algn="just">
              <a:buNone/>
            </a:pPr>
            <a:r>
              <a:rPr lang="en-US" sz="2600" dirty="0" smtClean="0"/>
              <a:t>Cases </a:t>
            </a:r>
            <a:r>
              <a:rPr lang="en-US" sz="2600" dirty="0"/>
              <a:t>involving multiple parties with intertwined agreements. </a:t>
            </a:r>
            <a:endParaRPr lang="en-GB" sz="2600" dirty="0"/>
          </a:p>
          <a:p>
            <a:pPr lvl="0" algn="just"/>
            <a:r>
              <a:rPr lang="en-US" sz="2600" b="1" dirty="0"/>
              <a:t>Criminal Complaints: </a:t>
            </a:r>
            <a:endParaRPr lang="en-GB" sz="2600" dirty="0"/>
          </a:p>
          <a:p>
            <a:pPr marL="0" indent="0" algn="just">
              <a:buNone/>
            </a:pPr>
            <a:r>
              <a:rPr lang="en-US" sz="2600" dirty="0"/>
              <a:t>Criminal offences alleged to have been committed by large number of persons.  </a:t>
            </a:r>
            <a:endParaRPr lang="en-GB" sz="2600" dirty="0"/>
          </a:p>
          <a:p>
            <a:pPr algn="just"/>
            <a:endParaRPr lang="en-GB" sz="2600" dirty="0"/>
          </a:p>
        </p:txBody>
      </p:sp>
    </p:spTree>
    <p:extLst>
      <p:ext uri="{BB962C8B-B14F-4D97-AF65-F5344CB8AC3E}">
        <p14:creationId xmlns:p14="http://schemas.microsoft.com/office/powerpoint/2010/main" val="3080938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92696"/>
            <a:ext cx="7859216" cy="5781256"/>
          </a:xfrm>
        </p:spPr>
        <p:txBody>
          <a:bodyPr>
            <a:normAutofit/>
          </a:bodyPr>
          <a:lstStyle/>
          <a:p>
            <a:pPr lvl="0" algn="just"/>
            <a:endParaRPr lang="en-US" sz="2600" b="1" dirty="0" smtClean="0"/>
          </a:p>
          <a:p>
            <a:pPr lvl="0" algn="just"/>
            <a:r>
              <a:rPr lang="en-US" sz="2600" b="1" dirty="0" smtClean="0"/>
              <a:t>Environmental </a:t>
            </a:r>
            <a:r>
              <a:rPr lang="en-US" sz="2600" b="1" dirty="0"/>
              <a:t>disputes:</a:t>
            </a:r>
            <a:r>
              <a:rPr lang="en-US" sz="2600" dirty="0"/>
              <a:t> communities suing corporations for environmental degradation, as seen in oil spill cases in Niger Delta. The case of </a:t>
            </a:r>
            <a:r>
              <a:rPr lang="en-US" sz="2600" dirty="0" err="1"/>
              <a:t>Agip</a:t>
            </a:r>
            <a:r>
              <a:rPr lang="en-US" sz="2600" dirty="0"/>
              <a:t> Nigeria Ltd Vs. </a:t>
            </a:r>
            <a:r>
              <a:rPr lang="en-US" sz="2600" dirty="0" err="1"/>
              <a:t>Ezendu</a:t>
            </a:r>
            <a:r>
              <a:rPr lang="en-US" sz="2600" dirty="0"/>
              <a:t> (2010) 1 SC 98 demonstrated the challenges of conflicting expert testimonies in environmental disputes. </a:t>
            </a:r>
            <a:endParaRPr lang="en-GB" sz="2600" dirty="0"/>
          </a:p>
          <a:p>
            <a:pPr lvl="0" algn="just"/>
            <a:endParaRPr lang="en-GB" sz="2600" dirty="0"/>
          </a:p>
          <a:p>
            <a:pPr lvl="0" algn="just"/>
            <a:r>
              <a:rPr lang="en-US" sz="2600" dirty="0" smtClean="0"/>
              <a:t>These </a:t>
            </a:r>
            <a:r>
              <a:rPr lang="en-US" sz="2600" dirty="0"/>
              <a:t>cases present a unique evidentiary burden due to the volume of documents, witnesses and legal arguments. </a:t>
            </a:r>
            <a:endParaRPr lang="en-GB" sz="2600" dirty="0"/>
          </a:p>
          <a:p>
            <a:pPr algn="just"/>
            <a:endParaRPr lang="en-GB" sz="2600" dirty="0"/>
          </a:p>
        </p:txBody>
      </p:sp>
    </p:spTree>
    <p:extLst>
      <p:ext uri="{BB962C8B-B14F-4D97-AF65-F5344CB8AC3E}">
        <p14:creationId xmlns:p14="http://schemas.microsoft.com/office/powerpoint/2010/main" val="1725988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32656"/>
            <a:ext cx="7467600" cy="1022534"/>
          </a:xfrm>
        </p:spPr>
        <p:txBody>
          <a:bodyPr>
            <a:noAutofit/>
          </a:bodyPr>
          <a:lstStyle/>
          <a:p>
            <a:r>
              <a:rPr lang="en-US" sz="2400" b="1" dirty="0"/>
              <a:t>D. </a:t>
            </a:r>
            <a:r>
              <a:rPr lang="en-US" sz="2400" b="1" u="sng" dirty="0" smtClean="0"/>
              <a:t>Key </a:t>
            </a:r>
            <a:r>
              <a:rPr lang="en-US" sz="2400" b="1" u="sng" dirty="0"/>
              <a:t>Challenges in Managing Evidence in Multi-Claimant and Multi-Defendant Cases.</a:t>
            </a:r>
            <a:r>
              <a:rPr lang="en-GB" sz="2400" dirty="0"/>
              <a:t/>
            </a:r>
            <a:br>
              <a:rPr lang="en-GB" sz="2400" dirty="0"/>
            </a:br>
            <a:endParaRPr lang="en-GB" sz="2400" dirty="0"/>
          </a:p>
        </p:txBody>
      </p:sp>
      <p:sp>
        <p:nvSpPr>
          <p:cNvPr id="3" name="Content Placeholder 2"/>
          <p:cNvSpPr>
            <a:spLocks noGrp="1"/>
          </p:cNvSpPr>
          <p:nvPr>
            <p:ph sz="quarter" idx="1"/>
          </p:nvPr>
        </p:nvSpPr>
        <p:spPr>
          <a:xfrm>
            <a:off x="457200" y="1268760"/>
            <a:ext cx="8003232" cy="5205192"/>
          </a:xfrm>
        </p:spPr>
        <p:txBody>
          <a:bodyPr>
            <a:noAutofit/>
          </a:bodyPr>
          <a:lstStyle/>
          <a:p>
            <a:pPr marL="0" indent="0" algn="just">
              <a:buNone/>
            </a:pPr>
            <a:r>
              <a:rPr lang="en-US" sz="2600" dirty="0"/>
              <a:t>These cases most often than not present specific challenges thus:-</a:t>
            </a:r>
            <a:endParaRPr lang="en-GB" sz="2600" dirty="0"/>
          </a:p>
          <a:p>
            <a:pPr lvl="0" algn="just"/>
            <a:r>
              <a:rPr lang="en-US" sz="2600" b="1" dirty="0"/>
              <a:t>Evidence Overload: </a:t>
            </a:r>
            <a:endParaRPr lang="en-GB" sz="2600" dirty="0"/>
          </a:p>
          <a:p>
            <a:pPr algn="just"/>
            <a:r>
              <a:rPr lang="en-US" sz="2600" dirty="0"/>
              <a:t>Multi-Claimant and Multi-Defendant Cases often involve a voluminous amount of evidence, including documents, witnesses testimonies, and expert opinions. Managing these requires meticulous organization to prevent duplication and ensure clarity. The case of </a:t>
            </a:r>
            <a:r>
              <a:rPr lang="en-US" sz="2600" b="1" dirty="0"/>
              <a:t>CHEVRON NIG. LTD V. TIJJANI (2016) NWLR</a:t>
            </a:r>
            <a:r>
              <a:rPr lang="en-US" sz="2600" dirty="0"/>
              <a:t> highlighted the importance of proper documentation in multi-party litigation. </a:t>
            </a:r>
            <a:endParaRPr lang="en-GB" sz="2600" dirty="0"/>
          </a:p>
          <a:p>
            <a:pPr algn="just"/>
            <a:endParaRPr lang="en-GB" sz="2600" dirty="0"/>
          </a:p>
        </p:txBody>
      </p:sp>
    </p:spTree>
    <p:extLst>
      <p:ext uri="{BB962C8B-B14F-4D97-AF65-F5344CB8AC3E}">
        <p14:creationId xmlns:p14="http://schemas.microsoft.com/office/powerpoint/2010/main" val="2617427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TotalTime>
  <Words>1787</Words>
  <Application>Microsoft Office PowerPoint</Application>
  <PresentationFormat>On-screen Show (4:3)</PresentationFormat>
  <Paragraphs>100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Oriel</vt:lpstr>
      <vt:lpstr>TOPIC:  MANAGING EVIDENCE IN MULTI-CLAIMANT AND MULTI-DEFENDANT CASES </vt:lpstr>
      <vt:lpstr>A. INTRODUCTION  </vt:lpstr>
      <vt:lpstr>Intro….</vt:lpstr>
      <vt:lpstr>Intro…</vt:lpstr>
      <vt:lpstr>B.  Legal Framework </vt:lpstr>
      <vt:lpstr>PowerPoint Presentation</vt:lpstr>
      <vt:lpstr>C. Contextual Overview</vt:lpstr>
      <vt:lpstr>PowerPoint Presentation</vt:lpstr>
      <vt:lpstr>D. Key Challenges in Managing Evidence in Multi-Claimant and Multi-Defendant Cases. </vt:lpstr>
      <vt:lpstr>PowerPoint Presentation</vt:lpstr>
      <vt:lpstr>PowerPoint Presentation</vt:lpstr>
      <vt:lpstr>PowerPoint Presentation</vt:lpstr>
      <vt:lpstr>PowerPoint Presentation</vt:lpstr>
      <vt:lpstr>PowerPoint Presentation</vt:lpstr>
      <vt:lpstr>E.  Practical Strategies and Best Practices for Managing Evidence in Multi-Party Litigation. </vt:lpstr>
      <vt:lpstr>Pre-Trial Management </vt:lpstr>
      <vt:lpstr>Evidence Organization </vt:lpstr>
      <vt:lpstr>Evidence Admissibility and Authenticity </vt:lpstr>
      <vt:lpstr>Trial Management </vt:lpstr>
      <vt:lpstr>Post-Trial Management </vt:lpstr>
      <vt:lpstr>Recommendations for Reform  </vt:lpstr>
      <vt:lpstr>PowerPoint Presentation</vt:lpstr>
      <vt:lpstr>Conclusion  </vt:lpstr>
      <vt:lpstr>I thank you for listening.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MANAGING EVIDENCE IN MULTI-CLAIMANT AND MULTI-DEFENDANT CASES </dc:title>
  <dc:creator>E-MACHINE</dc:creator>
  <cp:lastModifiedBy>E-MACHINE</cp:lastModifiedBy>
  <cp:revision>36</cp:revision>
  <dcterms:created xsi:type="dcterms:W3CDTF">2025-01-27T15:02:32Z</dcterms:created>
  <dcterms:modified xsi:type="dcterms:W3CDTF">2025-01-27T15:54:46Z</dcterms:modified>
</cp:coreProperties>
</file>