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fonts/font1.fntdata" ContentType="application/x-fontdata"/>
  <Override PartName="/ppt/fonts/font2.fntdata" ContentType="application/x-fontdata"/>
  <Override PartName="/ppt/fonts/font3.fntdata" ContentType="application/x-fontdata"/>
  <Override PartName="/ppt/fonts/font4.fntdata" ContentType="application/x-fontdata"/>
  <Override PartName="/ppt/fonts/font5.fntdata" ContentType="application/x-fontdata"/>
  <Override PartName="/ppt/fonts/font6.fntdata" ContentType="application/x-fontdata"/>
  <Override PartName="/ppt/fonts/font7.fntdata" ContentType="application/x-fontdata"/>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4"/>
  </p:notesMasterIdLst>
  <p:sldIdLst>
    <p:sldId id="256" r:id="rId3"/>
    <p:sldId id="257" r:id="rId5"/>
    <p:sldId id="258" r:id="rId6"/>
    <p:sldId id="259" r:id="rId7"/>
    <p:sldId id="260" r:id="rId8"/>
    <p:sldId id="262" r:id="rId9"/>
    <p:sldId id="265" r:id="rId10"/>
    <p:sldId id="269" r:id="rId11"/>
    <p:sldId id="281" r:id="rId12"/>
    <p:sldId id="270" r:id="rId13"/>
    <p:sldId id="282" r:id="rId14"/>
    <p:sldId id="290" r:id="rId15"/>
    <p:sldId id="280" r:id="rId16"/>
    <p:sldId id="291" r:id="rId17"/>
    <p:sldId id="283" r:id="rId18"/>
    <p:sldId id="284" r:id="rId19"/>
    <p:sldId id="277" r:id="rId20"/>
    <p:sldId id="285" r:id="rId21"/>
    <p:sldId id="286" r:id="rId22"/>
    <p:sldId id="288" r:id="rId23"/>
    <p:sldId id="287" r:id="rId24"/>
    <p:sldId id="292" r:id="rId25"/>
    <p:sldId id="293" r:id="rId26"/>
    <p:sldId id="294" r:id="rId27"/>
    <p:sldId id="295" r:id="rId28"/>
    <p:sldId id="296" r:id="rId29"/>
    <p:sldId id="297" r:id="rId30"/>
    <p:sldId id="299" r:id="rId31"/>
    <p:sldId id="300" r:id="rId32"/>
    <p:sldId id="301" r:id="rId33"/>
    <p:sldId id="279" r:id="rId34"/>
  </p:sldIdLst>
  <p:sldSz cx="9144000" cy="5143500" type="screen16x9"/>
  <p:notesSz cx="6858000" cy="9144000"/>
  <p:embeddedFontLst>
    <p:embeddedFont>
      <p:font typeface="PT Sans Narrow" panose="020B0506020203020204"/>
      <p:regular r:id="rId38"/>
    </p:embeddedFont>
    <p:embeddedFont>
      <p:font typeface="Open Sans"/>
      <p:regular r:id="rId39"/>
    </p:embeddedFont>
    <p:embeddedFont>
      <p:font typeface="Calibri" panose="020F0502020204030204"/>
      <p:regular r:id="rId40"/>
      <p:bold r:id="rId41"/>
      <p:italic r:id="rId42"/>
      <p:boldItalic r:id="rId43"/>
    </p:embeddedFont>
    <p:embeddedFont>
      <p:font typeface="PT Sans Narrow" panose="020B0506020203020204" charset="0"/>
      <p:regular r:id="rId4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howGuides="1">
      <p:cViewPr varScale="1">
        <p:scale>
          <a:sx n="91" d="100"/>
          <a:sy n="91" d="100"/>
        </p:scale>
        <p:origin x="-786" y="-96"/>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4" Type="http://schemas.openxmlformats.org/officeDocument/2006/relationships/font" Target="fonts/font7.fntdata"/><Relationship Id="rId43" Type="http://schemas.openxmlformats.org/officeDocument/2006/relationships/font" Target="fonts/font6.fntdata"/><Relationship Id="rId42" Type="http://schemas.openxmlformats.org/officeDocument/2006/relationships/font" Target="fonts/font5.fntdata"/><Relationship Id="rId41" Type="http://schemas.openxmlformats.org/officeDocument/2006/relationships/font" Target="fonts/font4.fntdata"/><Relationship Id="rId40" Type="http://schemas.openxmlformats.org/officeDocument/2006/relationships/font" Target="fonts/font3.fntdata"/><Relationship Id="rId4" Type="http://schemas.openxmlformats.org/officeDocument/2006/relationships/notesMaster" Target="notesMasters/notesMaster1.xml"/><Relationship Id="rId39" Type="http://schemas.openxmlformats.org/officeDocument/2006/relationships/font" Target="fonts/font2.fntdata"/><Relationship Id="rId38" Type="http://schemas.openxmlformats.org/officeDocument/2006/relationships/font" Target="fonts/font1.fntdata"/><Relationship Id="rId37" Type="http://schemas.openxmlformats.org/officeDocument/2006/relationships/tableStyles" Target="tableStyles.xml"/><Relationship Id="rId36" Type="http://schemas.openxmlformats.org/officeDocument/2006/relationships/viewProps" Target="viewProps.xml"/><Relationship Id="rId35" Type="http://schemas.openxmlformats.org/officeDocument/2006/relationships/presProps" Target="presProps.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62"/>
        <p:cNvGrpSpPr/>
        <p:nvPr/>
      </p:nvGrpSpPr>
      <p:grpSpPr>
        <a:xfrm>
          <a:off x="0" y="0"/>
          <a:ext cx="0" cy="0"/>
          <a:chOff x="0" y="0"/>
          <a:chExt cx="0" cy="0"/>
        </a:xfrm>
      </p:grpSpPr>
      <p:sp>
        <p:nvSpPr>
          <p:cNvPr id="63" name="Google Shape;63;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220"/>
        <p:cNvGrpSpPr/>
        <p:nvPr/>
      </p:nvGrpSpPr>
      <p:grpSpPr>
        <a:xfrm>
          <a:off x="0" y="0"/>
          <a:ext cx="0" cy="0"/>
          <a:chOff x="0" y="0"/>
          <a:chExt cx="0" cy="0"/>
        </a:xfrm>
      </p:grpSpPr>
      <p:sp>
        <p:nvSpPr>
          <p:cNvPr id="221" name="Google Shape;221;g139f5ec4b27_0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2" name="Google Shape;222;g139f5ec4b27_0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232"/>
        <p:cNvGrpSpPr/>
        <p:nvPr/>
      </p:nvGrpSpPr>
      <p:grpSpPr>
        <a:xfrm>
          <a:off x="0" y="0"/>
          <a:ext cx="0" cy="0"/>
          <a:chOff x="0" y="0"/>
          <a:chExt cx="0" cy="0"/>
        </a:xfrm>
      </p:grpSpPr>
      <p:sp>
        <p:nvSpPr>
          <p:cNvPr id="233" name="Google Shape;233;g31359ba7eb_0_1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4" name="Google Shape;234;g31359ba7eb_0_1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68"/>
        <p:cNvGrpSpPr/>
        <p:nvPr/>
      </p:nvGrpSpPr>
      <p:grpSpPr>
        <a:xfrm>
          <a:off x="0" y="0"/>
          <a:ext cx="0" cy="0"/>
          <a:chOff x="0" y="0"/>
          <a:chExt cx="0" cy="0"/>
        </a:xfrm>
      </p:grpSpPr>
      <p:sp>
        <p:nvSpPr>
          <p:cNvPr id="69" name="Google Shape;69;g31359ba7eb_0_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1359ba7eb_0_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74"/>
        <p:cNvGrpSpPr/>
        <p:nvPr/>
      </p:nvGrpSpPr>
      <p:grpSpPr>
        <a:xfrm>
          <a:off x="0" y="0"/>
          <a:ext cx="0" cy="0"/>
          <a:chOff x="0" y="0"/>
          <a:chExt cx="0" cy="0"/>
        </a:xfrm>
      </p:grpSpPr>
      <p:sp>
        <p:nvSpPr>
          <p:cNvPr id="75" name="Google Shape;75;g139f5ec4b27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139f5ec4b27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81"/>
        <p:cNvGrpSpPr/>
        <p:nvPr/>
      </p:nvGrpSpPr>
      <p:grpSpPr>
        <a:xfrm>
          <a:off x="0" y="0"/>
          <a:ext cx="0" cy="0"/>
          <a:chOff x="0" y="0"/>
          <a:chExt cx="0" cy="0"/>
        </a:xfrm>
      </p:grpSpPr>
      <p:sp>
        <p:nvSpPr>
          <p:cNvPr id="82" name="Google Shape;82;g31359ba7eb_0_7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31359ba7eb_0_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89"/>
        <p:cNvGrpSpPr/>
        <p:nvPr/>
      </p:nvGrpSpPr>
      <p:grpSpPr>
        <a:xfrm>
          <a:off x="0" y="0"/>
          <a:ext cx="0" cy="0"/>
          <a:chOff x="0" y="0"/>
          <a:chExt cx="0" cy="0"/>
        </a:xfrm>
      </p:grpSpPr>
      <p:sp>
        <p:nvSpPr>
          <p:cNvPr id="90" name="Google Shape;90;g139f5ec4b27_0_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1" name="Google Shape;91;g139f5ec4b27_0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https://edri.org/our-work/competition-law-big-tech-mergers-a-dominance-tool/</a:t>
            </a:r>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03"/>
        <p:cNvGrpSpPr/>
        <p:nvPr/>
      </p:nvGrpSpPr>
      <p:grpSpPr>
        <a:xfrm>
          <a:off x="0" y="0"/>
          <a:ext cx="0" cy="0"/>
          <a:chOff x="0" y="0"/>
          <a:chExt cx="0" cy="0"/>
        </a:xfrm>
      </p:grpSpPr>
      <p:sp>
        <p:nvSpPr>
          <p:cNvPr id="104" name="Google Shape;104;g31359ba7eb_0_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5" name="Google Shape;105;g31359ba7eb_0_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21"/>
        <p:cNvGrpSpPr/>
        <p:nvPr/>
      </p:nvGrpSpPr>
      <p:grpSpPr>
        <a:xfrm>
          <a:off x="0" y="0"/>
          <a:ext cx="0" cy="0"/>
          <a:chOff x="0" y="0"/>
          <a:chExt cx="0" cy="0"/>
        </a:xfrm>
      </p:grpSpPr>
      <p:sp>
        <p:nvSpPr>
          <p:cNvPr id="122" name="Google Shape;122;g139f5ec4b27_0_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3" name="Google Shape;123;g139f5ec4b27_0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51"/>
        <p:cNvGrpSpPr/>
        <p:nvPr/>
      </p:nvGrpSpPr>
      <p:grpSpPr>
        <a:xfrm>
          <a:off x="0" y="0"/>
          <a:ext cx="0" cy="0"/>
          <a:chOff x="0" y="0"/>
          <a:chExt cx="0" cy="0"/>
        </a:xfrm>
      </p:grpSpPr>
      <p:sp>
        <p:nvSpPr>
          <p:cNvPr id="152" name="Google Shape;152;g139f5ec4b27_0_1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3" name="Google Shape;153;g139f5ec4b27_0_1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60"/>
        <p:cNvGrpSpPr/>
        <p:nvPr/>
      </p:nvGrpSpPr>
      <p:grpSpPr>
        <a:xfrm>
          <a:off x="0" y="0"/>
          <a:ext cx="0" cy="0"/>
          <a:chOff x="0" y="0"/>
          <a:chExt cx="0" cy="0"/>
        </a:xfrm>
      </p:grpSpPr>
      <p:sp>
        <p:nvSpPr>
          <p:cNvPr id="161" name="Google Shape;161;g139f5ec4b27_0_1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2" name="Google Shape;162;g139f5ec4b27_0_1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matchingName="Title slide">
  <p:cSld name="TITLE">
    <p:spTree>
      <p:nvGrpSpPr>
        <p:cNvPr id="1" name="Shape 9"/>
        <p:cNvGrpSpPr/>
        <p:nvPr/>
      </p:nvGrpSpPr>
      <p:grpSpPr>
        <a:xfrm>
          <a:off x="0" y="0"/>
          <a:ext cx="0" cy="0"/>
          <a:chOff x="0" y="0"/>
          <a:chExt cx="0" cy="0"/>
        </a:xfrm>
      </p:grpSpPr>
      <p:cxnSp>
        <p:nvCxnSpPr>
          <p:cNvPr id="10" name="Google Shape;10;p2"/>
          <p:cNvCxnSpPr/>
          <p:nvPr/>
        </p:nvCxnSpPr>
        <p:spPr>
          <a:xfrm>
            <a:off x="7007735" y="3176888"/>
            <a:ext cx="562200" cy="0"/>
          </a:xfrm>
          <a:prstGeom prst="straightConnector1">
            <a:avLst/>
          </a:prstGeom>
          <a:noFill/>
          <a:ln w="76200" cap="flat" cmpd="sng">
            <a:solidFill>
              <a:schemeClr val="lt2"/>
            </a:solidFill>
            <a:prstDash val="solid"/>
            <a:round/>
            <a:headEnd type="none" w="sm" len="sm"/>
            <a:tailEnd type="none" w="sm" len="sm"/>
          </a:ln>
        </p:spPr>
      </p:cxnSp>
      <p:cxnSp>
        <p:nvCxnSpPr>
          <p:cNvPr id="11" name="Google Shape;11;p2"/>
          <p:cNvCxnSpPr/>
          <p:nvPr/>
        </p:nvCxnSpPr>
        <p:spPr>
          <a:xfrm>
            <a:off x="1575035" y="3158252"/>
            <a:ext cx="562200" cy="0"/>
          </a:xfrm>
          <a:prstGeom prst="straightConnector1">
            <a:avLst/>
          </a:prstGeom>
          <a:noFill/>
          <a:ln w="76200" cap="flat" cmpd="sng">
            <a:solidFill>
              <a:schemeClr val="lt2"/>
            </a:solidFill>
            <a:prstDash val="solid"/>
            <a:round/>
            <a:headEnd type="none" w="sm" len="sm"/>
            <a:tailEnd type="none" w="sm" len="sm"/>
          </a:ln>
        </p:spPr>
      </p:cxnSp>
      <p:grpSp>
        <p:nvGrpSpPr>
          <p:cNvPr id="12" name="Google Shape;12;p2"/>
          <p:cNvGrpSpPr/>
          <p:nvPr/>
        </p:nvGrpSpPr>
        <p:grpSpPr>
          <a:xfrm>
            <a:off x="1004144" y="1022025"/>
            <a:ext cx="7136668" cy="152400"/>
            <a:chOff x="1346429" y="1011300"/>
            <a:chExt cx="6452100" cy="152400"/>
          </a:xfrm>
        </p:grpSpPr>
        <p:cxnSp>
          <p:nvCxnSpPr>
            <p:cNvPr id="13" name="Google Shape;13;p2"/>
            <p:cNvCxnSpPr/>
            <p:nvPr/>
          </p:nvCxnSpPr>
          <p:spPr>
            <a:xfrm rot="10800000">
              <a:off x="1346429" y="1011300"/>
              <a:ext cx="6452100" cy="0"/>
            </a:xfrm>
            <a:prstGeom prst="straightConnector1">
              <a:avLst/>
            </a:prstGeom>
            <a:noFill/>
            <a:ln w="76200" cap="flat" cmpd="sng">
              <a:solidFill>
                <a:schemeClr val="accent3"/>
              </a:solidFill>
              <a:prstDash val="solid"/>
              <a:round/>
              <a:headEnd type="none" w="sm" len="sm"/>
              <a:tailEnd type="none" w="sm" len="sm"/>
            </a:ln>
          </p:spPr>
        </p:cxnSp>
        <p:cxnSp>
          <p:nvCxnSpPr>
            <p:cNvPr id="14" name="Google Shape;14;p2"/>
            <p:cNvCxnSpPr/>
            <p:nvPr/>
          </p:nvCxnSpPr>
          <p:spPr>
            <a:xfrm rot="10800000">
              <a:off x="1346429" y="1163700"/>
              <a:ext cx="6452100" cy="0"/>
            </a:xfrm>
            <a:prstGeom prst="straightConnector1">
              <a:avLst/>
            </a:prstGeom>
            <a:noFill/>
            <a:ln w="9525" cap="flat" cmpd="sng">
              <a:solidFill>
                <a:schemeClr val="accent3"/>
              </a:solidFill>
              <a:prstDash val="solid"/>
              <a:round/>
              <a:headEnd type="none" w="sm" len="sm"/>
              <a:tailEnd type="none" w="sm" len="sm"/>
            </a:ln>
          </p:spPr>
        </p:cxnSp>
      </p:grpSp>
      <p:grpSp>
        <p:nvGrpSpPr>
          <p:cNvPr id="15" name="Google Shape;15;p2"/>
          <p:cNvGrpSpPr/>
          <p:nvPr/>
        </p:nvGrpSpPr>
        <p:grpSpPr>
          <a:xfrm>
            <a:off x="1004151" y="3969100"/>
            <a:ext cx="7136668" cy="152400"/>
            <a:chOff x="1346435" y="3969088"/>
            <a:chExt cx="6452100" cy="152400"/>
          </a:xfrm>
        </p:grpSpPr>
        <p:cxnSp>
          <p:nvCxnSpPr>
            <p:cNvPr id="16" name="Google Shape;16;p2"/>
            <p:cNvCxnSpPr/>
            <p:nvPr/>
          </p:nvCxnSpPr>
          <p:spPr>
            <a:xfrm>
              <a:off x="1346435" y="4121488"/>
              <a:ext cx="6452100" cy="0"/>
            </a:xfrm>
            <a:prstGeom prst="straightConnector1">
              <a:avLst/>
            </a:prstGeom>
            <a:noFill/>
            <a:ln w="76200" cap="flat" cmpd="sng">
              <a:solidFill>
                <a:schemeClr val="accent3"/>
              </a:solidFill>
              <a:prstDash val="solid"/>
              <a:round/>
              <a:headEnd type="none" w="sm" len="sm"/>
              <a:tailEnd type="none" w="sm" len="sm"/>
            </a:ln>
          </p:spPr>
        </p:cxnSp>
        <p:cxnSp>
          <p:nvCxnSpPr>
            <p:cNvPr id="17" name="Google Shape;17;p2"/>
            <p:cNvCxnSpPr/>
            <p:nvPr/>
          </p:nvCxnSpPr>
          <p:spPr>
            <a:xfrm>
              <a:off x="1346435" y="3969088"/>
              <a:ext cx="6452100" cy="0"/>
            </a:xfrm>
            <a:prstGeom prst="straightConnector1">
              <a:avLst/>
            </a:prstGeom>
            <a:noFill/>
            <a:ln w="9525" cap="flat" cmpd="sng">
              <a:solidFill>
                <a:schemeClr val="accent3"/>
              </a:solidFill>
              <a:prstDash val="solid"/>
              <a:round/>
              <a:headEnd type="none" w="sm" len="sm"/>
              <a:tailEnd type="none" w="sm" len="sm"/>
            </a:ln>
          </p:spPr>
        </p:cxnSp>
      </p:grpSp>
      <p:sp>
        <p:nvSpPr>
          <p:cNvPr id="18" name="Google Shape;18;p2"/>
          <p:cNvSpPr txBox="1">
            <a:spLocks noGrp="1"/>
          </p:cNvSpPr>
          <p:nvPr>
            <p:ph type="ctrTitle"/>
          </p:nvPr>
        </p:nvSpPr>
        <p:spPr>
          <a:xfrm>
            <a:off x="1004150" y="1751764"/>
            <a:ext cx="7136700" cy="1022400"/>
          </a:xfrm>
          <a:prstGeom prst="rect">
            <a:avLst/>
          </a:prstGeom>
        </p:spPr>
        <p:txBody>
          <a:bodyPr spcFirstLastPara="1" wrap="square" lIns="91425" tIns="91425" rIns="91425" bIns="91425" anchor="b" anchorCtr="0">
            <a:noAutofit/>
          </a:bodyPr>
          <a:lstStyle>
            <a:lvl1pPr lvl="0" algn="ctr">
              <a:spcBef>
                <a:spcPts val="0"/>
              </a:spcBef>
              <a:spcAft>
                <a:spcPts val="0"/>
              </a:spcAft>
              <a:buSzPts val="5400"/>
              <a:buNone/>
              <a:defRPr sz="5400"/>
            </a:lvl1pPr>
            <a:lvl2pPr lvl="1" algn="ctr">
              <a:spcBef>
                <a:spcPts val="0"/>
              </a:spcBef>
              <a:spcAft>
                <a:spcPts val="0"/>
              </a:spcAft>
              <a:buSzPts val="5400"/>
              <a:buNone/>
              <a:defRPr sz="5400"/>
            </a:lvl2pPr>
            <a:lvl3pPr lvl="2" algn="ctr">
              <a:spcBef>
                <a:spcPts val="0"/>
              </a:spcBef>
              <a:spcAft>
                <a:spcPts val="0"/>
              </a:spcAft>
              <a:buSzPts val="5400"/>
              <a:buNone/>
              <a:defRPr sz="5400"/>
            </a:lvl3pPr>
            <a:lvl4pPr lvl="3" algn="ctr">
              <a:spcBef>
                <a:spcPts val="0"/>
              </a:spcBef>
              <a:spcAft>
                <a:spcPts val="0"/>
              </a:spcAft>
              <a:buSzPts val="5400"/>
              <a:buNone/>
              <a:defRPr sz="5400"/>
            </a:lvl4pPr>
            <a:lvl5pPr lvl="4" algn="ctr">
              <a:spcBef>
                <a:spcPts val="0"/>
              </a:spcBef>
              <a:spcAft>
                <a:spcPts val="0"/>
              </a:spcAft>
              <a:buSzPts val="5400"/>
              <a:buNone/>
              <a:defRPr sz="5400"/>
            </a:lvl5pPr>
            <a:lvl6pPr lvl="5" algn="ctr">
              <a:spcBef>
                <a:spcPts val="0"/>
              </a:spcBef>
              <a:spcAft>
                <a:spcPts val="0"/>
              </a:spcAft>
              <a:buSzPts val="5400"/>
              <a:buNone/>
              <a:defRPr sz="5400"/>
            </a:lvl6pPr>
            <a:lvl7pPr lvl="6" algn="ctr">
              <a:spcBef>
                <a:spcPts val="0"/>
              </a:spcBef>
              <a:spcAft>
                <a:spcPts val="0"/>
              </a:spcAft>
              <a:buSzPts val="5400"/>
              <a:buNone/>
              <a:defRPr sz="5400"/>
            </a:lvl7pPr>
            <a:lvl8pPr lvl="7" algn="ctr">
              <a:spcBef>
                <a:spcPts val="0"/>
              </a:spcBef>
              <a:spcAft>
                <a:spcPts val="0"/>
              </a:spcAft>
              <a:buSzPts val="5400"/>
              <a:buNone/>
              <a:defRPr sz="5400"/>
            </a:lvl8pPr>
            <a:lvl9pPr lvl="8" algn="ctr">
              <a:spcBef>
                <a:spcPts val="0"/>
              </a:spcBef>
              <a:spcAft>
                <a:spcPts val="0"/>
              </a:spcAft>
              <a:buSzPts val="5400"/>
              <a:buNone/>
              <a:defRPr sz="5400"/>
            </a:lvl9pPr>
          </a:lstStyle>
          <a:p/>
        </p:txBody>
      </p:sp>
      <p:sp>
        <p:nvSpPr>
          <p:cNvPr id="19" name="Google Shape;19;p2"/>
          <p:cNvSpPr txBox="1">
            <a:spLocks noGrp="1"/>
          </p:cNvSpPr>
          <p:nvPr>
            <p:ph type="subTitle" idx="1"/>
          </p:nvPr>
        </p:nvSpPr>
        <p:spPr>
          <a:xfrm>
            <a:off x="2137225" y="2850039"/>
            <a:ext cx="48705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400"/>
              <a:buNone/>
              <a:defRPr sz="2400"/>
            </a:lvl1pPr>
            <a:lvl2pPr lvl="1" algn="ctr">
              <a:lnSpc>
                <a:spcPct val="100000"/>
              </a:lnSpc>
              <a:spcBef>
                <a:spcPts val="0"/>
              </a:spcBef>
              <a:spcAft>
                <a:spcPts val="0"/>
              </a:spcAft>
              <a:buSzPts val="2400"/>
              <a:buNone/>
              <a:defRPr sz="2400"/>
            </a:lvl2pPr>
            <a:lvl3pPr lvl="2" algn="ctr">
              <a:lnSpc>
                <a:spcPct val="100000"/>
              </a:lnSpc>
              <a:spcBef>
                <a:spcPts val="0"/>
              </a:spcBef>
              <a:spcAft>
                <a:spcPts val="0"/>
              </a:spcAft>
              <a:buSzPts val="2400"/>
              <a:buNone/>
              <a:defRPr sz="2400"/>
            </a:lvl3pPr>
            <a:lvl4pPr lvl="3" algn="ctr">
              <a:lnSpc>
                <a:spcPct val="100000"/>
              </a:lnSpc>
              <a:spcBef>
                <a:spcPts val="0"/>
              </a:spcBef>
              <a:spcAft>
                <a:spcPts val="0"/>
              </a:spcAft>
              <a:buSzPts val="2400"/>
              <a:buNone/>
              <a:defRPr sz="2400"/>
            </a:lvl4pPr>
            <a:lvl5pPr lvl="4" algn="ctr">
              <a:lnSpc>
                <a:spcPct val="100000"/>
              </a:lnSpc>
              <a:spcBef>
                <a:spcPts val="0"/>
              </a:spcBef>
              <a:spcAft>
                <a:spcPts val="0"/>
              </a:spcAft>
              <a:buSzPts val="2400"/>
              <a:buNone/>
              <a:defRPr sz="2400"/>
            </a:lvl5pPr>
            <a:lvl6pPr lvl="5" algn="ctr">
              <a:lnSpc>
                <a:spcPct val="100000"/>
              </a:lnSpc>
              <a:spcBef>
                <a:spcPts val="0"/>
              </a:spcBef>
              <a:spcAft>
                <a:spcPts val="0"/>
              </a:spcAft>
              <a:buSzPts val="2400"/>
              <a:buNone/>
              <a:defRPr sz="2400"/>
            </a:lvl6pPr>
            <a:lvl7pPr lvl="6" algn="ctr">
              <a:lnSpc>
                <a:spcPct val="100000"/>
              </a:lnSpc>
              <a:spcBef>
                <a:spcPts val="0"/>
              </a:spcBef>
              <a:spcAft>
                <a:spcPts val="0"/>
              </a:spcAft>
              <a:buSzPts val="2400"/>
              <a:buNone/>
              <a:defRPr sz="2400"/>
            </a:lvl7pPr>
            <a:lvl8pPr lvl="7" algn="ctr">
              <a:lnSpc>
                <a:spcPct val="100000"/>
              </a:lnSpc>
              <a:spcBef>
                <a:spcPts val="0"/>
              </a:spcBef>
              <a:spcAft>
                <a:spcPts val="0"/>
              </a:spcAft>
              <a:buSzPts val="2400"/>
              <a:buNone/>
              <a:defRPr sz="2400"/>
            </a:lvl8pPr>
            <a:lvl9pPr lvl="8" algn="ctr">
              <a:lnSpc>
                <a:spcPct val="100000"/>
              </a:lnSpc>
              <a:spcBef>
                <a:spcPts val="0"/>
              </a:spcBef>
              <a:spcAft>
                <a:spcPts val="0"/>
              </a:spcAft>
              <a:buSzPts val="2400"/>
              <a:buNone/>
              <a:defRPr sz="2400"/>
            </a:lvl9pPr>
          </a:lstStyle>
          <a:p/>
        </p:txBody>
      </p:sp>
      <p:sp>
        <p:nvSpPr>
          <p:cNvPr id="20" name="Google Shape;20;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55"/>
        <p:cNvGrpSpPr/>
        <p:nvPr/>
      </p:nvGrpSpPr>
      <p:grpSpPr>
        <a:xfrm>
          <a:off x="0" y="0"/>
          <a:ext cx="0" cy="0"/>
          <a:chOff x="0" y="0"/>
          <a:chExt cx="0" cy="0"/>
        </a:xfrm>
      </p:grpSpPr>
      <p:sp>
        <p:nvSpPr>
          <p:cNvPr id="56" name="Google Shape;56;p11"/>
          <p:cNvSpPr/>
          <p:nvPr/>
        </p:nvSpPr>
        <p:spPr>
          <a:xfrm>
            <a:off x="-75" y="5045700"/>
            <a:ext cx="9144000" cy="9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 name="Google Shape;57;p11"/>
          <p:cNvSpPr txBox="1">
            <a:spLocks noGrp="1"/>
          </p:cNvSpPr>
          <p:nvPr>
            <p:ph type="title" hasCustomPrompt="1"/>
          </p:nvPr>
        </p:nvSpPr>
        <p:spPr>
          <a:xfrm>
            <a:off x="311700" y="1304850"/>
            <a:ext cx="8520600" cy="1538400"/>
          </a:xfrm>
          <a:prstGeom prst="rect">
            <a:avLst/>
          </a:prstGeom>
        </p:spPr>
        <p:txBody>
          <a:bodyPr spcFirstLastPara="1" wrap="square" lIns="91425" tIns="91425" rIns="91425" bIns="91425" anchor="ctr" anchorCtr="0">
            <a:noAutofit/>
          </a:bodyPr>
          <a:lstStyle>
            <a:lvl1pPr lvl="0" algn="ctr">
              <a:spcBef>
                <a:spcPts val="0"/>
              </a:spcBef>
              <a:spcAft>
                <a:spcPts val="0"/>
              </a:spcAft>
              <a:buClr>
                <a:schemeClr val="accent3"/>
              </a:buClr>
              <a:buSzPts val="13000"/>
              <a:buNone/>
              <a:defRPr sz="13000">
                <a:solidFill>
                  <a:schemeClr val="accent3"/>
                </a:solidFill>
              </a:defRPr>
            </a:lvl1pPr>
            <a:lvl2pPr lvl="1" algn="ctr">
              <a:spcBef>
                <a:spcPts val="0"/>
              </a:spcBef>
              <a:spcAft>
                <a:spcPts val="0"/>
              </a:spcAft>
              <a:buClr>
                <a:schemeClr val="accent3"/>
              </a:buClr>
              <a:buSzPts val="13000"/>
              <a:buNone/>
              <a:defRPr sz="13000">
                <a:solidFill>
                  <a:schemeClr val="accent3"/>
                </a:solidFill>
              </a:defRPr>
            </a:lvl2pPr>
            <a:lvl3pPr lvl="2" algn="ctr">
              <a:spcBef>
                <a:spcPts val="0"/>
              </a:spcBef>
              <a:spcAft>
                <a:spcPts val="0"/>
              </a:spcAft>
              <a:buClr>
                <a:schemeClr val="accent3"/>
              </a:buClr>
              <a:buSzPts val="13000"/>
              <a:buNone/>
              <a:defRPr sz="13000">
                <a:solidFill>
                  <a:schemeClr val="accent3"/>
                </a:solidFill>
              </a:defRPr>
            </a:lvl3pPr>
            <a:lvl4pPr lvl="3" algn="ctr">
              <a:spcBef>
                <a:spcPts val="0"/>
              </a:spcBef>
              <a:spcAft>
                <a:spcPts val="0"/>
              </a:spcAft>
              <a:buClr>
                <a:schemeClr val="accent3"/>
              </a:buClr>
              <a:buSzPts val="13000"/>
              <a:buNone/>
              <a:defRPr sz="13000">
                <a:solidFill>
                  <a:schemeClr val="accent3"/>
                </a:solidFill>
              </a:defRPr>
            </a:lvl4pPr>
            <a:lvl5pPr lvl="4" algn="ctr">
              <a:spcBef>
                <a:spcPts val="0"/>
              </a:spcBef>
              <a:spcAft>
                <a:spcPts val="0"/>
              </a:spcAft>
              <a:buClr>
                <a:schemeClr val="accent3"/>
              </a:buClr>
              <a:buSzPts val="13000"/>
              <a:buNone/>
              <a:defRPr sz="13000">
                <a:solidFill>
                  <a:schemeClr val="accent3"/>
                </a:solidFill>
              </a:defRPr>
            </a:lvl5pPr>
            <a:lvl6pPr lvl="5" algn="ctr">
              <a:spcBef>
                <a:spcPts val="0"/>
              </a:spcBef>
              <a:spcAft>
                <a:spcPts val="0"/>
              </a:spcAft>
              <a:buClr>
                <a:schemeClr val="accent3"/>
              </a:buClr>
              <a:buSzPts val="13000"/>
              <a:buNone/>
              <a:defRPr sz="13000">
                <a:solidFill>
                  <a:schemeClr val="accent3"/>
                </a:solidFill>
              </a:defRPr>
            </a:lvl6pPr>
            <a:lvl7pPr lvl="6" algn="ctr">
              <a:spcBef>
                <a:spcPts val="0"/>
              </a:spcBef>
              <a:spcAft>
                <a:spcPts val="0"/>
              </a:spcAft>
              <a:buClr>
                <a:schemeClr val="accent3"/>
              </a:buClr>
              <a:buSzPts val="13000"/>
              <a:buNone/>
              <a:defRPr sz="13000">
                <a:solidFill>
                  <a:schemeClr val="accent3"/>
                </a:solidFill>
              </a:defRPr>
            </a:lvl7pPr>
            <a:lvl8pPr lvl="7" algn="ctr">
              <a:spcBef>
                <a:spcPts val="0"/>
              </a:spcBef>
              <a:spcAft>
                <a:spcPts val="0"/>
              </a:spcAft>
              <a:buClr>
                <a:schemeClr val="accent3"/>
              </a:buClr>
              <a:buSzPts val="13000"/>
              <a:buNone/>
              <a:defRPr sz="13000">
                <a:solidFill>
                  <a:schemeClr val="accent3"/>
                </a:solidFill>
              </a:defRPr>
            </a:lvl8pPr>
            <a:lvl9pPr lvl="8" algn="ctr">
              <a:spcBef>
                <a:spcPts val="0"/>
              </a:spcBef>
              <a:spcAft>
                <a:spcPts val="0"/>
              </a:spcAft>
              <a:buClr>
                <a:schemeClr val="accent3"/>
              </a:buClr>
              <a:buSzPts val="13000"/>
              <a:buNone/>
              <a:defRPr sz="13000">
                <a:solidFill>
                  <a:schemeClr val="accent3"/>
                </a:solidFill>
              </a:defRPr>
            </a:lvl9pPr>
          </a:lstStyle>
          <a:p>
            <a:r>
              <a:t>xx%</a:t>
            </a:r>
          </a:p>
        </p:txBody>
      </p:sp>
      <p:sp>
        <p:nvSpPr>
          <p:cNvPr id="58" name="Google Shape;58;p11"/>
          <p:cNvSpPr txBox="1">
            <a:spLocks noGrp="1"/>
          </p:cNvSpPr>
          <p:nvPr>
            <p:ph type="body" idx="1"/>
          </p:nvPr>
        </p:nvSpPr>
        <p:spPr>
          <a:xfrm>
            <a:off x="311700" y="2995650"/>
            <a:ext cx="8520600" cy="10716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p:txBody>
      </p:sp>
      <p:sp>
        <p:nvSpPr>
          <p:cNvPr id="59" name="Google Shape;59;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matchingName="Blank">
  <p:cSld name="BLANK">
    <p:spTree>
      <p:nvGrpSpPr>
        <p:cNvPr id="1" name="Shape 60"/>
        <p:cNvGrpSpPr/>
        <p:nvPr/>
      </p:nvGrpSpPr>
      <p:grpSpPr>
        <a:xfrm>
          <a:off x="0" y="0"/>
          <a:ext cx="0" cy="0"/>
          <a:chOff x="0" y="0"/>
          <a:chExt cx="0" cy="0"/>
        </a:xfrm>
      </p:grpSpPr>
      <p:sp>
        <p:nvSpPr>
          <p:cNvPr id="61" name="Google Shape;61;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matchingName="Section header">
  <p:cSld name="SECTION_HEADER">
    <p:spTree>
      <p:nvGrpSpPr>
        <p:cNvPr id="1" name="Shape 21"/>
        <p:cNvGrpSpPr/>
        <p:nvPr/>
      </p:nvGrpSpPr>
      <p:grpSpPr>
        <a:xfrm>
          <a:off x="0" y="0"/>
          <a:ext cx="0" cy="0"/>
          <a:chOff x="0" y="0"/>
          <a:chExt cx="0" cy="0"/>
        </a:xfrm>
      </p:grpSpPr>
      <p:sp>
        <p:nvSpPr>
          <p:cNvPr id="22" name="Google Shape;22;p3"/>
          <p:cNvSpPr/>
          <p:nvPr/>
        </p:nvSpPr>
        <p:spPr>
          <a:xfrm>
            <a:off x="-50" y="2571900"/>
            <a:ext cx="9144000" cy="25716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 name="Google Shape;23;p3"/>
          <p:cNvSpPr txBox="1">
            <a:spLocks noGrp="1"/>
          </p:cNvSpPr>
          <p:nvPr>
            <p:ph type="title"/>
          </p:nvPr>
        </p:nvSpPr>
        <p:spPr>
          <a:xfrm>
            <a:off x="311700" y="814800"/>
            <a:ext cx="8571300" cy="9420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a:lvl1pPr>
            <a:lvl2pPr lvl="1" algn="ctr">
              <a:spcBef>
                <a:spcPts val="0"/>
              </a:spcBef>
              <a:spcAft>
                <a:spcPts val="0"/>
              </a:spcAft>
              <a:buSzPts val="3600"/>
              <a:buNone/>
              <a:defRPr/>
            </a:lvl2pPr>
            <a:lvl3pPr lvl="2" algn="ctr">
              <a:spcBef>
                <a:spcPts val="0"/>
              </a:spcBef>
              <a:spcAft>
                <a:spcPts val="0"/>
              </a:spcAft>
              <a:buSzPts val="3600"/>
              <a:buNone/>
              <a:defRPr/>
            </a:lvl3pPr>
            <a:lvl4pPr lvl="3" algn="ctr">
              <a:spcBef>
                <a:spcPts val="0"/>
              </a:spcBef>
              <a:spcAft>
                <a:spcPts val="0"/>
              </a:spcAft>
              <a:buSzPts val="3600"/>
              <a:buNone/>
              <a:defRPr/>
            </a:lvl4pPr>
            <a:lvl5pPr lvl="4" algn="ctr">
              <a:spcBef>
                <a:spcPts val="0"/>
              </a:spcBef>
              <a:spcAft>
                <a:spcPts val="0"/>
              </a:spcAft>
              <a:buSzPts val="3600"/>
              <a:buNone/>
              <a:defRPr/>
            </a:lvl5pPr>
            <a:lvl6pPr lvl="5" algn="ctr">
              <a:spcBef>
                <a:spcPts val="0"/>
              </a:spcBef>
              <a:spcAft>
                <a:spcPts val="0"/>
              </a:spcAft>
              <a:buSzPts val="3600"/>
              <a:buNone/>
              <a:defRPr/>
            </a:lvl6pPr>
            <a:lvl7pPr lvl="6" algn="ctr">
              <a:spcBef>
                <a:spcPts val="0"/>
              </a:spcBef>
              <a:spcAft>
                <a:spcPts val="0"/>
              </a:spcAft>
              <a:buSzPts val="3600"/>
              <a:buNone/>
              <a:defRPr/>
            </a:lvl7pPr>
            <a:lvl8pPr lvl="7" algn="ctr">
              <a:spcBef>
                <a:spcPts val="0"/>
              </a:spcBef>
              <a:spcAft>
                <a:spcPts val="0"/>
              </a:spcAft>
              <a:buSzPts val="3600"/>
              <a:buNone/>
              <a:defRPr/>
            </a:lvl8pPr>
            <a:lvl9pPr lvl="8" algn="ctr">
              <a:spcBef>
                <a:spcPts val="0"/>
              </a:spcBef>
              <a:spcAft>
                <a:spcPts val="0"/>
              </a:spcAft>
              <a:buSzPts val="3600"/>
              <a:buNone/>
              <a:defRPr/>
            </a:lvl9pPr>
          </a:lstStyle>
          <a:p/>
        </p:txBody>
      </p:sp>
      <p:sp>
        <p:nvSpPr>
          <p:cNvPr id="24" name="Google Shape;24;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matchingName="Title and body">
  <p:cSld name="TITLE_AND_BODY">
    <p:spTree>
      <p:nvGrpSpPr>
        <p:cNvPr id="1" name="Shape 25"/>
        <p:cNvGrpSpPr/>
        <p:nvPr/>
      </p:nvGrpSpPr>
      <p:grpSpPr>
        <a:xfrm>
          <a:off x="0" y="0"/>
          <a:ext cx="0" cy="0"/>
          <a:chOff x="0" y="0"/>
          <a:chExt cx="0" cy="0"/>
        </a:xfrm>
      </p:grpSpPr>
      <p:sp>
        <p:nvSpPr>
          <p:cNvPr id="26" name="Google Shape;26;p4"/>
          <p:cNvSpPr/>
          <p:nvPr/>
        </p:nvSpPr>
        <p:spPr>
          <a:xfrm>
            <a:off x="-75" y="5045700"/>
            <a:ext cx="9144000" cy="978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 name="Google Shape;27;p4"/>
          <p:cNvSpPr txBox="1">
            <a:spLocks noGrp="1"/>
          </p:cNvSpPr>
          <p:nvPr>
            <p:ph type="title"/>
          </p:nvPr>
        </p:nvSpPr>
        <p:spPr>
          <a:xfrm>
            <a:off x="311700" y="445025"/>
            <a:ext cx="8520600" cy="707400"/>
          </a:xfrm>
          <a:prstGeom prst="rect">
            <a:avLst/>
          </a:prstGeom>
        </p:spPr>
        <p:txBody>
          <a:bodyPr spcFirstLastPara="1" wrap="square" lIns="91425" tIns="91425" rIns="91425" bIns="91425" anchor="t" anchorCtr="0">
            <a:no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28" name="Google Shape;28;p4"/>
          <p:cNvSpPr txBox="1">
            <a:spLocks noGrp="1"/>
          </p:cNvSpPr>
          <p:nvPr>
            <p:ph type="body" idx="1"/>
          </p:nvPr>
        </p:nvSpPr>
        <p:spPr>
          <a:xfrm>
            <a:off x="311700" y="1266325"/>
            <a:ext cx="8520600" cy="33027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p:txBody>
      </p:sp>
      <p:sp>
        <p:nvSpPr>
          <p:cNvPr id="29" name="Google Shape;2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matchingName="Title and two columns">
  <p:cSld name="TITLE_AND_TWO_COLUMNS">
    <p:spTree>
      <p:nvGrpSpPr>
        <p:cNvPr id="1" name="Shape 30"/>
        <p:cNvGrpSpPr/>
        <p:nvPr/>
      </p:nvGrpSpPr>
      <p:grpSpPr>
        <a:xfrm>
          <a:off x="0" y="0"/>
          <a:ext cx="0" cy="0"/>
          <a:chOff x="0" y="0"/>
          <a:chExt cx="0" cy="0"/>
        </a:xfrm>
      </p:grpSpPr>
      <p:sp>
        <p:nvSpPr>
          <p:cNvPr id="31" name="Google Shape;31;p5"/>
          <p:cNvSpPr txBox="1">
            <a:spLocks noGrp="1"/>
          </p:cNvSpPr>
          <p:nvPr>
            <p:ph type="title"/>
          </p:nvPr>
        </p:nvSpPr>
        <p:spPr>
          <a:xfrm>
            <a:off x="311700" y="445025"/>
            <a:ext cx="8520600" cy="707400"/>
          </a:xfrm>
          <a:prstGeom prst="rect">
            <a:avLst/>
          </a:prstGeom>
        </p:spPr>
        <p:txBody>
          <a:bodyPr spcFirstLastPara="1" wrap="square" lIns="91425" tIns="91425" rIns="91425" bIns="91425" anchor="t" anchorCtr="0">
            <a:no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32" name="Google Shape;32;p5"/>
          <p:cNvSpPr txBox="1">
            <a:spLocks noGrp="1"/>
          </p:cNvSpPr>
          <p:nvPr>
            <p:ph type="body" idx="1"/>
          </p:nvPr>
        </p:nvSpPr>
        <p:spPr>
          <a:xfrm>
            <a:off x="311700" y="1266175"/>
            <a:ext cx="3999900" cy="33027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p:txBody>
      </p:sp>
      <p:sp>
        <p:nvSpPr>
          <p:cNvPr id="33" name="Google Shape;33;p5"/>
          <p:cNvSpPr txBox="1">
            <a:spLocks noGrp="1"/>
          </p:cNvSpPr>
          <p:nvPr>
            <p:ph type="body" idx="2"/>
          </p:nvPr>
        </p:nvSpPr>
        <p:spPr>
          <a:xfrm>
            <a:off x="4832400" y="1266175"/>
            <a:ext cx="3999900" cy="33027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p:txBody>
      </p:sp>
      <p:sp>
        <p:nvSpPr>
          <p:cNvPr id="34" name="Google Shape;3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matchingName="Title only">
  <p:cSld name="TITLE_ONLY">
    <p:spTree>
      <p:nvGrpSpPr>
        <p:cNvPr id="1" name="Shape 35"/>
        <p:cNvGrpSpPr/>
        <p:nvPr/>
      </p:nvGrpSpPr>
      <p:grpSpPr>
        <a:xfrm>
          <a:off x="0" y="0"/>
          <a:ext cx="0" cy="0"/>
          <a:chOff x="0" y="0"/>
          <a:chExt cx="0" cy="0"/>
        </a:xfrm>
      </p:grpSpPr>
      <p:sp>
        <p:nvSpPr>
          <p:cNvPr id="36" name="Google Shape;36;p6"/>
          <p:cNvSpPr txBox="1">
            <a:spLocks noGrp="1"/>
          </p:cNvSpPr>
          <p:nvPr>
            <p:ph type="title"/>
          </p:nvPr>
        </p:nvSpPr>
        <p:spPr>
          <a:xfrm>
            <a:off x="311700" y="445025"/>
            <a:ext cx="8520600" cy="707400"/>
          </a:xfrm>
          <a:prstGeom prst="rect">
            <a:avLst/>
          </a:prstGeom>
        </p:spPr>
        <p:txBody>
          <a:bodyPr spcFirstLastPara="1" wrap="square" lIns="91425" tIns="91425" rIns="91425" bIns="91425" anchor="t" anchorCtr="0">
            <a:no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37" name="Google Shape;3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8"/>
        <p:cNvGrpSpPr/>
        <p:nvPr/>
      </p:nvGrpSpPr>
      <p:grpSpPr>
        <a:xfrm>
          <a:off x="0" y="0"/>
          <a:ext cx="0" cy="0"/>
          <a:chOff x="0" y="0"/>
          <a:chExt cx="0" cy="0"/>
        </a:xfrm>
      </p:grpSpPr>
      <p:sp>
        <p:nvSpPr>
          <p:cNvPr id="39" name="Google Shape;3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0" name="Google Shape;4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p:txBody>
      </p:sp>
      <p:sp>
        <p:nvSpPr>
          <p:cNvPr id="41" name="Google Shape;4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6"/>
        </a:solidFill>
        <a:effectLst/>
      </p:bgPr>
    </p:bg>
    <p:spTree>
      <p:nvGrpSpPr>
        <p:cNvPr id="1" name="Shape 42"/>
        <p:cNvGrpSpPr/>
        <p:nvPr/>
      </p:nvGrpSpPr>
      <p:grpSpPr>
        <a:xfrm>
          <a:off x="0" y="0"/>
          <a:ext cx="0" cy="0"/>
          <a:chOff x="0" y="0"/>
          <a:chExt cx="0" cy="0"/>
        </a:xfrm>
      </p:grpSpPr>
      <p:sp>
        <p:nvSpPr>
          <p:cNvPr id="43" name="Google Shape;43;p8"/>
          <p:cNvSpPr txBox="1">
            <a:spLocks noGrp="1"/>
          </p:cNvSpPr>
          <p:nvPr>
            <p:ph type="title"/>
          </p:nvPr>
        </p:nvSpPr>
        <p:spPr>
          <a:xfrm>
            <a:off x="490250" y="526350"/>
            <a:ext cx="5613600" cy="4090800"/>
          </a:xfrm>
          <a:prstGeom prst="rect">
            <a:avLst/>
          </a:prstGeom>
        </p:spPr>
        <p:txBody>
          <a:bodyPr spcFirstLastPara="1" wrap="square" lIns="91425" tIns="91425" rIns="91425" bIns="91425" anchor="ctr" anchorCtr="0">
            <a:noAutofit/>
          </a:bodyPr>
          <a:lstStyle>
            <a:lvl1pPr lvl="0">
              <a:spcBef>
                <a:spcPts val="0"/>
              </a:spcBef>
              <a:spcAft>
                <a:spcPts val="0"/>
              </a:spcAft>
              <a:buClr>
                <a:schemeClr val="dk2"/>
              </a:buClr>
              <a:buSzPts val="5400"/>
              <a:buNone/>
              <a:defRPr sz="5400" b="0">
                <a:solidFill>
                  <a:schemeClr val="dk2"/>
                </a:solidFill>
              </a:defRPr>
            </a:lvl1pPr>
            <a:lvl2pPr lvl="1">
              <a:spcBef>
                <a:spcPts val="0"/>
              </a:spcBef>
              <a:spcAft>
                <a:spcPts val="0"/>
              </a:spcAft>
              <a:buClr>
                <a:schemeClr val="dk2"/>
              </a:buClr>
              <a:buSzPts val="5400"/>
              <a:buNone/>
              <a:defRPr sz="5400" b="0">
                <a:solidFill>
                  <a:schemeClr val="dk2"/>
                </a:solidFill>
              </a:defRPr>
            </a:lvl2pPr>
            <a:lvl3pPr lvl="2">
              <a:spcBef>
                <a:spcPts val="0"/>
              </a:spcBef>
              <a:spcAft>
                <a:spcPts val="0"/>
              </a:spcAft>
              <a:buClr>
                <a:schemeClr val="dk2"/>
              </a:buClr>
              <a:buSzPts val="5400"/>
              <a:buNone/>
              <a:defRPr sz="5400" b="0">
                <a:solidFill>
                  <a:schemeClr val="dk2"/>
                </a:solidFill>
              </a:defRPr>
            </a:lvl3pPr>
            <a:lvl4pPr lvl="3">
              <a:spcBef>
                <a:spcPts val="0"/>
              </a:spcBef>
              <a:spcAft>
                <a:spcPts val="0"/>
              </a:spcAft>
              <a:buClr>
                <a:schemeClr val="dk2"/>
              </a:buClr>
              <a:buSzPts val="5400"/>
              <a:buNone/>
              <a:defRPr sz="5400" b="0">
                <a:solidFill>
                  <a:schemeClr val="dk2"/>
                </a:solidFill>
              </a:defRPr>
            </a:lvl4pPr>
            <a:lvl5pPr lvl="4">
              <a:spcBef>
                <a:spcPts val="0"/>
              </a:spcBef>
              <a:spcAft>
                <a:spcPts val="0"/>
              </a:spcAft>
              <a:buClr>
                <a:schemeClr val="dk2"/>
              </a:buClr>
              <a:buSzPts val="5400"/>
              <a:buNone/>
              <a:defRPr sz="5400" b="0">
                <a:solidFill>
                  <a:schemeClr val="dk2"/>
                </a:solidFill>
              </a:defRPr>
            </a:lvl5pPr>
            <a:lvl6pPr lvl="5">
              <a:spcBef>
                <a:spcPts val="0"/>
              </a:spcBef>
              <a:spcAft>
                <a:spcPts val="0"/>
              </a:spcAft>
              <a:buClr>
                <a:schemeClr val="dk2"/>
              </a:buClr>
              <a:buSzPts val="5400"/>
              <a:buNone/>
              <a:defRPr sz="5400" b="0">
                <a:solidFill>
                  <a:schemeClr val="dk2"/>
                </a:solidFill>
              </a:defRPr>
            </a:lvl6pPr>
            <a:lvl7pPr lvl="6">
              <a:spcBef>
                <a:spcPts val="0"/>
              </a:spcBef>
              <a:spcAft>
                <a:spcPts val="0"/>
              </a:spcAft>
              <a:buClr>
                <a:schemeClr val="dk2"/>
              </a:buClr>
              <a:buSzPts val="5400"/>
              <a:buNone/>
              <a:defRPr sz="5400" b="0">
                <a:solidFill>
                  <a:schemeClr val="dk2"/>
                </a:solidFill>
              </a:defRPr>
            </a:lvl7pPr>
            <a:lvl8pPr lvl="7">
              <a:spcBef>
                <a:spcPts val="0"/>
              </a:spcBef>
              <a:spcAft>
                <a:spcPts val="0"/>
              </a:spcAft>
              <a:buClr>
                <a:schemeClr val="dk2"/>
              </a:buClr>
              <a:buSzPts val="5400"/>
              <a:buNone/>
              <a:defRPr sz="5400" b="0">
                <a:solidFill>
                  <a:schemeClr val="dk2"/>
                </a:solidFill>
              </a:defRPr>
            </a:lvl8pPr>
            <a:lvl9pPr lvl="8">
              <a:spcBef>
                <a:spcPts val="0"/>
              </a:spcBef>
              <a:spcAft>
                <a:spcPts val="0"/>
              </a:spcAft>
              <a:buClr>
                <a:schemeClr val="dk2"/>
              </a:buClr>
              <a:buSzPts val="5400"/>
              <a:buNone/>
              <a:defRPr sz="5400" b="0">
                <a:solidFill>
                  <a:schemeClr val="dk2"/>
                </a:solidFill>
              </a:defRPr>
            </a:lvl9pPr>
          </a:lstStyle>
          <a:p/>
        </p:txBody>
      </p:sp>
      <p:sp>
        <p:nvSpPr>
          <p:cNvPr id="44" name="Google Shape;4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5"/>
        <p:cNvGrpSpPr/>
        <p:nvPr/>
      </p:nvGrpSpPr>
      <p:grpSpPr>
        <a:xfrm>
          <a:off x="0" y="0"/>
          <a:ext cx="0" cy="0"/>
          <a:chOff x="0" y="0"/>
          <a:chExt cx="0" cy="0"/>
        </a:xfrm>
      </p:grpSpPr>
      <p:sp>
        <p:nvSpPr>
          <p:cNvPr id="46" name="Google Shape;46;p9"/>
          <p:cNvSpPr/>
          <p:nvPr/>
        </p:nvSpPr>
        <p:spPr>
          <a:xfrm>
            <a:off x="4572000" y="0"/>
            <a:ext cx="4572000" cy="51435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cxnSp>
        <p:nvCxnSpPr>
          <p:cNvPr id="47" name="Google Shape;47;p9"/>
          <p:cNvCxnSpPr/>
          <p:nvPr/>
        </p:nvCxnSpPr>
        <p:spPr>
          <a:xfrm>
            <a:off x="5029675" y="4495500"/>
            <a:ext cx="468300" cy="0"/>
          </a:xfrm>
          <a:prstGeom prst="straightConnector1">
            <a:avLst/>
          </a:prstGeom>
          <a:noFill/>
          <a:ln w="19050" cap="flat" cmpd="sng">
            <a:solidFill>
              <a:schemeClr val="lt1"/>
            </a:solidFill>
            <a:prstDash val="solid"/>
            <a:round/>
            <a:headEnd type="none" w="sm" len="sm"/>
            <a:tailEnd type="none" w="sm" len="sm"/>
          </a:ln>
        </p:spPr>
      </p:cxnSp>
      <p:sp>
        <p:nvSpPr>
          <p:cNvPr id="48" name="Google Shape;48;p9"/>
          <p:cNvSpPr txBox="1">
            <a:spLocks noGrp="1"/>
          </p:cNvSpPr>
          <p:nvPr>
            <p:ph type="title"/>
          </p:nvPr>
        </p:nvSpPr>
        <p:spPr>
          <a:xfrm>
            <a:off x="265500" y="1039675"/>
            <a:ext cx="4045200" cy="16758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9" name="Google Shape;49;p9"/>
          <p:cNvSpPr txBox="1">
            <a:spLocks noGrp="1"/>
          </p:cNvSpPr>
          <p:nvPr>
            <p:ph type="subTitle" idx="1"/>
          </p:nvPr>
        </p:nvSpPr>
        <p:spPr>
          <a:xfrm>
            <a:off x="265500" y="27268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50" name="Google Shape;50;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1600"/>
              </a:spcBef>
              <a:spcAft>
                <a:spcPts val="0"/>
              </a:spcAft>
              <a:buClr>
                <a:schemeClr val="lt1"/>
              </a:buClr>
              <a:buSzPts val="1400"/>
              <a:buChar char="○"/>
              <a:defRPr>
                <a:solidFill>
                  <a:schemeClr val="lt1"/>
                </a:solidFill>
              </a:defRPr>
            </a:lvl2pPr>
            <a:lvl3pPr marL="1371600" lvl="2" indent="-317500">
              <a:spcBef>
                <a:spcPts val="1600"/>
              </a:spcBef>
              <a:spcAft>
                <a:spcPts val="0"/>
              </a:spcAft>
              <a:buClr>
                <a:schemeClr val="lt1"/>
              </a:buClr>
              <a:buSzPts val="1400"/>
              <a:buChar char="■"/>
              <a:defRPr>
                <a:solidFill>
                  <a:schemeClr val="lt1"/>
                </a:solidFill>
              </a:defRPr>
            </a:lvl3pPr>
            <a:lvl4pPr marL="1828800" lvl="3" indent="-317500">
              <a:spcBef>
                <a:spcPts val="1600"/>
              </a:spcBef>
              <a:spcAft>
                <a:spcPts val="0"/>
              </a:spcAft>
              <a:buClr>
                <a:schemeClr val="lt1"/>
              </a:buClr>
              <a:buSzPts val="1400"/>
              <a:buChar char="●"/>
              <a:defRPr>
                <a:solidFill>
                  <a:schemeClr val="lt1"/>
                </a:solidFill>
              </a:defRPr>
            </a:lvl4pPr>
            <a:lvl5pPr marL="2286000" lvl="4" indent="-317500">
              <a:spcBef>
                <a:spcPts val="1600"/>
              </a:spcBef>
              <a:spcAft>
                <a:spcPts val="0"/>
              </a:spcAft>
              <a:buClr>
                <a:schemeClr val="lt1"/>
              </a:buClr>
              <a:buSzPts val="1400"/>
              <a:buChar char="○"/>
              <a:defRPr>
                <a:solidFill>
                  <a:schemeClr val="lt1"/>
                </a:solidFill>
              </a:defRPr>
            </a:lvl5pPr>
            <a:lvl6pPr marL="2743200" lvl="5" indent="-317500">
              <a:spcBef>
                <a:spcPts val="1600"/>
              </a:spcBef>
              <a:spcAft>
                <a:spcPts val="0"/>
              </a:spcAft>
              <a:buClr>
                <a:schemeClr val="lt1"/>
              </a:buClr>
              <a:buSzPts val="1400"/>
              <a:buChar char="■"/>
              <a:defRPr>
                <a:solidFill>
                  <a:schemeClr val="lt1"/>
                </a:solidFill>
              </a:defRPr>
            </a:lvl6pPr>
            <a:lvl7pPr marL="3200400" lvl="6" indent="-317500">
              <a:spcBef>
                <a:spcPts val="1600"/>
              </a:spcBef>
              <a:spcAft>
                <a:spcPts val="0"/>
              </a:spcAft>
              <a:buClr>
                <a:schemeClr val="lt1"/>
              </a:buClr>
              <a:buSzPts val="1400"/>
              <a:buChar char="●"/>
              <a:defRPr>
                <a:solidFill>
                  <a:schemeClr val="lt1"/>
                </a:solidFill>
              </a:defRPr>
            </a:lvl7pPr>
            <a:lvl8pPr marL="3657600" lvl="7" indent="-317500">
              <a:spcBef>
                <a:spcPts val="1600"/>
              </a:spcBef>
              <a:spcAft>
                <a:spcPts val="0"/>
              </a:spcAft>
              <a:buClr>
                <a:schemeClr val="lt1"/>
              </a:buClr>
              <a:buSzPts val="1400"/>
              <a:buChar char="○"/>
              <a:defRPr>
                <a:solidFill>
                  <a:schemeClr val="lt1"/>
                </a:solidFill>
              </a:defRPr>
            </a:lvl8pPr>
            <a:lvl9pPr marL="4114800" lvl="8" indent="-317500">
              <a:spcBef>
                <a:spcPts val="1600"/>
              </a:spcBef>
              <a:spcAft>
                <a:spcPts val="1600"/>
              </a:spcAft>
              <a:buClr>
                <a:schemeClr val="lt1"/>
              </a:buClr>
              <a:buSzPts val="1400"/>
              <a:buChar char="■"/>
              <a:defRPr>
                <a:solidFill>
                  <a:schemeClr val="lt1"/>
                </a:solidFill>
              </a:defRPr>
            </a:lvl9pPr>
          </a:lstStyle>
          <a:p/>
        </p:txBody>
      </p:sp>
      <p:sp>
        <p:nvSpPr>
          <p:cNvPr id="51" name="Google Shape;51;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2"/>
        <p:cNvGrpSpPr/>
        <p:nvPr/>
      </p:nvGrpSpPr>
      <p:grpSpPr>
        <a:xfrm>
          <a:off x="0" y="0"/>
          <a:ext cx="0" cy="0"/>
          <a:chOff x="0" y="0"/>
          <a:chExt cx="0" cy="0"/>
        </a:xfrm>
      </p:grpSpPr>
      <p:sp>
        <p:nvSpPr>
          <p:cNvPr id="53" name="Google Shape;53;p10"/>
          <p:cNvSpPr txBox="1">
            <a:spLocks noGrp="1"/>
          </p:cNvSpPr>
          <p:nvPr>
            <p:ph type="body" idx="1"/>
          </p:nvPr>
        </p:nvSpPr>
        <p:spPr>
          <a:xfrm>
            <a:off x="311700" y="4230725"/>
            <a:ext cx="5998800" cy="5988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2400"/>
              <a:buFont typeface="PT Sans Narrow" panose="020B0506020203020204"/>
              <a:buNone/>
              <a:defRPr sz="2400">
                <a:latin typeface="PT Sans Narrow" panose="020B0506020203020204"/>
                <a:ea typeface="PT Sans Narrow" panose="020B0506020203020204"/>
                <a:cs typeface="PT Sans Narrow" panose="020B0506020203020204"/>
                <a:sym typeface="PT Sans Narrow" panose="020B0506020203020204"/>
              </a:defRPr>
            </a:lvl1pPr>
          </a:lstStyle>
          <a:p/>
        </p:txBody>
      </p:sp>
      <p:sp>
        <p:nvSpPr>
          <p:cNvPr id="54" name="Google Shape;54;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7074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accent1"/>
              </a:buClr>
              <a:buSzPts val="3600"/>
              <a:buFont typeface="PT Sans Narrow" panose="020B0506020203020204"/>
              <a:buNone/>
              <a:defRPr sz="3600" b="1">
                <a:solidFill>
                  <a:schemeClr val="accent1"/>
                </a:solidFill>
                <a:latin typeface="PT Sans Narrow" panose="020B0506020203020204"/>
                <a:ea typeface="PT Sans Narrow" panose="020B0506020203020204"/>
                <a:cs typeface="PT Sans Narrow" panose="020B0506020203020204"/>
                <a:sym typeface="PT Sans Narrow" panose="020B0506020203020204"/>
              </a:defRPr>
            </a:lvl1pPr>
            <a:lvl2pPr lvl="1">
              <a:spcBef>
                <a:spcPts val="0"/>
              </a:spcBef>
              <a:spcAft>
                <a:spcPts val="0"/>
              </a:spcAft>
              <a:buClr>
                <a:schemeClr val="accent1"/>
              </a:buClr>
              <a:buSzPts val="3600"/>
              <a:buFont typeface="PT Sans Narrow" panose="020B0506020203020204"/>
              <a:buNone/>
              <a:defRPr sz="3600" b="1">
                <a:solidFill>
                  <a:schemeClr val="accent1"/>
                </a:solidFill>
                <a:latin typeface="PT Sans Narrow" panose="020B0506020203020204"/>
                <a:ea typeface="PT Sans Narrow" panose="020B0506020203020204"/>
                <a:cs typeface="PT Sans Narrow" panose="020B0506020203020204"/>
                <a:sym typeface="PT Sans Narrow" panose="020B0506020203020204"/>
              </a:defRPr>
            </a:lvl2pPr>
            <a:lvl3pPr lvl="2">
              <a:spcBef>
                <a:spcPts val="0"/>
              </a:spcBef>
              <a:spcAft>
                <a:spcPts val="0"/>
              </a:spcAft>
              <a:buClr>
                <a:schemeClr val="accent1"/>
              </a:buClr>
              <a:buSzPts val="3600"/>
              <a:buFont typeface="PT Sans Narrow" panose="020B0506020203020204"/>
              <a:buNone/>
              <a:defRPr sz="3600" b="1">
                <a:solidFill>
                  <a:schemeClr val="accent1"/>
                </a:solidFill>
                <a:latin typeface="PT Sans Narrow" panose="020B0506020203020204"/>
                <a:ea typeface="PT Sans Narrow" panose="020B0506020203020204"/>
                <a:cs typeface="PT Sans Narrow" panose="020B0506020203020204"/>
                <a:sym typeface="PT Sans Narrow" panose="020B0506020203020204"/>
              </a:defRPr>
            </a:lvl3pPr>
            <a:lvl4pPr lvl="3">
              <a:spcBef>
                <a:spcPts val="0"/>
              </a:spcBef>
              <a:spcAft>
                <a:spcPts val="0"/>
              </a:spcAft>
              <a:buClr>
                <a:schemeClr val="accent1"/>
              </a:buClr>
              <a:buSzPts val="3600"/>
              <a:buFont typeface="PT Sans Narrow" panose="020B0506020203020204"/>
              <a:buNone/>
              <a:defRPr sz="3600" b="1">
                <a:solidFill>
                  <a:schemeClr val="accent1"/>
                </a:solidFill>
                <a:latin typeface="PT Sans Narrow" panose="020B0506020203020204"/>
                <a:ea typeface="PT Sans Narrow" panose="020B0506020203020204"/>
                <a:cs typeface="PT Sans Narrow" panose="020B0506020203020204"/>
                <a:sym typeface="PT Sans Narrow" panose="020B0506020203020204"/>
              </a:defRPr>
            </a:lvl4pPr>
            <a:lvl5pPr lvl="4">
              <a:spcBef>
                <a:spcPts val="0"/>
              </a:spcBef>
              <a:spcAft>
                <a:spcPts val="0"/>
              </a:spcAft>
              <a:buClr>
                <a:schemeClr val="accent1"/>
              </a:buClr>
              <a:buSzPts val="3600"/>
              <a:buFont typeface="PT Sans Narrow" panose="020B0506020203020204"/>
              <a:buNone/>
              <a:defRPr sz="3600" b="1">
                <a:solidFill>
                  <a:schemeClr val="accent1"/>
                </a:solidFill>
                <a:latin typeface="PT Sans Narrow" panose="020B0506020203020204"/>
                <a:ea typeface="PT Sans Narrow" panose="020B0506020203020204"/>
                <a:cs typeface="PT Sans Narrow" panose="020B0506020203020204"/>
                <a:sym typeface="PT Sans Narrow" panose="020B0506020203020204"/>
              </a:defRPr>
            </a:lvl5pPr>
            <a:lvl6pPr lvl="5">
              <a:spcBef>
                <a:spcPts val="0"/>
              </a:spcBef>
              <a:spcAft>
                <a:spcPts val="0"/>
              </a:spcAft>
              <a:buClr>
                <a:schemeClr val="accent1"/>
              </a:buClr>
              <a:buSzPts val="3600"/>
              <a:buFont typeface="PT Sans Narrow" panose="020B0506020203020204"/>
              <a:buNone/>
              <a:defRPr sz="3600" b="1">
                <a:solidFill>
                  <a:schemeClr val="accent1"/>
                </a:solidFill>
                <a:latin typeface="PT Sans Narrow" panose="020B0506020203020204"/>
                <a:ea typeface="PT Sans Narrow" panose="020B0506020203020204"/>
                <a:cs typeface="PT Sans Narrow" panose="020B0506020203020204"/>
                <a:sym typeface="PT Sans Narrow" panose="020B0506020203020204"/>
              </a:defRPr>
            </a:lvl6pPr>
            <a:lvl7pPr lvl="6">
              <a:spcBef>
                <a:spcPts val="0"/>
              </a:spcBef>
              <a:spcAft>
                <a:spcPts val="0"/>
              </a:spcAft>
              <a:buClr>
                <a:schemeClr val="accent1"/>
              </a:buClr>
              <a:buSzPts val="3600"/>
              <a:buFont typeface="PT Sans Narrow" panose="020B0506020203020204"/>
              <a:buNone/>
              <a:defRPr sz="3600" b="1">
                <a:solidFill>
                  <a:schemeClr val="accent1"/>
                </a:solidFill>
                <a:latin typeface="PT Sans Narrow" panose="020B0506020203020204"/>
                <a:ea typeface="PT Sans Narrow" panose="020B0506020203020204"/>
                <a:cs typeface="PT Sans Narrow" panose="020B0506020203020204"/>
                <a:sym typeface="PT Sans Narrow" panose="020B0506020203020204"/>
              </a:defRPr>
            </a:lvl7pPr>
            <a:lvl8pPr lvl="7">
              <a:spcBef>
                <a:spcPts val="0"/>
              </a:spcBef>
              <a:spcAft>
                <a:spcPts val="0"/>
              </a:spcAft>
              <a:buClr>
                <a:schemeClr val="accent1"/>
              </a:buClr>
              <a:buSzPts val="3600"/>
              <a:buFont typeface="PT Sans Narrow" panose="020B0506020203020204"/>
              <a:buNone/>
              <a:defRPr sz="3600" b="1">
                <a:solidFill>
                  <a:schemeClr val="accent1"/>
                </a:solidFill>
                <a:latin typeface="PT Sans Narrow" panose="020B0506020203020204"/>
                <a:ea typeface="PT Sans Narrow" panose="020B0506020203020204"/>
                <a:cs typeface="PT Sans Narrow" panose="020B0506020203020204"/>
                <a:sym typeface="PT Sans Narrow" panose="020B0506020203020204"/>
              </a:defRPr>
            </a:lvl8pPr>
            <a:lvl9pPr lvl="8">
              <a:spcBef>
                <a:spcPts val="0"/>
              </a:spcBef>
              <a:spcAft>
                <a:spcPts val="0"/>
              </a:spcAft>
              <a:buClr>
                <a:schemeClr val="accent1"/>
              </a:buClr>
              <a:buSzPts val="3600"/>
              <a:buFont typeface="PT Sans Narrow" panose="020B0506020203020204"/>
              <a:buNone/>
              <a:defRPr sz="3600" b="1">
                <a:solidFill>
                  <a:schemeClr val="accent1"/>
                </a:solidFill>
                <a:latin typeface="PT Sans Narrow" panose="020B0506020203020204"/>
                <a:ea typeface="PT Sans Narrow" panose="020B0506020203020204"/>
                <a:cs typeface="PT Sans Narrow" panose="020B0506020203020204"/>
                <a:sym typeface="PT Sans Narrow" panose="020B0506020203020204"/>
              </a:defRPr>
            </a:lvl9pPr>
          </a:lstStyle>
          <a:p/>
        </p:txBody>
      </p:sp>
      <p:sp>
        <p:nvSpPr>
          <p:cNvPr id="7" name="Google Shape;7;p1"/>
          <p:cNvSpPr txBox="1">
            <a:spLocks noGrp="1"/>
          </p:cNvSpPr>
          <p:nvPr>
            <p:ph type="body" idx="1"/>
          </p:nvPr>
        </p:nvSpPr>
        <p:spPr>
          <a:xfrm>
            <a:off x="311700" y="1266325"/>
            <a:ext cx="8520600" cy="33027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Font typeface="Open Sans"/>
              <a:buChar char="●"/>
              <a:defRPr sz="1800">
                <a:solidFill>
                  <a:schemeClr val="dk2"/>
                </a:solidFill>
                <a:latin typeface="Open Sans"/>
                <a:ea typeface="Open Sans"/>
                <a:cs typeface="Open Sans"/>
                <a:sym typeface="Open Sans"/>
              </a:defRPr>
            </a:lvl1pPr>
            <a:lvl2pPr marL="914400" lvl="1"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2pPr>
            <a:lvl3pPr marL="1371600" lvl="2"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3pPr>
            <a:lvl4pPr marL="1828800" lvl="3"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4pPr>
            <a:lvl5pPr marL="2286000" lvl="4"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5pPr>
            <a:lvl6pPr marL="2743200" lvl="5"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6pPr>
            <a:lvl7pPr marL="3200400" lvl="6"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7pPr>
            <a:lvl8pPr marL="3657600" lvl="7"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8pPr>
            <a:lvl9pPr marL="4114800" lvl="8" indent="-317500">
              <a:lnSpc>
                <a:spcPct val="115000"/>
              </a:lnSpc>
              <a:spcBef>
                <a:spcPts val="1600"/>
              </a:spcBef>
              <a:spcAft>
                <a:spcPts val="1600"/>
              </a:spcAft>
              <a:buClr>
                <a:schemeClr val="dk2"/>
              </a:buClr>
              <a:buSzPts val="1400"/>
              <a:buFont typeface="Open Sans"/>
              <a:buChar char="■"/>
              <a:defRPr>
                <a:solidFill>
                  <a:schemeClr val="dk2"/>
                </a:solidFill>
                <a:latin typeface="Open Sans"/>
                <a:ea typeface="Open Sans"/>
                <a:cs typeface="Open Sans"/>
                <a:sym typeface="Open Sans"/>
              </a:defRPr>
            </a:lvl9pPr>
          </a:lstStyle>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latin typeface="Open Sans"/>
                <a:ea typeface="Open Sans"/>
                <a:cs typeface="Open Sans"/>
                <a:sym typeface="Open Sans"/>
              </a:defRPr>
            </a:lvl1pPr>
            <a:lvl2pPr lvl="1" algn="r">
              <a:buNone/>
              <a:defRPr sz="1000">
                <a:solidFill>
                  <a:schemeClr val="dk2"/>
                </a:solidFill>
                <a:latin typeface="Open Sans"/>
                <a:ea typeface="Open Sans"/>
                <a:cs typeface="Open Sans"/>
                <a:sym typeface="Open Sans"/>
              </a:defRPr>
            </a:lvl2pPr>
            <a:lvl3pPr lvl="2" algn="r">
              <a:buNone/>
              <a:defRPr sz="1000">
                <a:solidFill>
                  <a:schemeClr val="dk2"/>
                </a:solidFill>
                <a:latin typeface="Open Sans"/>
                <a:ea typeface="Open Sans"/>
                <a:cs typeface="Open Sans"/>
                <a:sym typeface="Open Sans"/>
              </a:defRPr>
            </a:lvl3pPr>
            <a:lvl4pPr lvl="3" algn="r">
              <a:buNone/>
              <a:defRPr sz="1000">
                <a:solidFill>
                  <a:schemeClr val="dk2"/>
                </a:solidFill>
                <a:latin typeface="Open Sans"/>
                <a:ea typeface="Open Sans"/>
                <a:cs typeface="Open Sans"/>
                <a:sym typeface="Open Sans"/>
              </a:defRPr>
            </a:lvl4pPr>
            <a:lvl5pPr lvl="4" algn="r">
              <a:buNone/>
              <a:defRPr sz="1000">
                <a:solidFill>
                  <a:schemeClr val="dk2"/>
                </a:solidFill>
                <a:latin typeface="Open Sans"/>
                <a:ea typeface="Open Sans"/>
                <a:cs typeface="Open Sans"/>
                <a:sym typeface="Open Sans"/>
              </a:defRPr>
            </a:lvl5pPr>
            <a:lvl6pPr lvl="5" algn="r">
              <a:buNone/>
              <a:defRPr sz="1000">
                <a:solidFill>
                  <a:schemeClr val="dk2"/>
                </a:solidFill>
                <a:latin typeface="Open Sans"/>
                <a:ea typeface="Open Sans"/>
                <a:cs typeface="Open Sans"/>
                <a:sym typeface="Open Sans"/>
              </a:defRPr>
            </a:lvl6pPr>
            <a:lvl7pPr lvl="6" algn="r">
              <a:buNone/>
              <a:defRPr sz="1000">
                <a:solidFill>
                  <a:schemeClr val="dk2"/>
                </a:solidFill>
                <a:latin typeface="Open Sans"/>
                <a:ea typeface="Open Sans"/>
                <a:cs typeface="Open Sans"/>
                <a:sym typeface="Open Sans"/>
              </a:defRPr>
            </a:lvl7pPr>
            <a:lvl8pPr lvl="7" algn="r">
              <a:buNone/>
              <a:defRPr sz="1000">
                <a:solidFill>
                  <a:schemeClr val="dk2"/>
                </a:solidFill>
                <a:latin typeface="Open Sans"/>
                <a:ea typeface="Open Sans"/>
                <a:cs typeface="Open Sans"/>
                <a:sym typeface="Open Sans"/>
              </a:defRPr>
            </a:lvl8pPr>
            <a:lvl9pPr lvl="8" algn="r">
              <a:buNone/>
              <a:defRPr sz="1000">
                <a:solidFill>
                  <a:schemeClr val="dk2"/>
                </a:solidFill>
                <a:latin typeface="Open Sans"/>
                <a:ea typeface="Open Sans"/>
                <a:cs typeface="Open Sans"/>
                <a:sym typeface="Open Sans"/>
              </a:defRPr>
            </a:lvl9pPr>
          </a:lstStyle>
          <a:p>
            <a:pPr marL="0" lvl="0" indent="0" algn="r" rtl="0">
              <a:spcBef>
                <a:spcPts val="0"/>
              </a:spcBef>
              <a:spcAft>
                <a:spcPts val="0"/>
              </a:spcAft>
              <a:buNone/>
            </a:pPr>
            <a:fld id="{00000000-1234-1234-1234-123412341234}" type="slidenum">
              <a:rPr lang="en-GB"/>
            </a:fld>
            <a:endParaRPr lang="en-GB"/>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3"/>
          <p:cNvSpPr txBox="1">
            <a:spLocks noGrp="1"/>
          </p:cNvSpPr>
          <p:nvPr>
            <p:ph type="ctrTitle"/>
          </p:nvPr>
        </p:nvSpPr>
        <p:spPr>
          <a:xfrm>
            <a:off x="1051125" y="1200151"/>
            <a:ext cx="7089600" cy="13716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GB" sz="2800" dirty="0" smtClean="0">
                <a:solidFill>
                  <a:srgbClr val="C00000"/>
                </a:solidFill>
              </a:rPr>
              <a:t>ARTIFICIAL INTELLIGENCE AND MODERN REFERENCING</a:t>
            </a:r>
            <a:endParaRPr sz="2800">
              <a:solidFill>
                <a:srgbClr val="C00000"/>
              </a:solidFill>
            </a:endParaRPr>
          </a:p>
        </p:txBody>
      </p:sp>
      <p:sp>
        <p:nvSpPr>
          <p:cNvPr id="67" name="Google Shape;67;p13"/>
          <p:cNvSpPr txBox="1">
            <a:spLocks noGrp="1"/>
          </p:cNvSpPr>
          <p:nvPr>
            <p:ph type="subTitle" idx="1"/>
          </p:nvPr>
        </p:nvSpPr>
        <p:spPr>
          <a:xfrm>
            <a:off x="1752600" y="2571750"/>
            <a:ext cx="5258525" cy="1359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GB" sz="2100" dirty="0" smtClean="0">
                <a:solidFill>
                  <a:schemeClr val="bg2">
                    <a:lumMod val="50000"/>
                  </a:schemeClr>
                </a:solidFill>
              </a:rPr>
              <a:t>Assoc. Prof. </a:t>
            </a:r>
            <a:r>
              <a:rPr lang="en-GB" sz="2100" dirty="0">
                <a:solidFill>
                  <a:schemeClr val="bg2">
                    <a:lumMod val="50000"/>
                  </a:schemeClr>
                </a:solidFill>
              </a:rPr>
              <a:t>Wiseman Ubochioma</a:t>
            </a:r>
            <a:endParaRPr sz="2100">
              <a:solidFill>
                <a:schemeClr val="bg2">
                  <a:lumMod val="50000"/>
                </a:schemeClr>
              </a:solidFill>
            </a:endParaRPr>
          </a:p>
          <a:p>
            <a:pPr marL="0" lvl="0" indent="0" algn="ctr" rtl="0">
              <a:spcBef>
                <a:spcPts val="0"/>
              </a:spcBef>
              <a:spcAft>
                <a:spcPts val="0"/>
              </a:spcAft>
              <a:buNone/>
            </a:pPr>
            <a:r>
              <a:rPr lang="en-GB" sz="2100" dirty="0">
                <a:solidFill>
                  <a:schemeClr val="bg2">
                    <a:lumMod val="50000"/>
                  </a:schemeClr>
                </a:solidFill>
              </a:rPr>
              <a:t>    </a:t>
            </a:r>
            <a:r>
              <a:rPr lang="en-GB" sz="2100" dirty="0" smtClean="0">
                <a:solidFill>
                  <a:schemeClr val="bg2">
                    <a:lumMod val="50000"/>
                  </a:schemeClr>
                </a:solidFill>
              </a:rPr>
              <a:t> Hybrid National Workshop for Legal Research Assistants of the Judiciary </a:t>
            </a:r>
            <a:endParaRPr sz="2100">
              <a:solidFill>
                <a:schemeClr val="bg2">
                  <a:lumMod val="50000"/>
                </a:schemeClr>
              </a:solidFill>
            </a:endParaRPr>
          </a:p>
          <a:p>
            <a:pPr marL="0" lvl="0" indent="0" algn="ctr" rtl="0">
              <a:spcBef>
                <a:spcPts val="0"/>
              </a:spcBef>
              <a:spcAft>
                <a:spcPts val="0"/>
              </a:spcAft>
              <a:buNone/>
            </a:pPr>
            <a:r>
              <a:rPr lang="en-GB" sz="2100" dirty="0" smtClean="0">
                <a:solidFill>
                  <a:schemeClr val="bg2">
                    <a:lumMod val="50000"/>
                  </a:schemeClr>
                </a:solidFill>
              </a:rPr>
              <a:t> 28 July , 2025</a:t>
            </a:r>
            <a:endParaRPr sz="2100">
              <a:solidFill>
                <a:schemeClr val="bg2">
                  <a:lumMod val="50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27"/>
          <p:cNvSpPr txBox="1">
            <a:spLocks noGrp="1"/>
          </p:cNvSpPr>
          <p:nvPr>
            <p:ph type="title"/>
          </p:nvPr>
        </p:nvSpPr>
        <p:spPr>
          <a:xfrm>
            <a:off x="311700" y="133351"/>
            <a:ext cx="8520600" cy="990599"/>
          </a:xfrm>
          <a:prstGeom prst="rect">
            <a:avLst/>
          </a:prstGeom>
        </p:spPr>
        <p:txBody>
          <a:bodyPr spcFirstLastPara="1" wrap="square" lIns="91425" tIns="91425" rIns="91425" bIns="91425" anchor="t" anchorCtr="0">
            <a:noAutofit/>
          </a:bodyPr>
          <a:lstStyle/>
          <a:p>
            <a:pPr lvl="0"/>
            <a:r>
              <a:rPr lang="en-US" sz="2400" dirty="0" smtClean="0">
                <a:solidFill>
                  <a:srgbClr val="FF0000"/>
                </a:solidFill>
              </a:rPr>
              <a:t> </a:t>
            </a:r>
            <a:r>
              <a:rPr lang="en-GB" sz="3200" dirty="0" smtClean="0">
                <a:solidFill>
                  <a:srgbClr val="C00000"/>
                </a:solidFill>
              </a:rPr>
              <a:t>Importance of AI in Legal Research (cont’d)</a:t>
            </a:r>
            <a:endParaRPr sz="3200">
              <a:solidFill>
                <a:srgbClr val="C00000"/>
              </a:solidFill>
            </a:endParaRPr>
          </a:p>
        </p:txBody>
      </p:sp>
      <p:sp>
        <p:nvSpPr>
          <p:cNvPr id="166" name="Google Shape;166;p27"/>
          <p:cNvSpPr txBox="1">
            <a:spLocks noGrp="1"/>
          </p:cNvSpPr>
          <p:nvPr>
            <p:ph type="body" idx="2"/>
          </p:nvPr>
        </p:nvSpPr>
        <p:spPr>
          <a:xfrm>
            <a:off x="381000" y="1123950"/>
            <a:ext cx="8451300" cy="38862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US" sz="2800" b="1" dirty="0" smtClean="0">
                <a:solidFill>
                  <a:srgbClr val="002060"/>
                </a:solidFill>
                <a:latin typeface="PT Sans Narrow" panose="020B0506020203020204" charset="0"/>
                <a:ea typeface="Calibri" panose="020F0502020204030204"/>
                <a:cs typeface="Calibri" panose="020F0502020204030204"/>
                <a:sym typeface="Calibri" panose="020F0502020204030204"/>
              </a:rPr>
              <a:t>3. It helps in editing research works. Mohammed </a:t>
            </a:r>
            <a:r>
              <a:rPr lang="en-US" sz="2800" b="1" dirty="0" err="1" smtClean="0">
                <a:solidFill>
                  <a:srgbClr val="002060"/>
                </a:solidFill>
                <a:latin typeface="PT Sans Narrow" panose="020B0506020203020204" charset="0"/>
                <a:ea typeface="Calibri" panose="020F0502020204030204"/>
                <a:cs typeface="Calibri" panose="020F0502020204030204"/>
                <a:sym typeface="Calibri" panose="020F0502020204030204"/>
              </a:rPr>
              <a:t>Khalifa</a:t>
            </a:r>
            <a:r>
              <a:rPr lang="en-US" sz="2800" b="1" dirty="0" smtClean="0">
                <a:solidFill>
                  <a:srgbClr val="002060"/>
                </a:solidFill>
                <a:latin typeface="PT Sans Narrow" panose="020B0506020203020204" charset="0"/>
                <a:ea typeface="Calibri" panose="020F0502020204030204"/>
                <a:cs typeface="Calibri" panose="020F0502020204030204"/>
                <a:sym typeface="Calibri" panose="020F0502020204030204"/>
              </a:rPr>
              <a:t> &amp; Mona </a:t>
            </a:r>
            <a:r>
              <a:rPr lang="en-US" sz="2800" b="1" dirty="0" err="1" smtClean="0">
                <a:solidFill>
                  <a:srgbClr val="002060"/>
                </a:solidFill>
                <a:latin typeface="PT Sans Narrow" panose="020B0506020203020204" charset="0"/>
                <a:ea typeface="Calibri" panose="020F0502020204030204"/>
                <a:cs typeface="Calibri" panose="020F0502020204030204"/>
                <a:sym typeface="Calibri" panose="020F0502020204030204"/>
              </a:rPr>
              <a:t>Albadany</a:t>
            </a:r>
            <a:r>
              <a:rPr lang="en-US" sz="2800" b="1" dirty="0" smtClean="0">
                <a:solidFill>
                  <a:srgbClr val="002060"/>
                </a:solidFill>
                <a:latin typeface="PT Sans Narrow" panose="020B0506020203020204" charset="0"/>
                <a:ea typeface="Calibri" panose="020F0502020204030204"/>
                <a:cs typeface="Calibri" panose="020F0502020204030204"/>
                <a:sym typeface="Calibri" panose="020F0502020204030204"/>
              </a:rPr>
              <a:t> at p.3</a:t>
            </a:r>
            <a:endParaRPr lang="en-US" sz="2800" b="1" dirty="0" smtClean="0">
              <a:solidFill>
                <a:srgbClr val="002060"/>
              </a:solidFill>
              <a:latin typeface="PT Sans Narrow" panose="020B0506020203020204" charset="0"/>
              <a:ea typeface="Calibri" panose="020F0502020204030204"/>
              <a:cs typeface="Calibri" panose="020F0502020204030204"/>
              <a:sym typeface="Calibri" panose="020F0502020204030204"/>
            </a:endParaRPr>
          </a:p>
          <a:p>
            <a:pPr marL="0" lvl="0" indent="0" algn="l" rtl="0">
              <a:spcBef>
                <a:spcPts val="0"/>
              </a:spcBef>
              <a:spcAft>
                <a:spcPts val="1600"/>
              </a:spcAft>
              <a:buNone/>
            </a:pPr>
            <a:r>
              <a:rPr lang="en-US" sz="2800" b="1" dirty="0" smtClean="0">
                <a:solidFill>
                  <a:srgbClr val="002060"/>
                </a:solidFill>
                <a:latin typeface="PT Sans Narrow" panose="020B0506020203020204" charset="0"/>
                <a:ea typeface="Calibri" panose="020F0502020204030204"/>
                <a:cs typeface="Calibri" panose="020F0502020204030204"/>
                <a:sym typeface="Calibri" panose="020F0502020204030204"/>
              </a:rPr>
              <a:t>4. It helps in drafting of legal documents, suggesting arguments, and predictive modeling. See Leeway Hertz, The Legal Frontier: Exploring AI’s Influence on Legal Research, 12 March 2024, https://becominghuman.ai/the-legal-frontier-exploring-ais-influence-on-legal-research-e2ed7592fcbf </a:t>
            </a:r>
            <a:endParaRPr lang="en-US" sz="2800" b="1" dirty="0" smtClean="0">
              <a:solidFill>
                <a:srgbClr val="002060"/>
              </a:solidFill>
              <a:latin typeface="PT Sans Narrow" panose="020B0506020203020204" charset="0"/>
              <a:ea typeface="Calibri" panose="020F0502020204030204"/>
              <a:cs typeface="Calibri" panose="020F0502020204030204"/>
              <a:sym typeface="Calibri" panose="020F0502020204030204"/>
            </a:endParaRPr>
          </a:p>
          <a:p>
            <a:pPr marL="0" lvl="0" indent="0" algn="l" rtl="0">
              <a:spcBef>
                <a:spcPts val="0"/>
              </a:spcBef>
              <a:spcAft>
                <a:spcPts val="1600"/>
              </a:spcAft>
              <a:buNone/>
            </a:pPr>
            <a:endParaRPr lang="en-US" sz="2400" dirty="0" smtClean="0">
              <a:solidFill>
                <a:srgbClr val="000000"/>
              </a:solidFill>
              <a:latin typeface="Calibri" panose="020F0502020204030204"/>
              <a:ea typeface="Calibri" panose="020F0502020204030204"/>
              <a:cs typeface="Calibri" panose="020F0502020204030204"/>
              <a:sym typeface="Calibri" panose="020F0502020204030204"/>
            </a:endParaRPr>
          </a:p>
          <a:p>
            <a:pPr marL="0" lvl="0" indent="0" algn="l" rtl="0">
              <a:spcBef>
                <a:spcPts val="0"/>
              </a:spcBef>
              <a:spcAft>
                <a:spcPts val="1600"/>
              </a:spcAft>
              <a:buNone/>
            </a:pPr>
            <a:endParaRPr lang="en-US" sz="2400" dirty="0" smtClean="0">
              <a:solidFill>
                <a:srgbClr val="00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133349"/>
            <a:ext cx="8520600" cy="609601"/>
          </a:xfrm>
        </p:spPr>
        <p:txBody>
          <a:bodyPr/>
          <a:lstStyle/>
          <a:p>
            <a:pPr lvl="0"/>
            <a:r>
              <a:rPr lang="en-US" sz="2400" dirty="0" smtClean="0">
                <a:solidFill>
                  <a:srgbClr val="FF0000"/>
                </a:solidFill>
              </a:rPr>
              <a:t>               </a:t>
            </a:r>
            <a:r>
              <a:rPr lang="en-US" sz="3200" dirty="0" smtClean="0">
                <a:solidFill>
                  <a:srgbClr val="C00000"/>
                </a:solidFill>
              </a:rPr>
              <a:t>KINDS OF AI TOOLS FOR LEGAL RESEARCH</a:t>
            </a:r>
            <a:br>
              <a:rPr lang="en-US" sz="2400" dirty="0" smtClean="0"/>
            </a:br>
            <a:r>
              <a:rPr lang="en-US" sz="2400" dirty="0" smtClean="0">
                <a:solidFill>
                  <a:srgbClr val="002060"/>
                </a:solidFill>
                <a:latin typeface="Calibri" panose="020F0502020204030204"/>
                <a:cs typeface="Calibri" panose="020F0502020204030204"/>
                <a:sym typeface="Calibri" panose="020F0502020204030204"/>
              </a:rPr>
              <a:t>1. GRAMMARLY-   Captures errors in grammar; assists in sentence structure; and recommends better dictions.</a:t>
            </a:r>
            <a:br>
              <a:rPr lang="en-US" sz="2400" dirty="0" smtClean="0">
                <a:solidFill>
                  <a:srgbClr val="002060"/>
                </a:solidFill>
                <a:latin typeface="Calibri" panose="020F0502020204030204"/>
                <a:cs typeface="Calibri" panose="020F0502020204030204"/>
                <a:sym typeface="Calibri" panose="020F0502020204030204"/>
              </a:rPr>
            </a:br>
            <a:br>
              <a:rPr lang="en-US" sz="2400" dirty="0" smtClean="0">
                <a:solidFill>
                  <a:srgbClr val="002060"/>
                </a:solidFill>
                <a:latin typeface="Calibri" panose="020F0502020204030204"/>
                <a:cs typeface="Calibri" panose="020F0502020204030204"/>
                <a:sym typeface="Calibri" panose="020F0502020204030204"/>
              </a:rPr>
            </a:br>
            <a:r>
              <a:rPr lang="en-US" sz="2400" dirty="0" smtClean="0">
                <a:solidFill>
                  <a:srgbClr val="002060"/>
                </a:solidFill>
                <a:latin typeface="Calibri" panose="020F0502020204030204"/>
                <a:cs typeface="Calibri" panose="020F0502020204030204"/>
                <a:sym typeface="Calibri" panose="020F0502020204030204"/>
              </a:rPr>
              <a:t>2. ZOTERO- Helps to organize references in a research; generates citations in many formats; and promotes accuracy in bibliographies.</a:t>
            </a:r>
            <a:br>
              <a:rPr lang="en-US" sz="2400" dirty="0" smtClean="0">
                <a:solidFill>
                  <a:srgbClr val="002060"/>
                </a:solidFill>
                <a:latin typeface="Calibri" panose="020F0502020204030204"/>
                <a:cs typeface="Calibri" panose="020F0502020204030204"/>
                <a:sym typeface="Calibri" panose="020F0502020204030204"/>
              </a:rPr>
            </a:br>
            <a:br>
              <a:rPr lang="en-US" sz="2400" dirty="0" smtClean="0">
                <a:solidFill>
                  <a:srgbClr val="002060"/>
                </a:solidFill>
                <a:latin typeface="Calibri" panose="020F0502020204030204"/>
                <a:cs typeface="Calibri" panose="020F0502020204030204"/>
                <a:sym typeface="Calibri" panose="020F0502020204030204"/>
              </a:rPr>
            </a:br>
            <a:r>
              <a:rPr lang="en-US" sz="2400" dirty="0" smtClean="0">
                <a:solidFill>
                  <a:srgbClr val="002060"/>
                </a:solidFill>
                <a:latin typeface="Calibri" panose="020F0502020204030204"/>
                <a:cs typeface="Calibri" panose="020F0502020204030204"/>
                <a:sym typeface="Calibri" panose="020F0502020204030204"/>
              </a:rPr>
              <a:t>3. OPEN AI GPT- Assists in creating text, summaries, and research proposals.</a:t>
            </a:r>
            <a:br>
              <a:rPr lang="en-US" sz="2400" dirty="0" smtClean="0">
                <a:solidFill>
                  <a:srgbClr val="002060"/>
                </a:solidFill>
                <a:latin typeface="Calibri" panose="020F0502020204030204"/>
                <a:cs typeface="Calibri" panose="020F0502020204030204"/>
                <a:sym typeface="Calibri" panose="020F0502020204030204"/>
              </a:rPr>
            </a:br>
            <a:br>
              <a:rPr lang="en-US" sz="2400" dirty="0" smtClean="0">
                <a:solidFill>
                  <a:srgbClr val="002060"/>
                </a:solidFill>
                <a:latin typeface="Calibri" panose="020F0502020204030204"/>
                <a:cs typeface="Calibri" panose="020F0502020204030204"/>
                <a:sym typeface="Calibri" panose="020F0502020204030204"/>
              </a:rPr>
            </a:br>
            <a:r>
              <a:rPr lang="en-US" sz="2400" dirty="0" smtClean="0">
                <a:solidFill>
                  <a:srgbClr val="002060"/>
                </a:solidFill>
                <a:latin typeface="Calibri" panose="020F0502020204030204"/>
                <a:cs typeface="Calibri" panose="020F0502020204030204"/>
                <a:sym typeface="Calibri" panose="020F0502020204030204"/>
              </a:rPr>
              <a:t>4. IRIS.AI- Helps in creating research topics and suggesting important papers based on semantic context.</a:t>
            </a:r>
            <a:br>
              <a:rPr lang="en-US" sz="2400" dirty="0" smtClean="0">
                <a:solidFill>
                  <a:srgbClr val="000000"/>
                </a:solidFill>
                <a:latin typeface="Calibri" panose="020F0502020204030204"/>
                <a:ea typeface="Calibri" panose="020F0502020204030204"/>
                <a:cs typeface="Calibri" panose="020F0502020204030204"/>
                <a:sym typeface="Calibri" panose="020F0502020204030204"/>
              </a:rPr>
            </a:br>
            <a:br>
              <a:rPr lang="en-US" sz="2400" dirty="0" smtClean="0">
                <a:solidFill>
                  <a:srgbClr val="000000"/>
                </a:solidFill>
                <a:latin typeface="Calibri" panose="020F0502020204030204"/>
                <a:ea typeface="Calibri" panose="020F0502020204030204"/>
                <a:cs typeface="Calibri" panose="020F0502020204030204"/>
                <a:sym typeface="Calibri" panose="020F0502020204030204"/>
              </a:rPr>
            </a:br>
            <a:br>
              <a:rPr lang="en-US" sz="2400" dirty="0" smtClean="0"/>
            </a:br>
            <a:br>
              <a:rPr lang="en-US" sz="2400" dirty="0" smtClean="0"/>
            </a:b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dirty="0" smtClean="0">
                <a:solidFill>
                  <a:srgbClr val="C00000"/>
                </a:solidFill>
              </a:rPr>
              <a:t>Kinds if AI Tools for Legal Research </a:t>
            </a:r>
            <a:r>
              <a:rPr lang="en-US" dirty="0" smtClean="0">
                <a:solidFill>
                  <a:srgbClr val="C00000"/>
                </a:solidFill>
              </a:rPr>
              <a:t>cont’d</a:t>
            </a:r>
            <a:br>
              <a:rPr lang="en-US" dirty="0" smtClean="0"/>
            </a:br>
            <a:br>
              <a:rPr lang="en-US" dirty="0" smtClean="0"/>
            </a:br>
            <a:r>
              <a:rPr lang="en-US" sz="2800" dirty="0" smtClean="0">
                <a:solidFill>
                  <a:srgbClr val="002060"/>
                </a:solidFill>
              </a:rPr>
              <a:t>5</a:t>
            </a:r>
            <a:r>
              <a:rPr lang="en-US" sz="2800" dirty="0" smtClean="0">
                <a:solidFill>
                  <a:srgbClr val="002060"/>
                </a:solidFill>
              </a:rPr>
              <a:t>. </a:t>
            </a:r>
            <a:r>
              <a:rPr lang="en-US" sz="2800" dirty="0" err="1" smtClean="0">
                <a:solidFill>
                  <a:srgbClr val="002060"/>
                </a:solidFill>
              </a:rPr>
              <a:t>Refworks</a:t>
            </a:r>
            <a:r>
              <a:rPr lang="en-US" sz="2800" dirty="0" smtClean="0">
                <a:solidFill>
                  <a:srgbClr val="002060"/>
                </a:solidFill>
              </a:rPr>
              <a:t>- Helps a researcher to track his references, organize his references into bibliography and cite his research sources properly</a:t>
            </a:r>
            <a:r>
              <a:rPr lang="en-US" dirty="0" smtClean="0">
                <a:solidFill>
                  <a:srgbClr val="002060"/>
                </a:solidFill>
              </a:rPr>
              <a:t>.</a:t>
            </a:r>
            <a:br>
              <a:rPr lang="en-US" dirty="0" smtClean="0">
                <a:solidFill>
                  <a:srgbClr val="002060"/>
                </a:solidFill>
              </a:rPr>
            </a:br>
            <a:br>
              <a:rPr lang="en-US" dirty="0" smtClean="0">
                <a:solidFill>
                  <a:srgbClr val="002060"/>
                </a:solidFill>
              </a:rPr>
            </a:br>
            <a:r>
              <a:rPr lang="en-US" sz="2800" dirty="0" smtClean="0">
                <a:solidFill>
                  <a:srgbClr val="002060"/>
                </a:solidFill>
              </a:rPr>
              <a:t>6. </a:t>
            </a:r>
            <a:r>
              <a:rPr lang="en-US" sz="2800" dirty="0" err="1" smtClean="0">
                <a:solidFill>
                  <a:srgbClr val="002060"/>
                </a:solidFill>
              </a:rPr>
              <a:t>Mendeley</a:t>
            </a:r>
            <a:r>
              <a:rPr lang="en-US" sz="2800" dirty="0" smtClean="0">
                <a:solidFill>
                  <a:srgbClr val="002060"/>
                </a:solidFill>
              </a:rPr>
              <a:t>- Assists with references, citation in many formats and consistency in the bibliography of a research.</a:t>
            </a:r>
            <a:br>
              <a:rPr lang="en-US" sz="2800" dirty="0" smtClean="0">
                <a:solidFill>
                  <a:srgbClr val="002060"/>
                </a:solidFill>
              </a:rPr>
            </a:br>
            <a:br>
              <a:rPr lang="en-US" sz="2800" dirty="0" smtClean="0">
                <a:solidFill>
                  <a:srgbClr val="002060"/>
                </a:solidFill>
              </a:rPr>
            </a:br>
            <a:br>
              <a:rPr lang="en-US" sz="2800" dirty="0" smtClean="0">
                <a:solidFill>
                  <a:srgbClr val="002060"/>
                </a:solidFill>
              </a:rPr>
            </a:br>
            <a:endParaRPr lang="en-US" sz="2800" dirty="0">
              <a:solidFill>
                <a:srgbClr val="00206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133351"/>
            <a:ext cx="8520600" cy="609600"/>
          </a:xfrm>
        </p:spPr>
        <p:txBody>
          <a:bodyPr/>
          <a:lstStyle/>
          <a:p>
            <a:r>
              <a:rPr lang="en-US" sz="2800" dirty="0" smtClean="0">
                <a:solidFill>
                  <a:srgbClr val="FF0000"/>
                </a:solidFill>
              </a:rPr>
              <a:t>   Kinds of AI Tools for Legal Research Cont’d</a:t>
            </a:r>
            <a:br>
              <a:rPr lang="en-US" sz="2800" dirty="0" smtClean="0"/>
            </a:br>
            <a:br>
              <a:rPr lang="en-US" sz="2800" dirty="0" smtClean="0"/>
            </a:br>
            <a:r>
              <a:rPr lang="en-US" sz="2800" dirty="0" smtClean="0">
                <a:solidFill>
                  <a:srgbClr val="002060"/>
                </a:solidFill>
                <a:latin typeface="PT Sans Narrow" panose="020B0506020203020204" charset="0"/>
                <a:cs typeface="Calibri" panose="020F0502020204030204"/>
                <a:sym typeface="Calibri" panose="020F0502020204030204"/>
              </a:rPr>
              <a:t>7.</a:t>
            </a:r>
            <a:r>
              <a:rPr lang="en-US" sz="2800" dirty="0" smtClean="0">
                <a:solidFill>
                  <a:srgbClr val="002060"/>
                </a:solidFill>
                <a:latin typeface="PT Sans Narrow" panose="020B0506020203020204" charset="0"/>
                <a:ea typeface="Calibri" panose="020F0502020204030204"/>
                <a:cs typeface="Calibri" panose="020F0502020204030204"/>
                <a:sym typeface="Calibri" panose="020F0502020204030204"/>
              </a:rPr>
              <a:t> </a:t>
            </a:r>
            <a:r>
              <a:rPr lang="en-US" sz="2800" dirty="0" smtClean="0">
                <a:solidFill>
                  <a:srgbClr val="002060"/>
                </a:solidFill>
              </a:rPr>
              <a:t> Tableau and IBM Watson- Utilized in processing and visualizing data which can thereafter be used in a research to validate a hypothesis and conclusion. See generally, </a:t>
            </a:r>
            <a:r>
              <a:rPr lang="en-US" sz="2800" dirty="0" err="1" smtClean="0">
                <a:solidFill>
                  <a:srgbClr val="002060"/>
                </a:solidFill>
              </a:rPr>
              <a:t>Santosh</a:t>
            </a:r>
            <a:r>
              <a:rPr lang="en-US" sz="2800" dirty="0" smtClean="0">
                <a:solidFill>
                  <a:srgbClr val="002060"/>
                </a:solidFill>
              </a:rPr>
              <a:t> Shah, The Role of Artificial Intelligence in Research Writing: A Critical Analysis (2025) Journal of Universal College of </a:t>
            </a:r>
            <a:r>
              <a:rPr lang="en-US" sz="2800" dirty="0" err="1" smtClean="0">
                <a:solidFill>
                  <a:srgbClr val="002060"/>
                </a:solidFill>
              </a:rPr>
              <a:t>Medival</a:t>
            </a:r>
            <a:r>
              <a:rPr lang="en-US" sz="2800" dirty="0" smtClean="0">
                <a:solidFill>
                  <a:srgbClr val="002060"/>
                </a:solidFill>
              </a:rPr>
              <a:t> Studies at p.1</a:t>
            </a:r>
            <a:br>
              <a:rPr lang="en-US" sz="2800" dirty="0" smtClean="0">
                <a:solidFill>
                  <a:srgbClr val="002060"/>
                </a:solidFill>
              </a:rPr>
            </a:br>
            <a:br>
              <a:rPr lang="en-US" sz="2800" dirty="0" smtClean="0">
                <a:solidFill>
                  <a:srgbClr val="000000"/>
                </a:solidFill>
                <a:latin typeface="Calibri" panose="020F0502020204030204"/>
                <a:ea typeface="Calibri" panose="020F0502020204030204"/>
                <a:cs typeface="Calibri" panose="020F0502020204030204"/>
                <a:sym typeface="Calibri" panose="020F0502020204030204"/>
              </a:rPr>
            </a:br>
            <a:br>
              <a:rPr lang="en-US" sz="2800" dirty="0" smtClean="0">
                <a:solidFill>
                  <a:srgbClr val="000000"/>
                </a:solidFill>
                <a:latin typeface="Calibri" panose="020F0502020204030204"/>
                <a:ea typeface="Calibri" panose="020F0502020204030204"/>
                <a:cs typeface="Calibri" panose="020F0502020204030204"/>
                <a:sym typeface="Calibri" panose="020F0502020204030204"/>
              </a:rPr>
            </a:br>
            <a:br>
              <a:rPr lang="en-US" sz="2800" dirty="0" smtClean="0"/>
            </a:br>
            <a:br>
              <a:rPr lang="en-US" sz="2800" dirty="0" smtClean="0"/>
            </a:br>
            <a:endParaRPr lang="en-US"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133351"/>
            <a:ext cx="8520600" cy="609600"/>
          </a:xfrm>
        </p:spPr>
        <p:txBody>
          <a:bodyPr/>
          <a:lstStyle/>
          <a:p>
            <a:r>
              <a:rPr lang="en-US" dirty="0" smtClean="0"/>
              <a:t>             </a:t>
            </a:r>
            <a:r>
              <a:rPr lang="en-US" dirty="0" smtClean="0">
                <a:solidFill>
                  <a:srgbClr val="C00000"/>
                </a:solidFill>
              </a:rPr>
              <a:t>Kinds of AI Tools for Legal Research cont’d</a:t>
            </a:r>
            <a:br>
              <a:rPr lang="en-US" sz="2000" dirty="0" smtClean="0">
                <a:solidFill>
                  <a:srgbClr val="002060"/>
                </a:solidFill>
              </a:rPr>
            </a:br>
            <a:r>
              <a:rPr lang="en-US" sz="2000" dirty="0" smtClean="0">
                <a:solidFill>
                  <a:srgbClr val="002060"/>
                </a:solidFill>
              </a:rPr>
              <a:t> 8. Westlaw AI –Assisted Research and Ask Practical Law AI- Assists legal researchers and lawyers to expect the trend of a lawsuit and make decisions. This helps attorneys to plan  strategically and prepare well for cases.</a:t>
            </a:r>
            <a:br>
              <a:rPr lang="en-US" sz="2000" dirty="0" smtClean="0">
                <a:solidFill>
                  <a:srgbClr val="002060"/>
                </a:solidFill>
              </a:rPr>
            </a:br>
            <a:br>
              <a:rPr lang="en-US" sz="2000" dirty="0" smtClean="0">
                <a:solidFill>
                  <a:srgbClr val="002060"/>
                </a:solidFill>
              </a:rPr>
            </a:br>
            <a:r>
              <a:rPr lang="en-US" sz="2000" dirty="0" smtClean="0">
                <a:solidFill>
                  <a:srgbClr val="002060"/>
                </a:solidFill>
              </a:rPr>
              <a:t>9. </a:t>
            </a:r>
            <a:r>
              <a:rPr lang="en-US" sz="2000" dirty="0" err="1" smtClean="0">
                <a:solidFill>
                  <a:srgbClr val="002060"/>
                </a:solidFill>
              </a:rPr>
              <a:t>Lexis+AI</a:t>
            </a:r>
            <a:r>
              <a:rPr lang="en-US" sz="2000" dirty="0" smtClean="0">
                <a:solidFill>
                  <a:srgbClr val="002060"/>
                </a:solidFill>
              </a:rPr>
              <a:t>- Helps in drafting, analysis and summarizing legal documents. See generally, </a:t>
            </a:r>
            <a:r>
              <a:rPr lang="en-US" sz="2000" dirty="0" err="1" smtClean="0">
                <a:solidFill>
                  <a:srgbClr val="002060"/>
                </a:solidFill>
              </a:rPr>
              <a:t>Varun</a:t>
            </a:r>
            <a:r>
              <a:rPr lang="en-US" sz="2000" dirty="0" smtClean="0">
                <a:solidFill>
                  <a:srgbClr val="002060"/>
                </a:solidFill>
              </a:rPr>
              <a:t> </a:t>
            </a:r>
            <a:r>
              <a:rPr lang="en-US" sz="2000" dirty="0" err="1" smtClean="0">
                <a:solidFill>
                  <a:srgbClr val="002060"/>
                </a:solidFill>
              </a:rPr>
              <a:t>Magesh</a:t>
            </a:r>
            <a:r>
              <a:rPr lang="en-US" sz="2000" dirty="0" smtClean="0">
                <a:solidFill>
                  <a:srgbClr val="002060"/>
                </a:solidFill>
              </a:rPr>
              <a:t> et al, Hallucination-Free?: Assessing the Reliability of Leading AI Legal Research Tools, (2025) Journal of Empirical Legal Studies at p.3</a:t>
            </a:r>
            <a:br>
              <a:rPr lang="en-US" sz="2000" dirty="0" smtClean="0">
                <a:solidFill>
                  <a:srgbClr val="002060"/>
                </a:solidFill>
              </a:rPr>
            </a:br>
            <a:br>
              <a:rPr lang="en-US" sz="2000" dirty="0" smtClean="0">
                <a:solidFill>
                  <a:srgbClr val="002060"/>
                </a:solidFill>
              </a:rPr>
            </a:br>
            <a:r>
              <a:rPr lang="en-US" sz="2000" dirty="0" smtClean="0">
                <a:solidFill>
                  <a:srgbClr val="002060"/>
                </a:solidFill>
              </a:rPr>
              <a:t>10. Ross Intelligence: Assists researchers to find cases and do other task in law.</a:t>
            </a:r>
            <a:br>
              <a:rPr lang="en-US" sz="2000" dirty="0" smtClean="0">
                <a:solidFill>
                  <a:srgbClr val="002060"/>
                </a:solidFill>
              </a:rPr>
            </a:br>
            <a:br>
              <a:rPr lang="en-US" sz="2000" dirty="0" smtClean="0">
                <a:solidFill>
                  <a:srgbClr val="002060"/>
                </a:solidFill>
              </a:rPr>
            </a:br>
            <a:r>
              <a:rPr lang="en-US" sz="2000" dirty="0" smtClean="0">
                <a:solidFill>
                  <a:srgbClr val="002060"/>
                </a:solidFill>
              </a:rPr>
              <a:t>11. CARAI AI- Helps researchers to find case laws. See National Legal Research Group Inc. The Real Impact of Using Artificial Intelligence in Legal Research, https://www.lawnext.com/wp-content/uploads/2018/09/The-Real-Impact-of-using-Artificial-Intelligence-in-Legal-Research-FINAL2, at p.9</a:t>
            </a:r>
            <a:br>
              <a:rPr lang="en-US" sz="2000" dirty="0" smtClean="0"/>
            </a:br>
            <a:r>
              <a:rPr lang="en-US" sz="2000" dirty="0" smtClean="0"/>
              <a:t> </a:t>
            </a:r>
            <a:br>
              <a:rPr lang="en-US" sz="2000" dirty="0" smtClean="0"/>
            </a:br>
            <a:endParaRPr lang="en-US" sz="2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285750"/>
            <a:ext cx="8520600" cy="4571999"/>
          </a:xfrm>
        </p:spPr>
        <p:txBody>
          <a:bodyPr/>
          <a:lstStyle/>
          <a:p>
            <a:r>
              <a:rPr lang="en-US" sz="3200" dirty="0" smtClean="0">
                <a:solidFill>
                  <a:srgbClr val="C00000"/>
                </a:solidFill>
              </a:rPr>
              <a:t>CITATION AND ITS ROLE IN LEGAL RESEARCH</a:t>
            </a:r>
            <a:br>
              <a:rPr lang="en-US" sz="2000" dirty="0" smtClean="0">
                <a:solidFill>
                  <a:srgbClr val="002060"/>
                </a:solidFill>
              </a:rPr>
            </a:br>
            <a:r>
              <a:rPr lang="en-US" sz="2400" dirty="0" smtClean="0">
                <a:solidFill>
                  <a:srgbClr val="002060"/>
                </a:solidFill>
              </a:rPr>
              <a:t>1. Gives credit to the inventor of an idea or opinion in legal research.</a:t>
            </a:r>
            <a:br>
              <a:rPr lang="en-US" sz="2400" dirty="0" smtClean="0">
                <a:solidFill>
                  <a:srgbClr val="002060"/>
                </a:solidFill>
              </a:rPr>
            </a:br>
            <a:r>
              <a:rPr lang="en-US" sz="2400" dirty="0" smtClean="0">
                <a:solidFill>
                  <a:srgbClr val="002060"/>
                </a:solidFill>
              </a:rPr>
              <a:t>2. Makes it easier for readers of a research work to trace the legal sources used in a research.</a:t>
            </a:r>
            <a:br>
              <a:rPr lang="en-US" sz="2400" dirty="0" smtClean="0">
                <a:solidFill>
                  <a:srgbClr val="002060"/>
                </a:solidFill>
              </a:rPr>
            </a:br>
            <a:r>
              <a:rPr lang="en-US" sz="2400" dirty="0" smtClean="0">
                <a:solidFill>
                  <a:srgbClr val="002060"/>
                </a:solidFill>
              </a:rPr>
              <a:t>3. Helps to check the accuracy of a statement made by authors in a research work.</a:t>
            </a:r>
            <a:br>
              <a:rPr lang="en-US" sz="2400" dirty="0" smtClean="0">
                <a:solidFill>
                  <a:srgbClr val="002060"/>
                </a:solidFill>
              </a:rPr>
            </a:br>
            <a:r>
              <a:rPr lang="en-US" sz="2400" dirty="0" smtClean="0">
                <a:solidFill>
                  <a:srgbClr val="002060"/>
                </a:solidFill>
              </a:rPr>
              <a:t>4. Assists to avoid allegations of plagiarism.</a:t>
            </a:r>
            <a:br>
              <a:rPr lang="en-US" sz="2400" dirty="0" smtClean="0">
                <a:solidFill>
                  <a:srgbClr val="002060"/>
                </a:solidFill>
              </a:rPr>
            </a:br>
            <a:r>
              <a:rPr lang="en-US" sz="2400" dirty="0" smtClean="0">
                <a:solidFill>
                  <a:srgbClr val="002060"/>
                </a:solidFill>
              </a:rPr>
              <a:t>5. Makes a research dependable.</a:t>
            </a:r>
            <a:br>
              <a:rPr lang="en-US" sz="2400" dirty="0" smtClean="0">
                <a:solidFill>
                  <a:srgbClr val="002060"/>
                </a:solidFill>
              </a:rPr>
            </a:br>
            <a:r>
              <a:rPr lang="en-US" sz="2400" dirty="0" smtClean="0">
                <a:solidFill>
                  <a:srgbClr val="002060"/>
                </a:solidFill>
              </a:rPr>
              <a:t>6. Forms part of the tradition of writing in the legal profession. See AI-Powered Legal Citation Analysis: 2024 Guide, https://www.cimphony.ai/insights/ai-powered-legal-citation-analysis-2024-guide</a:t>
            </a:r>
            <a:br>
              <a:rPr lang="en-US" sz="2400" dirty="0" smtClean="0">
                <a:solidFill>
                  <a:srgbClr val="002060"/>
                </a:solidFill>
              </a:rPr>
            </a:br>
            <a:br>
              <a:rPr lang="en-US" sz="2000" dirty="0" smtClean="0">
                <a:solidFill>
                  <a:srgbClr val="002060"/>
                </a:solidFill>
              </a:rPr>
            </a:br>
            <a:br>
              <a:rPr lang="en-US" sz="2000" dirty="0" smtClean="0"/>
            </a:br>
            <a:br>
              <a:rPr lang="en-US" dirty="0" smtClean="0"/>
            </a:br>
            <a:br>
              <a:rPr lang="en-US" dirty="0" smtClean="0"/>
            </a:b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285751"/>
            <a:ext cx="8520600" cy="457199"/>
          </a:xfrm>
        </p:spPr>
        <p:txBody>
          <a:bodyPr/>
          <a:lstStyle/>
          <a:p>
            <a:r>
              <a:rPr lang="en-US" sz="2400" dirty="0" smtClean="0">
                <a:solidFill>
                  <a:srgbClr val="FF0000"/>
                </a:solidFill>
              </a:rPr>
              <a:t>               </a:t>
            </a:r>
            <a:r>
              <a:rPr lang="en-US" sz="2400" dirty="0" smtClean="0">
                <a:solidFill>
                  <a:srgbClr val="C00000"/>
                </a:solidFill>
              </a:rPr>
              <a:t>ETHICAL ISSUES IN USE OF AI IN LEGAL RESEARCH</a:t>
            </a:r>
            <a:br>
              <a:rPr lang="en-US" sz="2400" dirty="0" smtClean="0">
                <a:solidFill>
                  <a:srgbClr val="002060"/>
                </a:solidFill>
              </a:rPr>
            </a:br>
            <a:r>
              <a:rPr lang="en-US" sz="2800" dirty="0" smtClean="0">
                <a:solidFill>
                  <a:srgbClr val="002060"/>
                </a:solidFill>
              </a:rPr>
              <a:t>1. AI BIAS- </a:t>
            </a:r>
            <a:r>
              <a:rPr lang="en-US" sz="2800" dirty="0" smtClean="0">
                <a:solidFill>
                  <a:srgbClr val="002060"/>
                </a:solidFill>
              </a:rPr>
              <a:t>AI</a:t>
            </a:r>
            <a:r>
              <a:rPr lang="en-US" sz="2800" dirty="0" smtClean="0">
                <a:solidFill>
                  <a:srgbClr val="002060"/>
                </a:solidFill>
              </a:rPr>
              <a:t> </a:t>
            </a:r>
            <a:r>
              <a:rPr lang="en-US" sz="2800" dirty="0" smtClean="0">
                <a:solidFill>
                  <a:srgbClr val="002060"/>
                </a:solidFill>
              </a:rPr>
              <a:t>can generate biased data because of the data it is trained on or the algorithm’s format. See Nigerian Bar Association at p.3.</a:t>
            </a:r>
            <a:br>
              <a:rPr lang="en-US" sz="2800" dirty="0" smtClean="0">
                <a:solidFill>
                  <a:srgbClr val="002060"/>
                </a:solidFill>
              </a:rPr>
            </a:br>
            <a:r>
              <a:rPr lang="en-US" sz="2800" dirty="0" smtClean="0">
                <a:solidFill>
                  <a:srgbClr val="002060"/>
                </a:solidFill>
              </a:rPr>
              <a:t>With respect to citation, AI can:</a:t>
            </a:r>
            <a:br>
              <a:rPr lang="en-US" sz="2800" dirty="0" smtClean="0">
                <a:solidFill>
                  <a:srgbClr val="002060"/>
                </a:solidFill>
              </a:rPr>
            </a:br>
            <a:r>
              <a:rPr lang="en-US" sz="2800" dirty="0" smtClean="0">
                <a:solidFill>
                  <a:srgbClr val="002060"/>
                </a:solidFill>
              </a:rPr>
              <a:t>a. Prefer old case laws that have biases.</a:t>
            </a:r>
            <a:br>
              <a:rPr lang="en-US" sz="2800" dirty="0" smtClean="0">
                <a:solidFill>
                  <a:srgbClr val="002060"/>
                </a:solidFill>
              </a:rPr>
            </a:br>
            <a:r>
              <a:rPr lang="en-US" sz="2800" dirty="0" smtClean="0">
                <a:solidFill>
                  <a:srgbClr val="002060"/>
                </a:solidFill>
              </a:rPr>
              <a:t>b. </a:t>
            </a:r>
            <a:r>
              <a:rPr lang="en-US" sz="2800" dirty="0" err="1" smtClean="0">
                <a:solidFill>
                  <a:srgbClr val="002060"/>
                </a:solidFill>
              </a:rPr>
              <a:t>Favour</a:t>
            </a:r>
            <a:r>
              <a:rPr lang="en-US" sz="2800" dirty="0" smtClean="0">
                <a:solidFill>
                  <a:srgbClr val="002060"/>
                </a:solidFill>
              </a:rPr>
              <a:t> some types of case law over others.</a:t>
            </a:r>
            <a:br>
              <a:rPr lang="en-US" sz="2800" dirty="0" smtClean="0">
                <a:solidFill>
                  <a:srgbClr val="002060"/>
                </a:solidFill>
              </a:rPr>
            </a:br>
            <a:r>
              <a:rPr lang="en-US" sz="2800" dirty="0" smtClean="0">
                <a:solidFill>
                  <a:srgbClr val="002060"/>
                </a:solidFill>
              </a:rPr>
              <a:t>c. Focus more on prominent case laws and disregard vital but unpopular case laws. See AI-Powered Legal Citation Analysis: 2024 Guide.</a:t>
            </a:r>
            <a:br>
              <a:rPr lang="en-US" sz="2400" dirty="0" smtClean="0">
                <a:solidFill>
                  <a:srgbClr val="002060"/>
                </a:solidFill>
              </a:rPr>
            </a:br>
            <a:br>
              <a:rPr lang="en-US" sz="2400" dirty="0" smtClean="0">
                <a:solidFill>
                  <a:srgbClr val="002060"/>
                </a:solidFill>
              </a:rPr>
            </a:br>
            <a:br>
              <a:rPr lang="en-US" sz="2400" dirty="0" smtClean="0">
                <a:solidFill>
                  <a:srgbClr val="002060"/>
                </a:solidFill>
              </a:rPr>
            </a:br>
            <a:br>
              <a:rPr lang="en-US" sz="2400" dirty="0" smtClean="0">
                <a:solidFill>
                  <a:srgbClr val="002060"/>
                </a:solidFill>
              </a:rPr>
            </a:br>
            <a:br>
              <a:rPr lang="en-US" sz="2400" dirty="0" smtClean="0"/>
            </a:br>
            <a:br>
              <a:rPr lang="en-US" sz="2400" dirty="0" smtClean="0"/>
            </a:br>
            <a:endParaRPr lang="en-US"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23"/>
        <p:cNvGrpSpPr/>
        <p:nvPr/>
      </p:nvGrpSpPr>
      <p:grpSpPr>
        <a:xfrm>
          <a:off x="0" y="0"/>
          <a:ext cx="0" cy="0"/>
          <a:chOff x="0" y="0"/>
          <a:chExt cx="0" cy="0"/>
        </a:xfrm>
      </p:grpSpPr>
      <p:sp>
        <p:nvSpPr>
          <p:cNvPr id="224" name="Google Shape;224;p34"/>
          <p:cNvSpPr txBox="1">
            <a:spLocks noGrp="1"/>
          </p:cNvSpPr>
          <p:nvPr>
            <p:ph type="title"/>
          </p:nvPr>
        </p:nvSpPr>
        <p:spPr>
          <a:xfrm>
            <a:off x="280300" y="140150"/>
            <a:ext cx="8552100" cy="602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2400" dirty="0" smtClean="0">
                <a:solidFill>
                  <a:srgbClr val="FF0000"/>
                </a:solidFill>
              </a:rPr>
              <a:t>              </a:t>
            </a:r>
            <a:r>
              <a:rPr lang="en-US" sz="2400" dirty="0" smtClean="0">
                <a:solidFill>
                  <a:srgbClr val="C00000"/>
                </a:solidFill>
              </a:rPr>
              <a:t>Ethical Issues in the Use of AI in Legal Research Cont’d</a:t>
            </a:r>
            <a:endParaRPr sz="2400">
              <a:solidFill>
                <a:srgbClr val="C00000"/>
              </a:solidFill>
            </a:endParaRPr>
          </a:p>
        </p:txBody>
      </p:sp>
      <p:sp>
        <p:nvSpPr>
          <p:cNvPr id="225" name="Google Shape;225;p34"/>
          <p:cNvSpPr txBox="1"/>
          <p:nvPr/>
        </p:nvSpPr>
        <p:spPr>
          <a:xfrm>
            <a:off x="304800" y="590550"/>
            <a:ext cx="7924800" cy="3354734"/>
          </a:xfrm>
          <a:prstGeom prst="rect">
            <a:avLst/>
          </a:prstGeom>
          <a:noFill/>
          <a:ln>
            <a:noFill/>
          </a:ln>
        </p:spPr>
        <p:txBody>
          <a:bodyPr spcFirstLastPara="1" wrap="square" lIns="91425" tIns="91425" rIns="91425" bIns="91425" anchor="t" anchorCtr="0">
            <a:spAutoFit/>
          </a:bodyPr>
          <a:lstStyle/>
          <a:p>
            <a:pPr marL="514350" lvl="0" indent="-514350" algn="l" rtl="0">
              <a:spcAft>
                <a:spcPts val="0"/>
              </a:spcAft>
            </a:pPr>
            <a:r>
              <a:rPr lang="en-GB" sz="2400" b="1" dirty="0" smtClean="0">
                <a:solidFill>
                  <a:srgbClr val="002060"/>
                </a:solidFill>
                <a:latin typeface="PT Sans Narrow" panose="020B0506020203020204" charset="0"/>
                <a:ea typeface="Calibri" panose="020F0502020204030204"/>
                <a:cs typeface="Calibri" panose="020F0502020204030204"/>
                <a:sym typeface="Calibri" panose="020F0502020204030204"/>
              </a:rPr>
              <a:t>2</a:t>
            </a:r>
            <a:r>
              <a:rPr lang="en-GB" sz="2400" b="1" dirty="0" smtClean="0">
                <a:solidFill>
                  <a:srgbClr val="002060"/>
                </a:solidFill>
                <a:latin typeface="PT Sans Narrow" panose="020B0506020203020204" charset="0"/>
                <a:ea typeface="Calibri" panose="020F0502020204030204"/>
                <a:cs typeface="Calibri" panose="020F0502020204030204"/>
                <a:sym typeface="Calibri" panose="020F0502020204030204"/>
              </a:rPr>
              <a:t>.  AUTHORSHIP- Similar to any other research, legal research is based upon human authorship. AI tools are not human beings, but only  research instruments or assistants. Essentially, they do not have the full range of obligations associated with authorship. See Katherine Andrews, Utilizing and Citing AI in your Research, 10 January 2024, https://www.papersapp.com/highlights/utilizing-and-citing-ai-in-your -research.</a:t>
            </a:r>
            <a:endParaRPr lang="en-GB" sz="2400" b="1" dirty="0" smtClean="0">
              <a:solidFill>
                <a:srgbClr val="002060"/>
              </a:solidFill>
              <a:latin typeface="PT Sans Narrow" panose="020B0506020203020204" charset="0"/>
              <a:ea typeface="Calibri" panose="020F0502020204030204"/>
              <a:cs typeface="Calibri" panose="020F0502020204030204"/>
              <a:sym typeface="Calibri" panose="020F0502020204030204"/>
            </a:endParaRPr>
          </a:p>
          <a:p>
            <a:pPr marL="514350" lvl="0" indent="-514350" algn="l" rtl="0">
              <a:spcAft>
                <a:spcPts val="0"/>
              </a:spcAft>
            </a:pPr>
            <a:endParaRPr lang="en-GB" sz="2400" b="1" dirty="0" smtClean="0">
              <a:latin typeface="PT Sans Narrow" panose="020B0506020203020204" charset="0"/>
              <a:ea typeface="Calibri" panose="020F0502020204030204"/>
              <a:cs typeface="Calibri" panose="020F0502020204030204"/>
              <a:sym typeface="Calibri" panose="020F0502020204030204"/>
            </a:endParaRPr>
          </a:p>
          <a:p>
            <a:pPr marL="0" lvl="0" indent="0" algn="l" rtl="0">
              <a:spcBef>
                <a:spcPts val="0"/>
              </a:spcBef>
              <a:spcAft>
                <a:spcPts val="0"/>
              </a:spcAft>
              <a:buNone/>
            </a:pPr>
            <a:endParaRPr>
              <a:latin typeface="Open Sans"/>
              <a:ea typeface="Open Sans"/>
              <a:cs typeface="Open Sans"/>
              <a:sym typeface="Open Sans"/>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133351"/>
            <a:ext cx="8520600" cy="685800"/>
          </a:xfrm>
        </p:spPr>
        <p:txBody>
          <a:bodyPr/>
          <a:lstStyle/>
          <a:p>
            <a:r>
              <a:rPr lang="en-US" sz="2400" dirty="0" smtClean="0">
                <a:solidFill>
                  <a:srgbClr val="C00000"/>
                </a:solidFill>
              </a:rPr>
              <a:t>Ethical Issues in the Use of AI in Legal Research Cont’d </a:t>
            </a:r>
            <a:br>
              <a:rPr lang="en-US" sz="2400" dirty="0" smtClean="0"/>
            </a:br>
            <a:br>
              <a:rPr lang="en-US" sz="2400" dirty="0" smtClean="0"/>
            </a:br>
            <a:r>
              <a:rPr lang="en-US" sz="3200" dirty="0" smtClean="0">
                <a:solidFill>
                  <a:srgbClr val="002060"/>
                </a:solidFill>
              </a:rPr>
              <a:t>3. Confidentiality- AI Tools may require a researcher to upload some facts or data of individuals. This could lead to breach of duty of confidentiality and data privacy laws.</a:t>
            </a:r>
            <a:br>
              <a:rPr lang="en-US" sz="2800" dirty="0" smtClean="0">
                <a:solidFill>
                  <a:srgbClr val="002060"/>
                </a:solidFill>
              </a:rPr>
            </a:br>
            <a:br>
              <a:rPr lang="en-US" sz="2800" dirty="0" smtClean="0">
                <a:solidFill>
                  <a:srgbClr val="002060"/>
                </a:solidFill>
              </a:rPr>
            </a:br>
            <a:br>
              <a:rPr lang="en-US" sz="2400" dirty="0" smtClean="0"/>
            </a:br>
            <a:br>
              <a:rPr lang="en-US" sz="2400" dirty="0" smtClean="0"/>
            </a:br>
            <a:br>
              <a:rPr lang="en-US" sz="2400" dirty="0" smtClean="0"/>
            </a:br>
            <a:br>
              <a:rPr lang="en-US" sz="2400" dirty="0" smtClean="0"/>
            </a:br>
            <a:endParaRPr lang="en-US"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209551"/>
            <a:ext cx="8520600" cy="609599"/>
          </a:xfrm>
        </p:spPr>
        <p:txBody>
          <a:bodyPr/>
          <a:lstStyle/>
          <a:p>
            <a:r>
              <a:rPr lang="en-US" dirty="0" smtClean="0"/>
              <a:t>           </a:t>
            </a:r>
            <a:r>
              <a:rPr lang="en-US" dirty="0" smtClean="0">
                <a:solidFill>
                  <a:srgbClr val="C00000"/>
                </a:solidFill>
              </a:rPr>
              <a:t>RISK OF USING AI IN CITATION</a:t>
            </a:r>
            <a:br>
              <a:rPr lang="en-US" dirty="0" smtClean="0"/>
            </a:br>
            <a:r>
              <a:rPr lang="en-US" sz="2400" dirty="0" smtClean="0">
                <a:solidFill>
                  <a:srgbClr val="002060"/>
                </a:solidFill>
              </a:rPr>
              <a:t>1. SUGGESTION OF INAPPLICABLE LAW OR CASE LAW </a:t>
            </a:r>
            <a:br>
              <a:rPr lang="en-US" sz="2400" dirty="0" smtClean="0">
                <a:solidFill>
                  <a:srgbClr val="002060"/>
                </a:solidFill>
              </a:rPr>
            </a:br>
            <a:br>
              <a:rPr lang="en-US" sz="2400" dirty="0" smtClean="0">
                <a:solidFill>
                  <a:srgbClr val="002060"/>
                </a:solidFill>
              </a:rPr>
            </a:br>
            <a:r>
              <a:rPr lang="en-US" sz="2400" dirty="0" smtClean="0">
                <a:solidFill>
                  <a:srgbClr val="002060"/>
                </a:solidFill>
              </a:rPr>
              <a:t>2. WRONG CITATION</a:t>
            </a:r>
            <a:br>
              <a:rPr lang="en-US" sz="2400" dirty="0" smtClean="0">
                <a:solidFill>
                  <a:srgbClr val="002060"/>
                </a:solidFill>
              </a:rPr>
            </a:br>
            <a:r>
              <a:rPr lang="en-US" sz="2400" dirty="0" smtClean="0">
                <a:solidFill>
                  <a:srgbClr val="002060"/>
                </a:solidFill>
              </a:rPr>
              <a:t>See </a:t>
            </a:r>
            <a:r>
              <a:rPr lang="en-US" sz="2400" dirty="0" err="1" smtClean="0">
                <a:solidFill>
                  <a:srgbClr val="002060"/>
                </a:solidFill>
              </a:rPr>
              <a:t>Ko</a:t>
            </a:r>
            <a:r>
              <a:rPr lang="en-US" sz="2400" dirty="0" smtClean="0">
                <a:solidFill>
                  <a:srgbClr val="002060"/>
                </a:solidFill>
              </a:rPr>
              <a:t> v. Li (2025) O.N.S.C 2766 </a:t>
            </a:r>
            <a:br>
              <a:rPr lang="en-US" sz="2400" dirty="0" smtClean="0">
                <a:solidFill>
                  <a:srgbClr val="002060"/>
                </a:solidFill>
              </a:rPr>
            </a:br>
            <a:r>
              <a:rPr lang="en-US" sz="2400" dirty="0" smtClean="0">
                <a:solidFill>
                  <a:srgbClr val="002060"/>
                </a:solidFill>
              </a:rPr>
              <a:t>a .AI Citation resulted in 404 error pages.</a:t>
            </a:r>
            <a:br>
              <a:rPr lang="en-US" sz="2400" dirty="0" smtClean="0">
                <a:solidFill>
                  <a:srgbClr val="002060"/>
                </a:solidFill>
              </a:rPr>
            </a:br>
            <a:r>
              <a:rPr lang="en-US" sz="2400" dirty="0" smtClean="0">
                <a:solidFill>
                  <a:srgbClr val="002060"/>
                </a:solidFill>
              </a:rPr>
              <a:t>b. Some cases had no nexus with the case before the judge.</a:t>
            </a:r>
            <a:br>
              <a:rPr lang="en-US" sz="2400" dirty="0" smtClean="0">
                <a:solidFill>
                  <a:srgbClr val="002060"/>
                </a:solidFill>
              </a:rPr>
            </a:br>
            <a:r>
              <a:rPr lang="en-US" sz="2400" dirty="0" smtClean="0">
                <a:solidFill>
                  <a:srgbClr val="002060"/>
                </a:solidFill>
              </a:rPr>
              <a:t>c. Some authorities were misrepresented. See </a:t>
            </a:r>
            <a:r>
              <a:rPr lang="en-US" sz="2400" dirty="0" err="1" smtClean="0">
                <a:solidFill>
                  <a:srgbClr val="002060"/>
                </a:solidFill>
              </a:rPr>
              <a:t>Apeksha</a:t>
            </a:r>
            <a:r>
              <a:rPr lang="en-US" sz="2400" dirty="0" smtClean="0">
                <a:solidFill>
                  <a:srgbClr val="002060"/>
                </a:solidFill>
              </a:rPr>
              <a:t> Jain, The Rise of AI Hallucination in Legal Research: Navigating the Challenges and Implications of AI-Generated Errors in Legal Analysis, May 2025, https://www.sorbaralaw.com/resources/knowledge-center/publication/the-rise-of-ai-hallucination-in-legal-research.</a:t>
            </a:r>
            <a:br>
              <a:rPr lang="en-US" sz="2400" dirty="0" smtClean="0">
                <a:solidFill>
                  <a:srgbClr val="002060"/>
                </a:solidFill>
              </a:rPr>
            </a:br>
            <a:br>
              <a:rPr lang="en-US" sz="2400" dirty="0" smtClean="0">
                <a:solidFill>
                  <a:srgbClr val="002060"/>
                </a:solidFill>
              </a:rPr>
            </a:br>
            <a:endParaRPr lang="en-US" sz="2400" dirty="0">
              <a:solidFill>
                <a:srgbClr val="00206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4"/>
          <p:cNvSpPr txBox="1">
            <a:spLocks noGrp="1"/>
          </p:cNvSpPr>
          <p:nvPr>
            <p:ph type="title"/>
          </p:nvPr>
        </p:nvSpPr>
        <p:spPr>
          <a:xfrm>
            <a:off x="311700" y="445025"/>
            <a:ext cx="8520600" cy="707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smtClean="0">
                <a:solidFill>
                  <a:srgbClr val="C00000"/>
                </a:solidFill>
              </a:rPr>
              <a:t>                   Presentation Objectives</a:t>
            </a:r>
            <a:endParaRPr>
              <a:solidFill>
                <a:srgbClr val="FF0000"/>
              </a:solidFill>
            </a:endParaRPr>
          </a:p>
        </p:txBody>
      </p:sp>
      <p:sp>
        <p:nvSpPr>
          <p:cNvPr id="73" name="Google Shape;73;p14"/>
          <p:cNvSpPr txBox="1">
            <a:spLocks noGrp="1"/>
          </p:cNvSpPr>
          <p:nvPr>
            <p:ph type="body" idx="1"/>
          </p:nvPr>
        </p:nvSpPr>
        <p:spPr>
          <a:xfrm>
            <a:off x="311700" y="1266325"/>
            <a:ext cx="8520600" cy="3302700"/>
          </a:xfrm>
          <a:prstGeom prst="rect">
            <a:avLst/>
          </a:prstGeom>
        </p:spPr>
        <p:txBody>
          <a:bodyPr spcFirstLastPara="1" wrap="square" lIns="91425" tIns="91425" rIns="91425" bIns="91425" anchor="t" anchorCtr="0">
            <a:noAutofit/>
          </a:bodyPr>
          <a:lstStyle/>
          <a:p>
            <a:pPr marL="457200" lvl="0" indent="-374650" algn="l" rtl="0">
              <a:spcBef>
                <a:spcPts val="0"/>
              </a:spcBef>
              <a:spcAft>
                <a:spcPts val="0"/>
              </a:spcAft>
              <a:buSzPts val="2300"/>
              <a:buNone/>
            </a:pPr>
            <a:endParaRPr sz="2300"/>
          </a:p>
          <a:p>
            <a:pPr marL="457200" lvl="0" indent="-374650" algn="l" rtl="0">
              <a:spcBef>
                <a:spcPts val="0"/>
              </a:spcBef>
              <a:spcAft>
                <a:spcPts val="0"/>
              </a:spcAft>
              <a:buSzPts val="2300"/>
              <a:buAutoNum type="arabicPeriod"/>
            </a:pPr>
            <a:r>
              <a:rPr lang="en-GB" sz="2300" b="1" dirty="0" smtClean="0">
                <a:solidFill>
                  <a:schemeClr val="bg2">
                    <a:lumMod val="50000"/>
                  </a:schemeClr>
                </a:solidFill>
              </a:rPr>
              <a:t>To familiarize participants with </a:t>
            </a:r>
            <a:r>
              <a:rPr lang="en-GB" sz="2300" b="1" dirty="0">
                <a:solidFill>
                  <a:schemeClr val="bg2">
                    <a:lumMod val="50000"/>
                  </a:schemeClr>
                </a:solidFill>
              </a:rPr>
              <a:t>the </a:t>
            </a:r>
            <a:r>
              <a:rPr lang="en-GB" sz="2300" b="1" dirty="0" smtClean="0">
                <a:solidFill>
                  <a:schemeClr val="bg2">
                    <a:lumMod val="50000"/>
                  </a:schemeClr>
                </a:solidFill>
              </a:rPr>
              <a:t>use of Artificial Intelligence in legal research.</a:t>
            </a:r>
            <a:endParaRPr lang="en-GB" sz="2300" b="1" dirty="0" smtClean="0">
              <a:solidFill>
                <a:schemeClr val="bg2">
                  <a:lumMod val="50000"/>
                </a:schemeClr>
              </a:solidFill>
            </a:endParaRPr>
          </a:p>
          <a:p>
            <a:pPr marL="457200" lvl="0" indent="-374650" algn="l" rtl="0">
              <a:spcBef>
                <a:spcPts val="0"/>
              </a:spcBef>
              <a:spcAft>
                <a:spcPts val="0"/>
              </a:spcAft>
              <a:buSzPts val="2300"/>
              <a:buAutoNum type="arabicPeriod"/>
            </a:pPr>
            <a:r>
              <a:rPr sz="2300" b="1" smtClean="0">
                <a:solidFill>
                  <a:schemeClr val="bg2">
                    <a:lumMod val="50000"/>
                  </a:schemeClr>
                </a:solidFill>
              </a:rPr>
              <a:t> </a:t>
            </a:r>
            <a:r>
              <a:rPr lang="en-GB" sz="2300" b="1" dirty="0" smtClean="0">
                <a:solidFill>
                  <a:schemeClr val="bg2">
                    <a:lumMod val="50000"/>
                  </a:schemeClr>
                </a:solidFill>
              </a:rPr>
              <a:t>To explain the importance of citation in legal research.</a:t>
            </a:r>
            <a:endParaRPr sz="2300" b="1">
              <a:solidFill>
                <a:schemeClr val="bg2">
                  <a:lumMod val="50000"/>
                </a:schemeClr>
              </a:solidFill>
            </a:endParaRPr>
          </a:p>
          <a:p>
            <a:pPr marL="457200" lvl="0" indent="-374650" algn="l" rtl="0">
              <a:spcBef>
                <a:spcPts val="0"/>
              </a:spcBef>
              <a:spcAft>
                <a:spcPts val="0"/>
              </a:spcAft>
              <a:buSzPts val="2300"/>
              <a:buAutoNum type="arabicPeriod"/>
            </a:pPr>
            <a:r>
              <a:rPr lang="en-GB" sz="2300" b="1" dirty="0" smtClean="0">
                <a:solidFill>
                  <a:schemeClr val="bg2">
                    <a:lumMod val="50000"/>
                  </a:schemeClr>
                </a:solidFill>
              </a:rPr>
              <a:t>To  explain how to cite sources generated from Artificial intelligence.</a:t>
            </a:r>
            <a:endParaRPr sz="2300" b="1">
              <a:solidFill>
                <a:schemeClr val="bg2">
                  <a:lumMod val="50000"/>
                </a:schemeClr>
              </a:solidFill>
            </a:endParaRPr>
          </a:p>
          <a:p>
            <a:pPr marL="914400" lvl="0" indent="0" algn="l" rtl="0">
              <a:spcBef>
                <a:spcPts val="1600"/>
              </a:spcBef>
              <a:spcAft>
                <a:spcPts val="1600"/>
              </a:spcAft>
              <a:buNone/>
            </a:p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133351"/>
            <a:ext cx="8520600" cy="609600"/>
          </a:xfrm>
        </p:spPr>
        <p:txBody>
          <a:bodyPr/>
          <a:lstStyle/>
          <a:p>
            <a:r>
              <a:rPr lang="en-US" dirty="0" smtClean="0">
                <a:solidFill>
                  <a:srgbClr val="FF0000"/>
                </a:solidFill>
              </a:rPr>
              <a:t>  </a:t>
            </a:r>
            <a:r>
              <a:rPr lang="en-US" dirty="0" smtClean="0">
                <a:solidFill>
                  <a:srgbClr val="C00000"/>
                </a:solidFill>
              </a:rPr>
              <a:t>Risk of Using AI in Citation Cont’d</a:t>
            </a:r>
            <a:br>
              <a:rPr lang="en-US" dirty="0" smtClean="0">
                <a:solidFill>
                  <a:srgbClr val="FF0000"/>
                </a:solidFill>
              </a:rPr>
            </a:br>
            <a:r>
              <a:rPr lang="en-US" sz="2800" dirty="0" err="1" smtClean="0">
                <a:solidFill>
                  <a:srgbClr val="002060"/>
                </a:solidFill>
              </a:rPr>
              <a:t>Mavinda</a:t>
            </a:r>
            <a:r>
              <a:rPr lang="en-US" sz="2800" dirty="0" smtClean="0">
                <a:solidFill>
                  <a:srgbClr val="002060"/>
                </a:solidFill>
              </a:rPr>
              <a:t> v. MEC, - a supplementary notice of appeal contained wrong citations. The court ordered the attorneys that prepared the document to pay cost out of their own pocket (</a:t>
            </a:r>
            <a:r>
              <a:rPr lang="en-US" sz="2800" i="1" dirty="0" smtClean="0">
                <a:solidFill>
                  <a:srgbClr val="002060"/>
                </a:solidFill>
              </a:rPr>
              <a:t>de </a:t>
            </a:r>
            <a:r>
              <a:rPr lang="en-US" sz="2800" i="1" dirty="0" err="1" smtClean="0">
                <a:solidFill>
                  <a:srgbClr val="002060"/>
                </a:solidFill>
              </a:rPr>
              <a:t>bonis</a:t>
            </a:r>
            <a:r>
              <a:rPr lang="en-US" sz="2800" i="1" dirty="0" smtClean="0">
                <a:solidFill>
                  <a:srgbClr val="002060"/>
                </a:solidFill>
              </a:rPr>
              <a:t> </a:t>
            </a:r>
            <a:r>
              <a:rPr lang="en-US" sz="2800" i="1" dirty="0" err="1" smtClean="0">
                <a:solidFill>
                  <a:srgbClr val="002060"/>
                </a:solidFill>
              </a:rPr>
              <a:t>propris</a:t>
            </a:r>
            <a:r>
              <a:rPr lang="en-US" sz="2800" dirty="0" smtClean="0">
                <a:solidFill>
                  <a:srgbClr val="002060"/>
                </a:solidFill>
              </a:rPr>
              <a:t>). See Jonathan Ripley-Evans, </a:t>
            </a:r>
            <a:r>
              <a:rPr lang="en-US" sz="2800" dirty="0" err="1" smtClean="0">
                <a:solidFill>
                  <a:srgbClr val="002060"/>
                </a:solidFill>
              </a:rPr>
              <a:t>Za’eem</a:t>
            </a:r>
            <a:r>
              <a:rPr lang="en-US" sz="2800" dirty="0" smtClean="0">
                <a:solidFill>
                  <a:srgbClr val="002060"/>
                </a:solidFill>
              </a:rPr>
              <a:t> </a:t>
            </a:r>
            <a:r>
              <a:rPr lang="en-US" sz="2800" dirty="0" err="1" smtClean="0">
                <a:solidFill>
                  <a:srgbClr val="002060"/>
                </a:solidFill>
              </a:rPr>
              <a:t>Laher</a:t>
            </a:r>
            <a:r>
              <a:rPr lang="en-US" sz="2800" dirty="0" smtClean="0">
                <a:solidFill>
                  <a:srgbClr val="002060"/>
                </a:solidFill>
              </a:rPr>
              <a:t>, </a:t>
            </a:r>
            <a:r>
              <a:rPr lang="en-US" sz="2800" dirty="0" err="1" smtClean="0">
                <a:solidFill>
                  <a:srgbClr val="002060"/>
                </a:solidFill>
              </a:rPr>
              <a:t>Soo</a:t>
            </a:r>
            <a:r>
              <a:rPr lang="en-US" sz="2800" dirty="0" smtClean="0">
                <a:solidFill>
                  <a:srgbClr val="002060"/>
                </a:solidFill>
              </a:rPr>
              <a:t> Bin Park, The Pitfalls of AI in Legal Research: A South African Perspective, 14 April 2025, https://www.hsfkramer.com/notes/africa/2025-posts/the-pitfalls-of-ai-in-legal-research-a-south-african-perspective.</a:t>
            </a:r>
            <a:br>
              <a:rPr lang="en-US" sz="2800" dirty="0" smtClean="0">
                <a:solidFill>
                  <a:srgbClr val="002060"/>
                </a:solidFill>
              </a:rPr>
            </a:br>
            <a:br>
              <a:rPr lang="en-US" sz="2800" dirty="0" smtClean="0">
                <a:solidFill>
                  <a:srgbClr val="002060"/>
                </a:solidFill>
              </a:rPr>
            </a:br>
            <a:endParaRPr lang="en-US" dirty="0">
              <a:solidFill>
                <a:srgbClr val="00206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33350"/>
            <a:ext cx="8451300" cy="685799"/>
          </a:xfrm>
        </p:spPr>
        <p:txBody>
          <a:bodyPr/>
          <a:lstStyle/>
          <a:p>
            <a:r>
              <a:rPr lang="en-US" sz="3200" dirty="0" smtClean="0"/>
              <a:t>               </a:t>
            </a:r>
            <a:r>
              <a:rPr lang="en-US" sz="3200" dirty="0" smtClean="0">
                <a:solidFill>
                  <a:srgbClr val="C00000"/>
                </a:solidFill>
              </a:rPr>
              <a:t>Risk of Using AI in Citation Cont’d </a:t>
            </a:r>
            <a:br>
              <a:rPr lang="en-US" dirty="0" smtClean="0"/>
            </a:br>
            <a:br>
              <a:rPr lang="en-US" sz="2800" dirty="0" smtClean="0">
                <a:solidFill>
                  <a:srgbClr val="002060"/>
                </a:solidFill>
              </a:rPr>
            </a:br>
            <a:r>
              <a:rPr lang="en-US" sz="2800" dirty="0" smtClean="0">
                <a:solidFill>
                  <a:srgbClr val="002060"/>
                </a:solidFill>
              </a:rPr>
              <a:t>3. FAILURE TO SUPPLY THE MOST IMPORTANT LEGAL SOURCES.</a:t>
            </a:r>
            <a:br>
              <a:rPr lang="en-US" sz="2800" dirty="0" smtClean="0">
                <a:solidFill>
                  <a:srgbClr val="002060"/>
                </a:solidFill>
              </a:rPr>
            </a:br>
            <a:br>
              <a:rPr lang="en-US" sz="2800" dirty="0" smtClean="0">
                <a:solidFill>
                  <a:srgbClr val="002060"/>
                </a:solidFill>
              </a:rPr>
            </a:br>
            <a:r>
              <a:rPr lang="en-US" sz="2800" dirty="0" smtClean="0">
                <a:solidFill>
                  <a:srgbClr val="002060"/>
                </a:solidFill>
              </a:rPr>
              <a:t>4. SUGGESTION OF FAKE CITATION</a:t>
            </a:r>
            <a:br>
              <a:rPr lang="en-US" sz="2800" dirty="0" smtClean="0">
                <a:solidFill>
                  <a:srgbClr val="002060"/>
                </a:solidFill>
              </a:rPr>
            </a:br>
            <a:r>
              <a:rPr lang="en-US" sz="2800" dirty="0" smtClean="0">
                <a:solidFill>
                  <a:srgbClr val="002060"/>
                </a:solidFill>
              </a:rPr>
              <a:t>a. </a:t>
            </a:r>
            <a:r>
              <a:rPr lang="en-US" sz="2800" u="sng" dirty="0" smtClean="0">
                <a:solidFill>
                  <a:srgbClr val="002060"/>
                </a:solidFill>
              </a:rPr>
              <a:t>Parker v, Forsyth N.O.- </a:t>
            </a:r>
            <a:r>
              <a:rPr lang="en-US" sz="2800" dirty="0" smtClean="0">
                <a:solidFill>
                  <a:srgbClr val="002060"/>
                </a:solidFill>
              </a:rPr>
              <a:t>Counsel distributed a list of cases which turned out to be fake. Though their conduct was unintentional, the court imposed punitive cost on them because they wasted the time of the court and the opposing counsel. See Jonathan Ripley-Evans, </a:t>
            </a:r>
            <a:r>
              <a:rPr lang="en-US" sz="2800" dirty="0" err="1" smtClean="0">
                <a:solidFill>
                  <a:srgbClr val="002060"/>
                </a:solidFill>
              </a:rPr>
              <a:t>Za’eem</a:t>
            </a:r>
            <a:r>
              <a:rPr lang="en-US" sz="2800" dirty="0" smtClean="0">
                <a:solidFill>
                  <a:srgbClr val="002060"/>
                </a:solidFill>
              </a:rPr>
              <a:t> </a:t>
            </a:r>
            <a:r>
              <a:rPr lang="en-US" sz="2800" dirty="0" err="1" smtClean="0">
                <a:solidFill>
                  <a:srgbClr val="002060"/>
                </a:solidFill>
              </a:rPr>
              <a:t>Laher</a:t>
            </a:r>
            <a:r>
              <a:rPr lang="en-US" sz="2800" dirty="0" smtClean="0">
                <a:solidFill>
                  <a:srgbClr val="002060"/>
                </a:solidFill>
              </a:rPr>
              <a:t>, </a:t>
            </a:r>
            <a:r>
              <a:rPr lang="en-US" sz="2800" dirty="0" err="1" smtClean="0">
                <a:solidFill>
                  <a:srgbClr val="002060"/>
                </a:solidFill>
              </a:rPr>
              <a:t>Soo</a:t>
            </a:r>
            <a:r>
              <a:rPr lang="en-US" sz="2800" dirty="0" smtClean="0">
                <a:solidFill>
                  <a:srgbClr val="002060"/>
                </a:solidFill>
              </a:rPr>
              <a:t> Bin Park.</a:t>
            </a:r>
            <a:br>
              <a:rPr lang="en-US" sz="2800" dirty="0" smtClean="0"/>
            </a:br>
            <a:br>
              <a:rPr lang="en-US" sz="2800" dirty="0" smtClean="0"/>
            </a:br>
            <a:endParaRPr lang="en-US" sz="2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133351"/>
            <a:ext cx="8520600" cy="533400"/>
          </a:xfrm>
        </p:spPr>
        <p:txBody>
          <a:bodyPr/>
          <a:lstStyle/>
          <a:p>
            <a:r>
              <a:rPr lang="en-US" sz="2800" dirty="0" smtClean="0">
                <a:solidFill>
                  <a:srgbClr val="C00000"/>
                </a:solidFill>
              </a:rPr>
              <a:t>Risk of Using AI in Citation Cont’d </a:t>
            </a:r>
            <a:br>
              <a:rPr lang="en-US" sz="2800" dirty="0" smtClean="0"/>
            </a:br>
            <a:r>
              <a:rPr lang="en-US" sz="2800" dirty="0" smtClean="0">
                <a:solidFill>
                  <a:srgbClr val="002060"/>
                </a:solidFill>
              </a:rPr>
              <a:t>b. </a:t>
            </a:r>
            <a:r>
              <a:rPr lang="en-US" sz="2800" u="sng" dirty="0" err="1" smtClean="0">
                <a:solidFill>
                  <a:srgbClr val="002060"/>
                </a:solidFill>
              </a:rPr>
              <a:t>Coomer</a:t>
            </a:r>
            <a:r>
              <a:rPr lang="en-US" sz="2800" u="sng" dirty="0" smtClean="0">
                <a:solidFill>
                  <a:srgbClr val="002060"/>
                </a:solidFill>
              </a:rPr>
              <a:t> v. </a:t>
            </a:r>
            <a:r>
              <a:rPr lang="en-US" sz="2800" u="sng" dirty="0" err="1" smtClean="0">
                <a:solidFill>
                  <a:srgbClr val="002060"/>
                </a:solidFill>
              </a:rPr>
              <a:t>Lindel</a:t>
            </a:r>
            <a:r>
              <a:rPr lang="en-US" sz="2800" u="sng" dirty="0" smtClean="0">
                <a:solidFill>
                  <a:srgbClr val="002060"/>
                </a:solidFill>
              </a:rPr>
              <a:t>- </a:t>
            </a:r>
            <a:r>
              <a:rPr lang="en-US" sz="2800" dirty="0" smtClean="0">
                <a:solidFill>
                  <a:srgbClr val="002060"/>
                </a:solidFill>
              </a:rPr>
              <a:t>Defendant’s counsel cited 30 defective cases. Most of the cases were fake. See Andrew R. Lee, Court Slams Lawyers for AI-Generated Fake Citation, 25 April, 2025, http://www.joneswalker.com/en/insights/court-slams-lawyers-for-ai-generated-fake-citations.html?id=102k9h3</a:t>
            </a:r>
            <a:br>
              <a:rPr lang="en-US" sz="2800" dirty="0" smtClean="0">
                <a:solidFill>
                  <a:srgbClr val="002060"/>
                </a:solidFill>
              </a:rPr>
            </a:br>
            <a:r>
              <a:rPr lang="en-US" sz="2800" dirty="0" smtClean="0">
                <a:solidFill>
                  <a:srgbClr val="002060"/>
                </a:solidFill>
              </a:rPr>
              <a:t>c. </a:t>
            </a:r>
            <a:r>
              <a:rPr lang="en-US" sz="2800" u="sng" dirty="0" smtClean="0">
                <a:solidFill>
                  <a:srgbClr val="002060"/>
                </a:solidFill>
              </a:rPr>
              <a:t>Frederick </a:t>
            </a:r>
            <a:r>
              <a:rPr lang="en-US" sz="2800" u="sng" dirty="0" err="1" smtClean="0">
                <a:solidFill>
                  <a:srgbClr val="002060"/>
                </a:solidFill>
              </a:rPr>
              <a:t>Ayinde</a:t>
            </a:r>
            <a:r>
              <a:rPr lang="en-US" sz="2800" u="sng" dirty="0" smtClean="0">
                <a:solidFill>
                  <a:srgbClr val="002060"/>
                </a:solidFill>
              </a:rPr>
              <a:t> v. The London Borough of </a:t>
            </a:r>
            <a:r>
              <a:rPr lang="en-US" sz="2800" u="sng" dirty="0" err="1" smtClean="0">
                <a:solidFill>
                  <a:srgbClr val="002060"/>
                </a:solidFill>
              </a:rPr>
              <a:t>Haringey</a:t>
            </a:r>
            <a:r>
              <a:rPr lang="en-US" sz="2800" u="sng" dirty="0" smtClean="0">
                <a:solidFill>
                  <a:srgbClr val="002060"/>
                </a:solidFill>
              </a:rPr>
              <a:t>- </a:t>
            </a:r>
            <a:r>
              <a:rPr lang="en-US" sz="2800" dirty="0" smtClean="0">
                <a:solidFill>
                  <a:srgbClr val="002060"/>
                </a:solidFill>
              </a:rPr>
              <a:t>Counsel used generative AI tools to prepare legal arguments and statement of witnesses which contained fake citation. Counsel escaped contempt proceedings, but the court directed that they should face disciplinary action before a regulatory body. </a:t>
            </a:r>
            <a:endParaRPr lang="en-US" sz="2800" dirty="0">
              <a:solidFill>
                <a:srgbClr val="002060"/>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133351"/>
            <a:ext cx="8520600" cy="457199"/>
          </a:xfrm>
        </p:spPr>
        <p:txBody>
          <a:bodyPr/>
          <a:lstStyle/>
          <a:p>
            <a:r>
              <a:rPr lang="en-US" sz="2400" dirty="0" smtClean="0">
                <a:solidFill>
                  <a:srgbClr val="FF0000"/>
                </a:solidFill>
              </a:rPr>
              <a:t> </a:t>
            </a:r>
            <a:r>
              <a:rPr lang="en-US" sz="2400" dirty="0" smtClean="0">
                <a:solidFill>
                  <a:srgbClr val="C00000"/>
                </a:solidFill>
              </a:rPr>
              <a:t>Risk of Using AI in Citation Cont’d </a:t>
            </a:r>
            <a:br>
              <a:rPr lang="en-US" sz="2400" dirty="0" smtClean="0"/>
            </a:br>
            <a:r>
              <a:rPr lang="en-US" sz="2400" dirty="0" smtClean="0">
                <a:solidFill>
                  <a:srgbClr val="002060"/>
                </a:solidFill>
              </a:rPr>
              <a:t>See Bianca Castro, Lawyers Escape Contempt Proceedings over Fake Citation Cases but Set to Face Regulators, 6 June 2025, https://www.lawgazette.co.uk/news/lawyers-escape-contempt-proceedings-over-fake-case- citation/5123511-article</a:t>
            </a:r>
            <a:br>
              <a:rPr lang="en-US" sz="2400" dirty="0" smtClean="0">
                <a:solidFill>
                  <a:srgbClr val="002060"/>
                </a:solidFill>
              </a:rPr>
            </a:br>
            <a:br>
              <a:rPr lang="en-US" sz="2400" dirty="0" smtClean="0">
                <a:solidFill>
                  <a:srgbClr val="002060"/>
                </a:solidFill>
              </a:rPr>
            </a:br>
            <a:r>
              <a:rPr lang="en-US" sz="2400" dirty="0" smtClean="0">
                <a:solidFill>
                  <a:srgbClr val="002060"/>
                </a:solidFill>
              </a:rPr>
              <a:t>d. Recently, in the United States, attorneys cited a fake case law (i.e. Royer v. Nelson) because he used </a:t>
            </a:r>
            <a:r>
              <a:rPr lang="en-US" sz="2400" dirty="0" err="1" smtClean="0">
                <a:solidFill>
                  <a:srgbClr val="002060"/>
                </a:solidFill>
              </a:rPr>
              <a:t>ChatGPT</a:t>
            </a:r>
            <a:r>
              <a:rPr lang="en-US" sz="2400" dirty="0" smtClean="0">
                <a:solidFill>
                  <a:srgbClr val="002060"/>
                </a:solidFill>
              </a:rPr>
              <a:t>. The court made the following orders against them:</a:t>
            </a:r>
            <a:br>
              <a:rPr lang="en-US" sz="2400" dirty="0" smtClean="0">
                <a:solidFill>
                  <a:srgbClr val="002060"/>
                </a:solidFill>
              </a:rPr>
            </a:br>
            <a:r>
              <a:rPr lang="en-US" sz="2400" dirty="0" smtClean="0">
                <a:solidFill>
                  <a:srgbClr val="002060"/>
                </a:solidFill>
              </a:rPr>
              <a:t>(</a:t>
            </a:r>
            <a:r>
              <a:rPr lang="en-US" sz="2400" dirty="0" err="1" smtClean="0">
                <a:solidFill>
                  <a:srgbClr val="002060"/>
                </a:solidFill>
              </a:rPr>
              <a:t>i</a:t>
            </a:r>
            <a:r>
              <a:rPr lang="en-US" sz="2400" dirty="0" smtClean="0">
                <a:solidFill>
                  <a:srgbClr val="002060"/>
                </a:solidFill>
              </a:rPr>
              <a:t>) Pay the fees of the respondent’s attorney for the petition and hearing;</a:t>
            </a:r>
            <a:br>
              <a:rPr lang="en-US" sz="2400" dirty="0" smtClean="0">
                <a:solidFill>
                  <a:srgbClr val="002060"/>
                </a:solidFill>
              </a:rPr>
            </a:br>
            <a:r>
              <a:rPr lang="en-US" sz="2400" dirty="0" smtClean="0">
                <a:solidFill>
                  <a:srgbClr val="002060"/>
                </a:solidFill>
              </a:rPr>
              <a:t>(ii) Reimburse the fees to the respondent for the time that was used to prepare the filing and attend the hearing of the suit; and</a:t>
            </a:r>
            <a:br>
              <a:rPr lang="en-US" sz="2400" dirty="0" smtClean="0">
                <a:solidFill>
                  <a:srgbClr val="002060"/>
                </a:solidFill>
              </a:rPr>
            </a:br>
            <a:r>
              <a:rPr lang="en-US" sz="2400" dirty="0" smtClean="0">
                <a:solidFill>
                  <a:srgbClr val="002060"/>
                </a:solidFill>
              </a:rPr>
              <a:t>(iii) Donate $1,000 to Legal Non-profit and Justice for All in the city of Utah.</a:t>
            </a:r>
            <a:br>
              <a:rPr lang="en-US" sz="3200" dirty="0" smtClean="0">
                <a:solidFill>
                  <a:srgbClr val="002060"/>
                </a:solidFill>
              </a:rPr>
            </a:br>
            <a:br>
              <a:rPr lang="en-US" sz="3200" dirty="0" smtClean="0">
                <a:solidFill>
                  <a:srgbClr val="002060"/>
                </a:solidFill>
              </a:rPr>
            </a:br>
            <a:endParaRPr lang="en-US" sz="3200" dirty="0">
              <a:solidFill>
                <a:srgbClr val="002060"/>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209551"/>
            <a:ext cx="8520600" cy="533400"/>
          </a:xfrm>
        </p:spPr>
        <p:txBody>
          <a:bodyPr/>
          <a:lstStyle/>
          <a:p>
            <a:r>
              <a:rPr lang="en-US" sz="2800" dirty="0" smtClean="0">
                <a:solidFill>
                  <a:srgbClr val="C00000"/>
                </a:solidFill>
              </a:rPr>
              <a:t>Risk of Using AI in Citation Cont’d </a:t>
            </a:r>
            <a:br>
              <a:rPr lang="en-US" sz="2800" dirty="0" smtClean="0"/>
            </a:br>
            <a:r>
              <a:rPr lang="en-US" sz="3200" dirty="0" smtClean="0">
                <a:solidFill>
                  <a:srgbClr val="002060"/>
                </a:solidFill>
              </a:rPr>
              <a:t>See Mary Yang, U.S. Lawyer Sanctioned After Being Caught Using </a:t>
            </a:r>
            <a:r>
              <a:rPr lang="en-US" sz="3200" dirty="0" err="1" smtClean="0">
                <a:solidFill>
                  <a:srgbClr val="002060"/>
                </a:solidFill>
              </a:rPr>
              <a:t>ChatGPT</a:t>
            </a:r>
            <a:r>
              <a:rPr lang="en-US" sz="3200" dirty="0" smtClean="0">
                <a:solidFill>
                  <a:srgbClr val="002060"/>
                </a:solidFill>
              </a:rPr>
              <a:t> for Court Brief, Guardian UK, 31 May 2025, https://www.theguardian.com/us-news/2025/may/31/utah-lawyer-chatgpt-ai-court-brief</a:t>
            </a:r>
            <a:br>
              <a:rPr lang="en-US" sz="3200" dirty="0" smtClean="0">
                <a:solidFill>
                  <a:srgbClr val="002060"/>
                </a:solidFill>
              </a:rPr>
            </a:br>
            <a:br>
              <a:rPr lang="en-US" sz="3200" dirty="0" smtClean="0">
                <a:solidFill>
                  <a:srgbClr val="002060"/>
                </a:solidFill>
              </a:rPr>
            </a:br>
            <a:r>
              <a:rPr lang="en-US" sz="3200" dirty="0" smtClean="0">
                <a:solidFill>
                  <a:srgbClr val="002060"/>
                </a:solidFill>
              </a:rPr>
              <a:t>5. PLAGIARIZATION OF SOURCES- See University of South Wales, Guide for Referencing and Acknowledging the Use of Artificial Intelligence Tools, p.2.</a:t>
            </a:r>
            <a:endParaRPr lang="en-US" sz="3200" dirty="0">
              <a:solidFill>
                <a:srgbClr val="002060"/>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133351"/>
            <a:ext cx="8520600" cy="609600"/>
          </a:xfrm>
        </p:spPr>
        <p:txBody>
          <a:bodyPr/>
          <a:lstStyle/>
          <a:p>
            <a:r>
              <a:rPr lang="en-US" dirty="0" smtClean="0"/>
              <a:t> </a:t>
            </a:r>
            <a:r>
              <a:rPr lang="en-US" sz="2800" dirty="0" smtClean="0">
                <a:solidFill>
                  <a:srgbClr val="C00000"/>
                </a:solidFill>
              </a:rPr>
              <a:t>HOW TO LIMIT THE RISK OF USE OF AI IN LEGAL RESEARCH</a:t>
            </a:r>
            <a:br>
              <a:rPr lang="en-US" dirty="0" smtClean="0"/>
            </a:br>
            <a:r>
              <a:rPr lang="en-US" dirty="0" smtClean="0">
                <a:solidFill>
                  <a:srgbClr val="002060"/>
                </a:solidFill>
              </a:rPr>
              <a:t>1. Ask whether it is allowed to be used for any legal research.</a:t>
            </a:r>
            <a:br>
              <a:rPr lang="en-US" dirty="0" smtClean="0">
                <a:solidFill>
                  <a:srgbClr val="002060"/>
                </a:solidFill>
              </a:rPr>
            </a:br>
            <a:br>
              <a:rPr lang="en-US" dirty="0" smtClean="0">
                <a:solidFill>
                  <a:srgbClr val="002060"/>
                </a:solidFill>
              </a:rPr>
            </a:br>
            <a:r>
              <a:rPr lang="en-US" dirty="0" smtClean="0">
                <a:solidFill>
                  <a:srgbClr val="002060"/>
                </a:solidFill>
              </a:rPr>
              <a:t>2. Cite the information you derive from AI tools in your research to limit your liability for incorrect or fake citation. See Generative Artificial Intelligence, https://libguides.brown.edu/c.php?g=1338928&amp;p=9868287</a:t>
            </a:r>
            <a:br>
              <a:rPr lang="en-US" dirty="0" smtClean="0">
                <a:solidFill>
                  <a:srgbClr val="002060"/>
                </a:solidFill>
              </a:rPr>
            </a:br>
            <a:endParaRPr lang="en-US" sz="1800" dirty="0">
              <a:solidFill>
                <a:srgbClr val="002060"/>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133351"/>
            <a:ext cx="8520600" cy="533400"/>
          </a:xfrm>
        </p:spPr>
        <p:txBody>
          <a:bodyPr/>
          <a:lstStyle/>
          <a:p>
            <a:r>
              <a:rPr lang="en-US" sz="2800" dirty="0" smtClean="0">
                <a:solidFill>
                  <a:srgbClr val="C00000"/>
                </a:solidFill>
              </a:rPr>
              <a:t>How to Limit the Risk of Use of AI in Legal Research Cont’d</a:t>
            </a:r>
            <a:br>
              <a:rPr lang="en-US" dirty="0" smtClean="0"/>
            </a:br>
            <a:br>
              <a:rPr lang="en-US" dirty="0" smtClean="0"/>
            </a:br>
            <a:r>
              <a:rPr lang="en-US" dirty="0" smtClean="0">
                <a:solidFill>
                  <a:srgbClr val="002060"/>
                </a:solidFill>
              </a:rPr>
              <a:t>3</a:t>
            </a:r>
            <a:r>
              <a:rPr lang="en-US" dirty="0" smtClean="0">
                <a:solidFill>
                  <a:srgbClr val="002060"/>
                </a:solidFill>
              </a:rPr>
              <a:t>. Cross-check AI Citations with actual legal textbooks or law reports.</a:t>
            </a:r>
            <a:endParaRPr lang="en-US" dirty="0">
              <a:solidFill>
                <a:srgbClr val="002060"/>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209551"/>
            <a:ext cx="8520600" cy="609600"/>
          </a:xfrm>
        </p:spPr>
        <p:txBody>
          <a:bodyPr/>
          <a:lstStyle/>
          <a:p>
            <a:r>
              <a:rPr lang="en-US" dirty="0" smtClean="0"/>
              <a:t>          </a:t>
            </a:r>
            <a:r>
              <a:rPr lang="en-US" dirty="0" smtClean="0">
                <a:solidFill>
                  <a:srgbClr val="C00000"/>
                </a:solidFill>
              </a:rPr>
              <a:t>SAMPLES OF CITATION OF AI SOURCES</a:t>
            </a:r>
            <a:br>
              <a:rPr lang="en-US" dirty="0" smtClean="0"/>
            </a:br>
            <a:r>
              <a:rPr lang="en-US" dirty="0" smtClean="0">
                <a:solidFill>
                  <a:srgbClr val="002060"/>
                </a:solidFill>
              </a:rPr>
              <a:t>1. HARVARD CITATION</a:t>
            </a:r>
            <a:br>
              <a:rPr lang="en-US" dirty="0" smtClean="0">
                <a:solidFill>
                  <a:srgbClr val="002060"/>
                </a:solidFill>
              </a:rPr>
            </a:br>
            <a:r>
              <a:rPr lang="en-US" dirty="0" smtClean="0">
                <a:solidFill>
                  <a:srgbClr val="002060"/>
                </a:solidFill>
              </a:rPr>
              <a:t>Open AI. 2023, </a:t>
            </a:r>
            <a:r>
              <a:rPr lang="en-US" dirty="0" err="1" smtClean="0">
                <a:solidFill>
                  <a:srgbClr val="002060"/>
                </a:solidFill>
              </a:rPr>
              <a:t>ChatGPT</a:t>
            </a:r>
            <a:r>
              <a:rPr lang="en-US" dirty="0" smtClean="0">
                <a:solidFill>
                  <a:srgbClr val="002060"/>
                </a:solidFill>
              </a:rPr>
              <a:t> [Large Language Model],</a:t>
            </a:r>
            <a:br>
              <a:rPr lang="en-US" dirty="0" smtClean="0">
                <a:solidFill>
                  <a:srgbClr val="002060"/>
                </a:solidFill>
              </a:rPr>
            </a:br>
            <a:r>
              <a:rPr lang="en-US" dirty="0" smtClean="0">
                <a:solidFill>
                  <a:srgbClr val="002060"/>
                </a:solidFill>
              </a:rPr>
              <a:t>retrieved October 19, 2003, https://chat.open.ai.com/chat</a:t>
            </a:r>
            <a:br>
              <a:rPr lang="en-US" dirty="0" smtClean="0">
                <a:solidFill>
                  <a:srgbClr val="002060"/>
                </a:solidFill>
              </a:rPr>
            </a:br>
            <a:r>
              <a:rPr lang="en-US" dirty="0" smtClean="0">
                <a:solidFill>
                  <a:srgbClr val="002060"/>
                </a:solidFill>
              </a:rPr>
              <a:t>2. AUSTRALIAN GUIDE TO LEGAL CITATION</a:t>
            </a:r>
            <a:br>
              <a:rPr lang="en-US" dirty="0" smtClean="0">
                <a:solidFill>
                  <a:srgbClr val="002060"/>
                </a:solidFill>
              </a:rPr>
            </a:br>
            <a:r>
              <a:rPr lang="en-US" dirty="0" smtClean="0">
                <a:solidFill>
                  <a:srgbClr val="002060"/>
                </a:solidFill>
              </a:rPr>
              <a:t>Output from </a:t>
            </a:r>
            <a:r>
              <a:rPr lang="en-US" dirty="0" err="1" smtClean="0">
                <a:solidFill>
                  <a:srgbClr val="002060"/>
                </a:solidFill>
              </a:rPr>
              <a:t>ChatGPT</a:t>
            </a:r>
            <a:r>
              <a:rPr lang="en-US" dirty="0" smtClean="0">
                <a:solidFill>
                  <a:srgbClr val="002060"/>
                </a:solidFill>
              </a:rPr>
              <a:t>, Open AI to Roy Bathy, 14</a:t>
            </a:r>
            <a:r>
              <a:rPr lang="en-US" baseline="30000" dirty="0" smtClean="0">
                <a:solidFill>
                  <a:srgbClr val="002060"/>
                </a:solidFill>
              </a:rPr>
              <a:t>th</a:t>
            </a:r>
            <a:br>
              <a:rPr lang="en-US" dirty="0" smtClean="0">
                <a:solidFill>
                  <a:srgbClr val="002060"/>
                </a:solidFill>
              </a:rPr>
            </a:br>
            <a:r>
              <a:rPr lang="en-US" dirty="0" smtClean="0">
                <a:solidFill>
                  <a:srgbClr val="002060"/>
                </a:solidFill>
              </a:rPr>
              <a:t>November 2019</a:t>
            </a:r>
            <a:endParaRPr lang="en-US" dirty="0">
              <a:solidFill>
                <a:srgbClr val="002060"/>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133351"/>
            <a:ext cx="8520600" cy="609600"/>
          </a:xfrm>
        </p:spPr>
        <p:txBody>
          <a:bodyPr/>
          <a:lstStyle/>
          <a:p>
            <a:r>
              <a:rPr lang="en-US" dirty="0" smtClean="0"/>
              <a:t>           </a:t>
            </a:r>
            <a:r>
              <a:rPr lang="en-US" dirty="0" smtClean="0">
                <a:solidFill>
                  <a:srgbClr val="C00000"/>
                </a:solidFill>
              </a:rPr>
              <a:t>Samples of Citation of AI Sources cont’d</a:t>
            </a:r>
            <a:br>
              <a:rPr lang="en-US" dirty="0" smtClean="0"/>
            </a:br>
            <a:r>
              <a:rPr lang="en-US" dirty="0" smtClean="0">
                <a:solidFill>
                  <a:srgbClr val="002060"/>
                </a:solidFill>
              </a:rPr>
              <a:t>3. CHICAGO 17</a:t>
            </a:r>
            <a:r>
              <a:rPr lang="en-US" baseline="30000" dirty="0" smtClean="0">
                <a:solidFill>
                  <a:srgbClr val="002060"/>
                </a:solidFill>
              </a:rPr>
              <a:t>th</a:t>
            </a:r>
            <a:r>
              <a:rPr lang="en-US" dirty="0" smtClean="0">
                <a:solidFill>
                  <a:srgbClr val="002060"/>
                </a:solidFill>
              </a:rPr>
              <a:t> ed. REFERENCING GUIDE</a:t>
            </a:r>
            <a:br>
              <a:rPr lang="en-US" dirty="0" smtClean="0">
                <a:solidFill>
                  <a:srgbClr val="002060"/>
                </a:solidFill>
              </a:rPr>
            </a:br>
            <a:r>
              <a:rPr lang="en-US" dirty="0" smtClean="0">
                <a:solidFill>
                  <a:srgbClr val="002060"/>
                </a:solidFill>
              </a:rPr>
              <a:t>Open AI’s </a:t>
            </a:r>
            <a:r>
              <a:rPr lang="en-US" dirty="0" err="1" smtClean="0">
                <a:solidFill>
                  <a:srgbClr val="002060"/>
                </a:solidFill>
              </a:rPr>
              <a:t>ChatGPT</a:t>
            </a:r>
            <a:r>
              <a:rPr lang="en-US" dirty="0" smtClean="0">
                <a:solidFill>
                  <a:srgbClr val="002060"/>
                </a:solidFill>
              </a:rPr>
              <a:t> AI Language Model Response “Summarize Quantum Computing” 7</a:t>
            </a:r>
            <a:r>
              <a:rPr lang="en-US" baseline="30000" dirty="0" smtClean="0">
                <a:solidFill>
                  <a:srgbClr val="002060"/>
                </a:solidFill>
              </a:rPr>
              <a:t>th</a:t>
            </a:r>
            <a:r>
              <a:rPr lang="en-US" dirty="0" smtClean="0">
                <a:solidFill>
                  <a:srgbClr val="002060"/>
                </a:solidFill>
              </a:rPr>
              <a:t> February, 2023.</a:t>
            </a:r>
            <a:br>
              <a:rPr lang="en-US" dirty="0" smtClean="0">
                <a:solidFill>
                  <a:srgbClr val="002060"/>
                </a:solidFill>
              </a:rPr>
            </a:br>
            <a:r>
              <a:rPr lang="en-US" dirty="0" smtClean="0">
                <a:solidFill>
                  <a:srgbClr val="002060"/>
                </a:solidFill>
              </a:rPr>
              <a:t>See generally, University of New South Wales, Guide for Referencing and Acknowledging the Use of Artificial Intelligence Tools at p.7</a:t>
            </a:r>
            <a:br>
              <a:rPr lang="en-US" dirty="0" smtClean="0">
                <a:solidFill>
                  <a:srgbClr val="002060"/>
                </a:solidFill>
              </a:rPr>
            </a:br>
            <a:endParaRPr lang="en-US" sz="20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133351"/>
            <a:ext cx="8520600" cy="609600"/>
          </a:xfrm>
        </p:spPr>
        <p:txBody>
          <a:bodyPr/>
          <a:lstStyle/>
          <a:p>
            <a:pPr algn="just"/>
            <a:r>
              <a:rPr lang="en-US" dirty="0" smtClean="0">
                <a:solidFill>
                  <a:srgbClr val="C00000"/>
                </a:solidFill>
              </a:rPr>
              <a:t>Samples of Citation of AI Sources cont’d </a:t>
            </a:r>
            <a:br>
              <a:rPr lang="en-US" dirty="0" smtClean="0"/>
            </a:br>
            <a:r>
              <a:rPr lang="en-US" sz="3200" dirty="0" smtClean="0">
                <a:solidFill>
                  <a:srgbClr val="002060"/>
                </a:solidFill>
              </a:rPr>
              <a:t>Note: A legal researcher who uses AI to generate ideas, concepts or materials for his research should acknowledge in his work the particular AI tools he used, how he generated the information, the prompts that he used, and the date and year he accessed the information. See Artificial Intelligence, https://libguides.adelaide.edu.</a:t>
            </a:r>
            <a:br>
              <a:rPr lang="en-US" sz="3200" dirty="0" smtClean="0">
                <a:solidFill>
                  <a:srgbClr val="002060"/>
                </a:solidFill>
              </a:rPr>
            </a:br>
            <a:r>
              <a:rPr lang="en-US" sz="3200" dirty="0" smtClean="0">
                <a:solidFill>
                  <a:srgbClr val="002060"/>
                </a:solidFill>
              </a:rPr>
              <a:t>au/artificial-</a:t>
            </a:r>
            <a:r>
              <a:rPr lang="en-US" sz="3200" dirty="0" err="1" smtClean="0">
                <a:solidFill>
                  <a:srgbClr val="002060"/>
                </a:solidFill>
              </a:rPr>
              <a:t>intel</a:t>
            </a:r>
            <a:r>
              <a:rPr lang="en-US" sz="3200" dirty="0" smtClean="0">
                <a:solidFill>
                  <a:srgbClr val="002060"/>
                </a:solidFill>
              </a:rPr>
              <a:t>/referencing</a:t>
            </a:r>
            <a:endParaRPr lang="en-US" sz="3200" dirty="0">
              <a:solidFill>
                <a:srgbClr val="00206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5"/>
          <p:cNvSpPr txBox="1">
            <a:spLocks noGrp="1"/>
          </p:cNvSpPr>
          <p:nvPr>
            <p:ph type="title"/>
          </p:nvPr>
        </p:nvSpPr>
        <p:spPr>
          <a:xfrm>
            <a:off x="311700" y="108675"/>
            <a:ext cx="8520600" cy="6342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3200" dirty="0" smtClean="0">
                <a:solidFill>
                  <a:srgbClr val="FF0000"/>
                </a:solidFill>
              </a:rPr>
              <a:t>               </a:t>
            </a:r>
            <a:r>
              <a:rPr lang="en-GB" sz="3200" dirty="0" smtClean="0">
                <a:solidFill>
                  <a:srgbClr val="C00000"/>
                </a:solidFill>
              </a:rPr>
              <a:t>MEANING OF LEGAL RESEARCH</a:t>
            </a:r>
            <a:br>
              <a:rPr lang="en-GB" sz="3200" dirty="0" smtClean="0">
                <a:solidFill>
                  <a:srgbClr val="FF0000"/>
                </a:solidFill>
              </a:rPr>
            </a:br>
            <a:br>
              <a:rPr lang="en-GB" sz="2800" dirty="0" smtClean="0">
                <a:solidFill>
                  <a:srgbClr val="002060"/>
                </a:solidFill>
              </a:rPr>
            </a:br>
            <a:r>
              <a:rPr lang="en-GB" sz="3200" dirty="0" smtClean="0">
                <a:solidFill>
                  <a:srgbClr val="002060"/>
                </a:solidFill>
              </a:rPr>
              <a:t>Legal research entails:</a:t>
            </a:r>
            <a:br>
              <a:rPr lang="en-GB" sz="3200" dirty="0" smtClean="0">
                <a:solidFill>
                  <a:srgbClr val="002060"/>
                </a:solidFill>
              </a:rPr>
            </a:br>
            <a:r>
              <a:rPr lang="en-GB" sz="3200" dirty="0" smtClean="0">
                <a:solidFill>
                  <a:srgbClr val="002060"/>
                </a:solidFill>
              </a:rPr>
              <a:t>a. The finding and assembling of authorities that bear on a question of law.</a:t>
            </a:r>
            <a:br>
              <a:rPr lang="en-GB" sz="3200" dirty="0" smtClean="0">
                <a:solidFill>
                  <a:srgbClr val="002060"/>
                </a:solidFill>
              </a:rPr>
            </a:br>
            <a:r>
              <a:rPr lang="en-US" sz="3200" dirty="0" smtClean="0">
                <a:solidFill>
                  <a:srgbClr val="002060"/>
                </a:solidFill>
              </a:rPr>
              <a:t>b. The field of study concerned with the effective marshalling of authorities that bear on a question of law.</a:t>
            </a:r>
            <a:r>
              <a:rPr lang="en-GB" sz="3200" dirty="0" smtClean="0">
                <a:solidFill>
                  <a:srgbClr val="002060"/>
                </a:solidFill>
              </a:rPr>
              <a:t> See Blacks Law Dictionary, 4</a:t>
            </a:r>
            <a:r>
              <a:rPr lang="en-GB" sz="3200" baseline="30000" dirty="0" smtClean="0">
                <a:solidFill>
                  <a:srgbClr val="002060"/>
                </a:solidFill>
              </a:rPr>
              <a:t>th</a:t>
            </a:r>
            <a:r>
              <a:rPr lang="en-GB" sz="3200" dirty="0" smtClean="0">
                <a:solidFill>
                  <a:srgbClr val="002060"/>
                </a:solidFill>
              </a:rPr>
              <a:t> Pocket ed., 2011 p. 447</a:t>
            </a:r>
            <a:br>
              <a:rPr lang="en-GB" sz="2800" dirty="0" smtClean="0">
                <a:solidFill>
                  <a:srgbClr val="002060"/>
                </a:solidFill>
              </a:rPr>
            </a:br>
            <a:br>
              <a:rPr lang="en-US" sz="2800" dirty="0" smtClean="0">
                <a:solidFill>
                  <a:srgbClr val="002060"/>
                </a:solidFill>
              </a:rPr>
            </a:br>
            <a:endParaRPr sz="2000">
              <a:solidFill>
                <a:srgbClr val="002060"/>
              </a:solidFill>
            </a:endParaRPr>
          </a:p>
          <a:p>
            <a:pPr marL="0" lvl="0" indent="0" algn="l" rtl="0">
              <a:spcBef>
                <a:spcPts val="0"/>
              </a:spcBef>
              <a:spcAft>
                <a:spcPts val="0"/>
              </a:spcAft>
              <a:buNone/>
            </a:p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285751"/>
            <a:ext cx="8520600" cy="685800"/>
          </a:xfrm>
        </p:spPr>
        <p:txBody>
          <a:bodyPr/>
          <a:lstStyle/>
          <a:p>
            <a:r>
              <a:rPr lang="en-US" dirty="0" smtClean="0">
                <a:solidFill>
                  <a:srgbClr val="C00000"/>
                </a:solidFill>
              </a:rPr>
              <a:t>Samples of Citation of AI Sources cont’d </a:t>
            </a:r>
            <a:br>
              <a:rPr lang="en-US" dirty="0" smtClean="0"/>
            </a:br>
            <a:r>
              <a:rPr lang="en-US" sz="3200" u="sng" dirty="0" smtClean="0">
                <a:solidFill>
                  <a:srgbClr val="002060"/>
                </a:solidFill>
              </a:rPr>
              <a:t>EXAMPLE</a:t>
            </a:r>
            <a:br>
              <a:rPr lang="en-US" sz="3200" dirty="0" smtClean="0">
                <a:solidFill>
                  <a:srgbClr val="002060"/>
                </a:solidFill>
              </a:rPr>
            </a:br>
            <a:r>
              <a:rPr lang="en-US" sz="3200" dirty="0" smtClean="0">
                <a:solidFill>
                  <a:srgbClr val="002060"/>
                </a:solidFill>
              </a:rPr>
              <a:t>I acknowledge the use of </a:t>
            </a:r>
            <a:r>
              <a:rPr lang="en-US" sz="3200" dirty="0" err="1" smtClean="0">
                <a:solidFill>
                  <a:srgbClr val="002060"/>
                </a:solidFill>
              </a:rPr>
              <a:t>ChatGPT</a:t>
            </a:r>
            <a:r>
              <a:rPr lang="en-US" sz="3200" dirty="0" smtClean="0">
                <a:solidFill>
                  <a:srgbClr val="002060"/>
                </a:solidFill>
              </a:rPr>
              <a:t> (https://chat.openai.com) to generate ideas, concepts, and materials for the background research for this research. The following prompts were entered into </a:t>
            </a:r>
            <a:r>
              <a:rPr lang="en-US" sz="3200" dirty="0" err="1" smtClean="0">
                <a:solidFill>
                  <a:srgbClr val="002060"/>
                </a:solidFill>
              </a:rPr>
              <a:t>ChatGPT</a:t>
            </a:r>
            <a:r>
              <a:rPr lang="en-US" sz="3200" dirty="0" smtClean="0">
                <a:solidFill>
                  <a:srgbClr val="002060"/>
                </a:solidFill>
              </a:rPr>
              <a:t> on 20 July 2025, “Legal Regime for Net Neutrality in Nigeria”</a:t>
            </a:r>
            <a:endParaRPr lang="en-US" sz="3200" dirty="0">
              <a:solidFill>
                <a:srgbClr val="002060"/>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Google Shape;236;p36"/>
          <p:cNvSpPr txBox="1">
            <a:spLocks noGrp="1"/>
          </p:cNvSpPr>
          <p:nvPr>
            <p:ph type="title"/>
          </p:nvPr>
        </p:nvSpPr>
        <p:spPr>
          <a:xfrm>
            <a:off x="311700" y="445025"/>
            <a:ext cx="8520600" cy="707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solidFill>
                  <a:srgbClr val="C00000"/>
                </a:solidFill>
              </a:rPr>
              <a:t>Thank You!</a:t>
            </a:r>
            <a:endParaRPr>
              <a:solidFill>
                <a:srgbClr val="C00000"/>
              </a:solidFill>
            </a:endParaRPr>
          </a:p>
        </p:txBody>
      </p:sp>
      <p:sp>
        <p:nvSpPr>
          <p:cNvPr id="237" name="Google Shape;237;p36"/>
          <p:cNvSpPr txBox="1">
            <a:spLocks noGrp="1"/>
          </p:cNvSpPr>
          <p:nvPr>
            <p:ph type="body" idx="1"/>
          </p:nvPr>
        </p:nvSpPr>
        <p:spPr>
          <a:xfrm>
            <a:off x="311700" y="1266325"/>
            <a:ext cx="8520600" cy="330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b="1" dirty="0" smtClean="0">
                <a:solidFill>
                  <a:srgbClr val="002060"/>
                </a:solidFill>
              </a:rPr>
              <a:t>Associate Professor </a:t>
            </a:r>
            <a:r>
              <a:rPr lang="en-GB" b="1" dirty="0">
                <a:solidFill>
                  <a:srgbClr val="002060"/>
                </a:solidFill>
              </a:rPr>
              <a:t>Wiseman Ubochioma</a:t>
            </a:r>
            <a:endParaRPr b="1">
              <a:solidFill>
                <a:srgbClr val="002060"/>
              </a:solidFill>
            </a:endParaRPr>
          </a:p>
          <a:p>
            <a:pPr marL="0" lvl="0" indent="0" algn="l" rtl="0">
              <a:spcBef>
                <a:spcPts val="1600"/>
              </a:spcBef>
              <a:spcAft>
                <a:spcPts val="0"/>
              </a:spcAft>
              <a:buNone/>
            </a:pPr>
            <a:r>
              <a:rPr lang="en-GB" b="1" u="sng" dirty="0" smtClean="0">
                <a:solidFill>
                  <a:srgbClr val="002060"/>
                </a:solidFill>
              </a:rPr>
              <a:t>wyzemanluther@yahoo.com</a:t>
            </a:r>
            <a:endParaRPr b="1" u="sng">
              <a:solidFill>
                <a:srgbClr val="002060"/>
              </a:solidFill>
            </a:endParaRPr>
          </a:p>
          <a:p>
            <a:pPr marL="0" lvl="0" indent="0" algn="l" rtl="0">
              <a:spcBef>
                <a:spcPts val="1600"/>
              </a:spcBef>
              <a:spcAft>
                <a:spcPts val="1600"/>
              </a:spcAft>
              <a:buNone/>
            </a:pPr>
            <a:r>
              <a:rPr lang="en-GB" dirty="0">
                <a:solidFill>
                  <a:srgbClr val="002060"/>
                </a:solidFill>
              </a:rPr>
              <a:t>08068077143</a:t>
            </a:r>
            <a:endParaRPr>
              <a:solidFill>
                <a:srgbClr val="00206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6"/>
          <p:cNvSpPr txBox="1">
            <a:spLocks noGrp="1"/>
          </p:cNvSpPr>
          <p:nvPr>
            <p:ph type="title"/>
          </p:nvPr>
        </p:nvSpPr>
        <p:spPr>
          <a:xfrm>
            <a:off x="311700" y="209551"/>
            <a:ext cx="8520600" cy="685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smtClean="0">
                <a:solidFill>
                  <a:srgbClr val="FF0000"/>
                </a:solidFill>
              </a:rPr>
              <a:t>    </a:t>
            </a:r>
            <a:r>
              <a:rPr lang="en-GB" dirty="0" smtClean="0">
                <a:solidFill>
                  <a:srgbClr val="C00000"/>
                </a:solidFill>
              </a:rPr>
              <a:t>IMPORTANCE OF LEGAL RESEARCH</a:t>
            </a:r>
            <a:br>
              <a:rPr lang="en-GB" dirty="0" smtClean="0"/>
            </a:br>
            <a:r>
              <a:rPr lang="en-GB" dirty="0" smtClean="0">
                <a:solidFill>
                  <a:srgbClr val="002060"/>
                </a:solidFill>
              </a:rPr>
              <a:t>a. To solve legal problems.</a:t>
            </a:r>
            <a:br>
              <a:rPr lang="en-GB" dirty="0" smtClean="0">
                <a:solidFill>
                  <a:srgbClr val="002060"/>
                </a:solidFill>
              </a:rPr>
            </a:br>
            <a:r>
              <a:rPr lang="en-US" dirty="0" smtClean="0">
                <a:solidFill>
                  <a:srgbClr val="002060"/>
                </a:solidFill>
              </a:rPr>
              <a:t>b</a:t>
            </a:r>
            <a:r>
              <a:rPr lang="en-GB" dirty="0" smtClean="0">
                <a:solidFill>
                  <a:srgbClr val="002060"/>
                </a:solidFill>
              </a:rPr>
              <a:t>. Assist judges to arrive at fair and just decisions.</a:t>
            </a:r>
            <a:br>
              <a:rPr lang="en-GB" dirty="0" smtClean="0">
                <a:solidFill>
                  <a:srgbClr val="002060"/>
                </a:solidFill>
              </a:rPr>
            </a:br>
            <a:r>
              <a:rPr lang="en-GB" dirty="0" smtClean="0">
                <a:solidFill>
                  <a:srgbClr val="002060"/>
                </a:solidFill>
              </a:rPr>
              <a:t>c. To reduce errors in judgments.</a:t>
            </a:r>
            <a:br>
              <a:rPr lang="en-GB" dirty="0" smtClean="0">
                <a:solidFill>
                  <a:srgbClr val="002060"/>
                </a:solidFill>
              </a:rPr>
            </a:br>
            <a:r>
              <a:rPr lang="en-US" dirty="0" smtClean="0">
                <a:solidFill>
                  <a:srgbClr val="002060"/>
                </a:solidFill>
              </a:rPr>
              <a:t>d. To know the current position of the law on a subject matter.</a:t>
            </a:r>
            <a:br>
              <a:rPr lang="en-US" dirty="0" smtClean="0">
                <a:solidFill>
                  <a:srgbClr val="002060"/>
                </a:solidFill>
              </a:rPr>
            </a:br>
            <a:r>
              <a:rPr lang="en-US" dirty="0" smtClean="0">
                <a:solidFill>
                  <a:srgbClr val="002060"/>
                </a:solidFill>
              </a:rPr>
              <a:t>e. To identify gaps in a law and canvass for legal reforms.</a:t>
            </a:r>
            <a:br>
              <a:rPr lang="en-GB" dirty="0" smtClean="0">
                <a:solidFill>
                  <a:srgbClr val="002060"/>
                </a:solidFill>
              </a:rPr>
            </a:br>
            <a:endParaRPr>
              <a:solidFill>
                <a:srgbClr val="002060"/>
              </a:solidFill>
            </a:endParaRPr>
          </a:p>
        </p:txBody>
      </p:sp>
      <p:sp>
        <p:nvSpPr>
          <p:cNvPr id="86" name="Google Shape;86;p16"/>
          <p:cNvSpPr txBox="1"/>
          <p:nvPr/>
        </p:nvSpPr>
        <p:spPr>
          <a:xfrm>
            <a:off x="4800600" y="1962150"/>
            <a:ext cx="3868200" cy="621165"/>
          </a:xfrm>
          <a:prstGeom prst="rect">
            <a:avLst/>
          </a:prstGeom>
          <a:noFill/>
          <a:ln>
            <a:noFill/>
          </a:ln>
        </p:spPr>
        <p:txBody>
          <a:bodyPr spcFirstLastPara="1" wrap="square" lIns="91425" tIns="91425" rIns="91425" bIns="91425" anchor="t" anchorCtr="0">
            <a:spAutoFit/>
          </a:bodyPr>
          <a:lstStyle/>
          <a:p>
            <a:pPr marL="0" lvl="0" indent="0" algn="just" rtl="0">
              <a:lnSpc>
                <a:spcPct val="115000"/>
              </a:lnSpc>
              <a:spcBef>
                <a:spcPts val="800"/>
              </a:spcBef>
              <a:spcAft>
                <a:spcPts val="0"/>
              </a:spcAft>
              <a:buNone/>
            </a:pPr>
            <a:endParaRPr sz="1800">
              <a:latin typeface="Calibri" panose="020F0502020204030204"/>
              <a:ea typeface="Calibri" panose="020F0502020204030204"/>
              <a:cs typeface="Calibri" panose="020F0502020204030204"/>
              <a:sym typeface="Calibri" panose="020F0502020204030204"/>
            </a:endParaRPr>
          </a:p>
          <a:p>
            <a:pPr marL="0" lvl="0" indent="0" algn="l" rtl="0">
              <a:spcBef>
                <a:spcPts val="0"/>
              </a:spcBef>
              <a:spcAft>
                <a:spcPts val="0"/>
              </a:spcAft>
              <a:buNone/>
            </a:pPr>
            <a:endParaRPr sz="100">
              <a:latin typeface="Open Sans"/>
              <a:ea typeface="Open Sans"/>
              <a:cs typeface="Open Sans"/>
              <a:sym typeface="Open San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17"/>
          <p:cNvSpPr txBox="1">
            <a:spLocks noGrp="1"/>
          </p:cNvSpPr>
          <p:nvPr>
            <p:ph type="title"/>
          </p:nvPr>
        </p:nvSpPr>
        <p:spPr>
          <a:xfrm>
            <a:off x="311700" y="209551"/>
            <a:ext cx="8520600" cy="609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smtClean="0">
                <a:solidFill>
                  <a:srgbClr val="C00000"/>
                </a:solidFill>
              </a:rPr>
              <a:t>MEANING OF ARTIFICIAL INTELLIGENCE (AI)</a:t>
            </a:r>
            <a:br>
              <a:rPr lang="en-GB" dirty="0" smtClean="0"/>
            </a:br>
            <a:r>
              <a:rPr lang="en-GB" dirty="0" smtClean="0">
                <a:solidFill>
                  <a:srgbClr val="002060"/>
                </a:solidFill>
              </a:rPr>
              <a:t>It “encompasses a branch of compute science dedicated to creating intelligent machines capable of mimicking human cognitive functions”. See Nigerian Bar Association, Section on Legal Practice, Technology and Law Committee, Guidelines for the Use of Artificial Intelligence in the Legal Profession in Nigeria, at P.8</a:t>
            </a:r>
            <a:br>
              <a:rPr lang="en-GB" dirty="0" smtClean="0"/>
            </a:br>
            <a:endParaRPr lang="en-GB" dirty="0" smtClean="0"/>
          </a:p>
        </p:txBody>
      </p:sp>
      <p:sp>
        <p:nvSpPr>
          <p:cNvPr id="96" name="Google Shape;96;p17"/>
          <p:cNvSpPr txBox="1"/>
          <p:nvPr/>
        </p:nvSpPr>
        <p:spPr>
          <a:xfrm>
            <a:off x="227600" y="4527900"/>
            <a:ext cx="6769200" cy="369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200" dirty="0" smtClean="0">
                <a:latin typeface="Open Sans"/>
                <a:ea typeface="Open Sans"/>
                <a:cs typeface="Open Sans"/>
                <a:sym typeface="Open Sans"/>
              </a:rPr>
              <a:t>/</a:t>
            </a:r>
            <a:endParaRPr sz="1200">
              <a:latin typeface="Open Sans"/>
              <a:ea typeface="Open Sans"/>
              <a:cs typeface="Open Sans"/>
              <a:sym typeface="Open Sans"/>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19"/>
          <p:cNvSpPr txBox="1">
            <a:spLocks noGrp="1"/>
          </p:cNvSpPr>
          <p:nvPr>
            <p:ph type="title"/>
          </p:nvPr>
        </p:nvSpPr>
        <p:spPr>
          <a:xfrm>
            <a:off x="311700" y="285751"/>
            <a:ext cx="8520600" cy="533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3200" dirty="0" smtClean="0">
                <a:solidFill>
                  <a:srgbClr val="C00000"/>
                </a:solidFill>
              </a:rPr>
              <a:t>TYPES OF ARTIFICIAL INTELLIGENCE</a:t>
            </a:r>
            <a:endParaRPr sz="3200">
              <a:solidFill>
                <a:srgbClr val="C00000"/>
              </a:solidFill>
            </a:endParaRPr>
          </a:p>
        </p:txBody>
      </p:sp>
      <p:sp>
        <p:nvSpPr>
          <p:cNvPr id="108" name="Google Shape;108;p19"/>
          <p:cNvSpPr txBox="1"/>
          <p:nvPr/>
        </p:nvSpPr>
        <p:spPr>
          <a:xfrm>
            <a:off x="490525" y="971550"/>
            <a:ext cx="8268900" cy="3900525"/>
          </a:xfrm>
          <a:prstGeom prst="rect">
            <a:avLst/>
          </a:prstGeom>
          <a:noFill/>
          <a:ln>
            <a:noFill/>
          </a:ln>
        </p:spPr>
        <p:txBody>
          <a:bodyPr spcFirstLastPara="1" wrap="square" lIns="91425" tIns="91425" rIns="91425" bIns="91425" anchor="t" anchorCtr="0">
            <a:spAutoFit/>
          </a:bodyPr>
          <a:lstStyle/>
          <a:p>
            <a:pPr marL="457200" lvl="0" indent="-431800" algn="just" rtl="0">
              <a:lnSpc>
                <a:spcPct val="115000"/>
              </a:lnSpc>
              <a:spcBef>
                <a:spcPts val="800"/>
              </a:spcBef>
              <a:spcAft>
                <a:spcPts val="0"/>
              </a:spcAft>
              <a:buSzPts val="3200"/>
            </a:pPr>
            <a:r>
              <a:rPr lang="en-GB" sz="3200" b="1" dirty="0" smtClean="0">
                <a:solidFill>
                  <a:srgbClr val="002060"/>
                </a:solidFill>
                <a:latin typeface="Calibri" panose="020F0502020204030204"/>
                <a:ea typeface="Calibri" panose="020F0502020204030204"/>
                <a:cs typeface="Calibri" panose="020F0502020204030204"/>
                <a:sym typeface="Calibri" panose="020F0502020204030204"/>
              </a:rPr>
              <a:t>1. </a:t>
            </a:r>
            <a:r>
              <a:rPr lang="en-GB" sz="3200" b="1" dirty="0" smtClean="0">
                <a:solidFill>
                  <a:srgbClr val="002060"/>
                </a:solidFill>
                <a:latin typeface="PT Sans Narrow" panose="020B0506020203020204" charset="0"/>
                <a:ea typeface="Calibri" panose="020F0502020204030204"/>
                <a:cs typeface="Calibri" panose="020F0502020204030204"/>
                <a:sym typeface="Calibri" panose="020F0502020204030204"/>
              </a:rPr>
              <a:t>MACHINE LEARNING: Machine learning algorithms learn and improve from data without explicit programming. They can analyze legal documents, figure out patterns and extract vital information which assist in task such as contract review and due diligence. See Nigerian Bar Association at p.8</a:t>
            </a:r>
            <a:endParaRPr lang="en-GB" sz="3200" b="1" dirty="0">
              <a:solidFill>
                <a:srgbClr val="002060"/>
              </a:solidFill>
              <a:latin typeface="PT Sans Narrow" panose="020B0506020203020204" charset="0"/>
              <a:ea typeface="Calibri" panose="020F0502020204030204"/>
              <a:cs typeface="Calibri" panose="020F0502020204030204"/>
              <a:sym typeface="Calibri" panose="020F0502020204030204"/>
            </a:endParaRPr>
          </a:p>
          <a:p>
            <a:pPr marL="0" lvl="0" indent="0" algn="l" rtl="0">
              <a:spcBef>
                <a:spcPts val="0"/>
              </a:spcBef>
              <a:spcAft>
                <a:spcPts val="0"/>
              </a:spcAft>
              <a:buNone/>
            </a:pPr>
            <a:endParaRPr>
              <a:latin typeface="Open Sans"/>
              <a:ea typeface="Open Sans"/>
              <a:cs typeface="Open Sans"/>
              <a:sym typeface="Open San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22"/>
          <p:cNvSpPr txBox="1">
            <a:spLocks noGrp="1"/>
          </p:cNvSpPr>
          <p:nvPr>
            <p:ph type="title"/>
          </p:nvPr>
        </p:nvSpPr>
        <p:spPr>
          <a:xfrm>
            <a:off x="304800" y="209550"/>
            <a:ext cx="8527500" cy="4495800"/>
          </a:xfrm>
          <a:prstGeom prst="rect">
            <a:avLst/>
          </a:prstGeom>
        </p:spPr>
        <p:txBody>
          <a:bodyPr spcFirstLastPara="1" wrap="square" lIns="91425" tIns="91425" rIns="91425" bIns="91425" anchor="t" anchorCtr="0">
            <a:noAutofit/>
          </a:bodyPr>
          <a:lstStyle/>
          <a:p>
            <a:pPr lvl="0"/>
            <a:r>
              <a:rPr lang="en-US" dirty="0" smtClean="0">
                <a:solidFill>
                  <a:srgbClr val="C00000"/>
                </a:solidFill>
              </a:rPr>
              <a:t>Types of Artificial Intelligence (cont’d)</a:t>
            </a:r>
            <a:br>
              <a:rPr lang="en-US" dirty="0" smtClean="0">
                <a:solidFill>
                  <a:srgbClr val="C00000"/>
                </a:solidFill>
              </a:rPr>
            </a:br>
            <a:r>
              <a:rPr lang="en-US" dirty="0" smtClean="0">
                <a:solidFill>
                  <a:srgbClr val="002060"/>
                </a:solidFill>
              </a:rPr>
              <a:t>2. DEEP LEARNING: This utilizes artificial neural networks that are modeled after the brain of human beings. It can classify legal documents and assist in e-discovery.</a:t>
            </a:r>
            <a:r>
              <a:rPr lang="en-GB" dirty="0" smtClean="0">
                <a:solidFill>
                  <a:srgbClr val="002060"/>
                </a:solidFill>
              </a:rPr>
              <a:t> Nigerian Bar Association at p.8 </a:t>
            </a:r>
            <a:br>
              <a:rPr lang="en-US" dirty="0" smtClean="0">
                <a:solidFill>
                  <a:srgbClr val="002060"/>
                </a:solidFill>
              </a:rPr>
            </a:br>
            <a:br>
              <a:rPr lang="en-US" dirty="0" smtClean="0">
                <a:solidFill>
                  <a:srgbClr val="FF0000"/>
                </a:solidFill>
              </a:rPr>
            </a:br>
            <a:br>
              <a:rPr lang="en-US" dirty="0" smtClean="0">
                <a:solidFill>
                  <a:srgbClr val="FF0000"/>
                </a:solidFill>
              </a:rPr>
            </a:br>
            <a:br>
              <a:rPr lang="en-US" dirty="0" smtClean="0">
                <a:solidFill>
                  <a:srgbClr val="FF0000"/>
                </a:solidFill>
              </a:rPr>
            </a:br>
            <a:endParaRPr>
              <a:solidFill>
                <a:srgbClr val="FF0000"/>
              </a:solidFill>
            </a:endParaRPr>
          </a:p>
        </p:txBody>
      </p:sp>
      <p:sp>
        <p:nvSpPr>
          <p:cNvPr id="126" name="Google Shape;126;p22"/>
          <p:cNvSpPr txBox="1"/>
          <p:nvPr/>
        </p:nvSpPr>
        <p:spPr>
          <a:xfrm>
            <a:off x="533400" y="1276350"/>
            <a:ext cx="8229600" cy="1035638"/>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600"/>
              </a:spcBef>
              <a:spcAft>
                <a:spcPts val="0"/>
              </a:spcAft>
              <a:buNone/>
            </a:pPr>
            <a:endParaRPr sz="2200">
              <a:latin typeface="Calibri" panose="020F0502020204030204"/>
              <a:ea typeface="Calibri" panose="020F0502020204030204"/>
              <a:cs typeface="Calibri" panose="020F0502020204030204"/>
              <a:sym typeface="Calibri" panose="020F0502020204030204"/>
            </a:endParaRPr>
          </a:p>
          <a:p>
            <a:pPr marL="0" lvl="0" indent="0" algn="l" rtl="0">
              <a:spcBef>
                <a:spcPts val="0"/>
              </a:spcBef>
              <a:spcAft>
                <a:spcPts val="0"/>
              </a:spcAft>
              <a:buNone/>
            </a:pPr>
            <a:endParaRPr sz="2500" b="1">
              <a:latin typeface="Calibri" panose="020F0502020204030204"/>
              <a:ea typeface="Calibri" panose="020F0502020204030204"/>
              <a:cs typeface="Calibri" panose="020F0502020204030204"/>
              <a:sym typeface="Calibri" panose="020F0502020204030204"/>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Google Shape;155;p26"/>
          <p:cNvSpPr txBox="1">
            <a:spLocks noGrp="1"/>
          </p:cNvSpPr>
          <p:nvPr>
            <p:ph type="title"/>
          </p:nvPr>
        </p:nvSpPr>
        <p:spPr>
          <a:xfrm>
            <a:off x="311700" y="133350"/>
            <a:ext cx="8520600" cy="5010149"/>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GB" dirty="0" smtClean="0">
                <a:solidFill>
                  <a:srgbClr val="C00000"/>
                </a:solidFill>
              </a:rPr>
              <a:t>Types of Artificial Intelligence (cont’d)</a:t>
            </a:r>
            <a:br>
              <a:rPr lang="en-GB" dirty="0" smtClean="0">
                <a:solidFill>
                  <a:srgbClr val="FF0000"/>
                </a:solidFill>
              </a:rPr>
            </a:br>
            <a:br>
              <a:rPr lang="en-GB" sz="2400" dirty="0" smtClean="0">
                <a:solidFill>
                  <a:srgbClr val="002060"/>
                </a:solidFill>
              </a:rPr>
            </a:br>
            <a:r>
              <a:rPr lang="en-GB" dirty="0" smtClean="0">
                <a:solidFill>
                  <a:srgbClr val="002060"/>
                </a:solidFill>
              </a:rPr>
              <a:t>3. NATURAL LANGUAGE PROCESSING (NIP): This allows computers to understand and interpret language of human beings. It can also analyze legal documents and case laws, which in turn, helps in legal research and analysis of judicial opinions. Nigerian Bar Association at p.8</a:t>
            </a:r>
            <a:br>
              <a:rPr lang="en-GB" dirty="0" smtClean="0"/>
            </a:br>
            <a:endParaRPr lang="en-GB"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33350"/>
            <a:ext cx="8520600" cy="1066799"/>
          </a:xfrm>
        </p:spPr>
        <p:txBody>
          <a:bodyPr/>
          <a:lstStyle/>
          <a:p>
            <a:r>
              <a:rPr lang="en-GB" sz="3200" dirty="0" smtClean="0">
                <a:solidFill>
                  <a:srgbClr val="C00000"/>
                </a:solidFill>
              </a:rPr>
              <a:t>IMPORTANCE OF AI IN LEGAL RESEARCH </a:t>
            </a:r>
            <a:br>
              <a:rPr lang="en-US" sz="2400" dirty="0" smtClean="0"/>
            </a:br>
            <a:br>
              <a:rPr lang="en-US" sz="2400" dirty="0" smtClean="0">
                <a:solidFill>
                  <a:srgbClr val="002060"/>
                </a:solidFill>
              </a:rPr>
            </a:br>
            <a:br>
              <a:rPr lang="en-US" sz="2400" dirty="0" smtClean="0">
                <a:solidFill>
                  <a:srgbClr val="002060"/>
                </a:solidFill>
              </a:rPr>
            </a:br>
            <a:r>
              <a:rPr lang="en-US" sz="2400" dirty="0" smtClean="0">
                <a:solidFill>
                  <a:srgbClr val="002060"/>
                </a:solidFill>
              </a:rPr>
              <a:t>1. It helps legal researchers to locate materials on a subject matter of law. See Paul J. McLaughlin, AI and Law Librarians: Introducing the Idea of Creating a Legal Information Research Team to Prepare Students for the Practice of Law, (2025) 44(1) Legal Reference Services Quarterly at p. 3.</a:t>
            </a:r>
            <a:br>
              <a:rPr lang="en-US" sz="2400" dirty="0" smtClean="0">
                <a:solidFill>
                  <a:srgbClr val="002060"/>
                </a:solidFill>
              </a:rPr>
            </a:br>
            <a:br>
              <a:rPr lang="en-US" sz="2400" dirty="0" smtClean="0">
                <a:solidFill>
                  <a:srgbClr val="002060"/>
                </a:solidFill>
              </a:rPr>
            </a:br>
            <a:r>
              <a:rPr lang="en-US" sz="2400" dirty="0" smtClean="0">
                <a:solidFill>
                  <a:srgbClr val="002060"/>
                </a:solidFill>
              </a:rPr>
              <a:t>2. It assists in development of ideas and research design. See Mohammed </a:t>
            </a:r>
            <a:r>
              <a:rPr lang="en-US" sz="2400" dirty="0" err="1" smtClean="0">
                <a:solidFill>
                  <a:srgbClr val="002060"/>
                </a:solidFill>
              </a:rPr>
              <a:t>Khalifa</a:t>
            </a:r>
            <a:r>
              <a:rPr lang="en-US" sz="2400" dirty="0" smtClean="0">
                <a:solidFill>
                  <a:srgbClr val="002060"/>
                </a:solidFill>
              </a:rPr>
              <a:t> &amp; Mona </a:t>
            </a:r>
            <a:r>
              <a:rPr lang="en-US" sz="2400" dirty="0" err="1" smtClean="0">
                <a:solidFill>
                  <a:srgbClr val="002060"/>
                </a:solidFill>
              </a:rPr>
              <a:t>Albadany</a:t>
            </a:r>
            <a:r>
              <a:rPr lang="en-US" sz="2400" dirty="0" smtClean="0">
                <a:solidFill>
                  <a:srgbClr val="002060"/>
                </a:solidFill>
              </a:rPr>
              <a:t>, Using Artificial Intelligence in Academic Writing: An Essential Productivity Tool, (2024) 5 Computer Methods and Programs in Biomedicine Update at p. 3.</a:t>
            </a:r>
            <a:br>
              <a:rPr lang="en-US" sz="2400" dirty="0" smtClean="0">
                <a:solidFill>
                  <a:srgbClr val="002060"/>
                </a:solidFill>
              </a:rPr>
            </a:br>
            <a:br>
              <a:rPr lang="en-US" sz="2400" dirty="0" smtClean="0">
                <a:solidFill>
                  <a:srgbClr val="002060"/>
                </a:solidFill>
              </a:rPr>
            </a:br>
            <a:br>
              <a:rPr lang="en-US" sz="2400" dirty="0" smtClean="0"/>
            </a:br>
            <a:endParaRPr lang="en-US" sz="2400" dirty="0"/>
          </a:p>
        </p:txBody>
      </p:sp>
    </p:spTree>
  </p:cSld>
  <p:clrMapOvr>
    <a:masterClrMapping/>
  </p:clrMapOvr>
</p:sld>
</file>

<file path=ppt/theme/theme1.xml><?xml version="1.0" encoding="utf-8"?>
<a:theme xmlns:a="http://schemas.openxmlformats.org/drawingml/2006/main" name="Tropic">
  <a:themeElements>
    <a:clrScheme name="Tropic">
      <a:dk1>
        <a:srgbClr val="A1E8D9"/>
      </a:dk1>
      <a:lt1>
        <a:srgbClr val="FFFFFF"/>
      </a:lt1>
      <a:dk2>
        <a:srgbClr val="695D46"/>
      </a:dk2>
      <a:lt2>
        <a:srgbClr val="B3A77D"/>
      </a:lt2>
      <a:accent1>
        <a:srgbClr val="EF6C00"/>
      </a:accent1>
      <a:accent2>
        <a:srgbClr val="009668"/>
      </a:accent2>
      <a:accent3>
        <a:srgbClr val="4DB6AC"/>
      </a:accent3>
      <a:accent4>
        <a:srgbClr val="FF9800"/>
      </a:accent4>
      <a:accent5>
        <a:srgbClr val="CE93D8"/>
      </a:accent5>
      <a:accent6>
        <a:srgbClr val="EEFF41"/>
      </a:accent6>
      <a:hlink>
        <a:srgbClr val="CE93D8"/>
      </a:hlink>
      <a:folHlink>
        <a:srgbClr val="CE93D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12139</Words>
  <Application>WPS Presentation</Application>
  <PresentationFormat>On-screen Show (16:9)</PresentationFormat>
  <Paragraphs>94</Paragraphs>
  <Slides>31</Slides>
  <Notes>11</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31</vt:i4>
      </vt:variant>
    </vt:vector>
  </HeadingPairs>
  <TitlesOfParts>
    <vt:vector size="42" baseType="lpstr">
      <vt:lpstr>Arial</vt:lpstr>
      <vt:lpstr>SimSun</vt:lpstr>
      <vt:lpstr>Wingdings</vt:lpstr>
      <vt:lpstr>Arial</vt:lpstr>
      <vt:lpstr>PT Sans Narrow</vt:lpstr>
      <vt:lpstr>Open Sans</vt:lpstr>
      <vt:lpstr>Calibri</vt:lpstr>
      <vt:lpstr>PT Sans Narrow</vt:lpstr>
      <vt:lpstr>Microsoft YaHei</vt:lpstr>
      <vt:lpstr>Arial Unicode MS</vt:lpstr>
      <vt:lpstr>Tropic</vt:lpstr>
      <vt:lpstr>ARTIFICIAL INTELLIGENCE AND MODERN REFERENCING</vt:lpstr>
      <vt:lpstr>                   Presentation Objectives</vt:lpstr>
      <vt:lpstr>               MEANING OF LEGAL RESEARCH  Legal research entails: a. The finding and assembling of authorities that bear on a question of law. b. The field of study concerned with the effective marshalling of authorities that bear on a question of law. See Blacks Law Dictionary, 4th Pocket ed., 2011 p. 447  </vt:lpstr>
      <vt:lpstr>    IMPORTANCE OF LEGAL RESEARCH a. To solve legal problems. b. Assist judges to arrive at fair and just decisions. c. To reduce errors in judgments. d. To know the current position of the law on a subject matter. e. To identify gaps in a law and canvass for legal reforms. </vt:lpstr>
      <vt:lpstr>MEANING OF ARTIFICIAL INTELLIGENCE (AI) It “encompasses a branch of compute science dedicated to creating intelligent machines capable of mimicking human cognitive functions”. See Nigerian Bar Association, Section on Legal Practice, Technology and Law Committee, Guidelines for the Use of Artificial Intelligence in the Legal Profession in Nigeria, at P.8 </vt:lpstr>
      <vt:lpstr>TYPES OF ARTIFICIAL INTELLIGENCE</vt:lpstr>
      <vt:lpstr>Types of Artificial Intelligence (cont’d) 2. DEEP LEARNING: This utilizes artificial neural networks that are modeled after the brain of human beings. It can classify legal documents and assist in e-discovery. Nigerian Bar Association at p.8     </vt:lpstr>
      <vt:lpstr>Types of Artificial Intelligence (cont’d)  3. NATURAL LANGUAGE PROCESSING (NIP): This allows computers to understand and interpret language of human beings. It can also analyze legal documents and case laws, which in turn, helps in legal research and analysis of judicial opinions. Nigerian Bar Association at p.8 </vt:lpstr>
      <vt:lpstr>IMPORTANCE OF AI IN LEGAL RESEARCH    1. It helps legal researchers to locate materials on a subject matter of law. See Paul J. McLaughlin, AI and Law Librarians: Introducing the Idea of Creating a Legal Information Research Team to Prepare Students for the Practice of Law, (2025) 44(1) Legal Reference Services Quarterly at p. 3.  2. It assists in development of ideas and research design. See Mohammed Khalifa &amp; Mona Albadany, Using Artificial Intelligence in Academic Writing: An Essential Productivity Tool, (2024) 5 Computer Methods and Programs in Biomedicine Update at p. 3.   </vt:lpstr>
      <vt:lpstr> Importance of AI in Legal Research (cont’d)</vt:lpstr>
      <vt:lpstr>               KINDS OF AI TOOLS FOR LEGAL RESEARCH 1. GRAMMARLY-   Captures errors in grammar; assists in sentence structure; and recommends better dictions.  2. ZOTERO- Helps to organize references in a research; generates citations in many formats; and promotes accuracy in bibliographies.  3. OPEN AI GPT- Assists in creating text, summaries, and research proposals.  4. IRIS.AI- Helps in creating research topics and suggesting important papers based on semantic context.    </vt:lpstr>
      <vt:lpstr>          Kinds if AI Tools for Legal Research cont’d  5. Refworks- Helps a researcher to track his references, organize his references into bibliography and cite his research sources properly.  6. Mendeley- Assists with references, citation in many formats and consistency in the bibliography of a research.   </vt:lpstr>
      <vt:lpstr>   Kinds of AI Tools for Legal Research Cont’d  7.  Tableau and IBM Watson- Utilized in processing and visualizing data which can thereafter be used in a research to validate a hypothesis and conclusion. See generally, Santosh Shah, The Role of Artificial Intelligence in Research Writing: A Critical Analysis (2025) Journal of Universal College of Medival Studies at p.1     </vt:lpstr>
      <vt:lpstr>             Kinds of AI Tools for Legal Research cont’d  8. Westlaw AI –Assisted Research and Ask Practical Law AI- Assists legal researchers and lawyers to expect the trend of a lawsuit and make decisions. This helps attorneys to plan  strategically and prepare well for cases.  9. Lexis+AI- Helps in drafting, analysis and summarizing legal documents. See generally, Varun Magesh et al, Hallucination-Free?: Assessing the Reliability of Leading AI Legal Research Tools, (2025) Journal of Empirical Legal Studies at p.3  10. Ross Intelligence: Assists researchers to find cases and do other task in law.  11. CARAI AI- Helps researchers to find case laws. See National Legal Research Group Inc. The Real Impact of Using Artificial Intelligence in Legal Research, https://www.lawnext.com/wp-content/uploads/2018/09/The-Real-Impact-of-using-Artificial-Intelligence-in-Legal-Research-FINAL2, at p.9   </vt:lpstr>
      <vt:lpstr>CITATION AND ITS ROLE IN LEGAL RESEARCH 1. Gives credit to the inventor of an idea or opinion in legal research. 2. Makes it easier for readers of a research work to trace the legal sources used in a research. 3. Helps to check the accuracy of a statement made by authors in a research work. 4. Assists to avoid allegations of plagiarism. 5. Makes a research dependable. 6. Forms part of the tradition of writing in the legal profession. See AI-Powered Legal Citation Analysis: 2024 Guide, https://www.cimphony.ai/insights/ai-powered-legal-citation-analysis-2024-guide     </vt:lpstr>
      <vt:lpstr>               ETHICAL ISSUES IN USE OF AI IN LEGAL RESEARCH 1. AI BIAS- AI can generate biased data because of the data it is trained on or the algorithm’s format. See Nigerian Bar Association at p.3. With respect to citation, AI can: a. Prefer old case laws that have biases. b. Favour some types of case law over others. c. Focus more on prominent case laws and disregard vital but unpopular case laws. See AI-Powered Legal Citation Analysis: 2024 Guide.      </vt:lpstr>
      <vt:lpstr>              Ethical Issues in the Use of AI in Legal Research Cont’d</vt:lpstr>
      <vt:lpstr>Ethical Issues in the Use of AI in Legal Research Cont’d   3. Confidentiality- AI Tools may require a researcher to upload some facts or data of individuals. This could lead to breach of duty of confidentiality and data privacy laws.      </vt:lpstr>
      <vt:lpstr>           RISK OF USING AI IN CITATION 1. SUGGESTION OF INAPPLICABLE LAW OR CASE LAW   2. WRONG CITATION See Ko v. Li (2025) O.N.S.C 2766  a .AI Citation resulted in 404 error pages. b. Some cases had no nexus with the case before the judge. c. Some authorities were misrepresented. See Apeksha Jain, The Rise of AI Hallucination in Legal Research: Navigating the Challenges and Implications of AI-Generated Errors in Legal Analysis, May 2025, https://www.sorbaralaw.com/resources/knowledge-center/publication/the-rise-of-ai-hallucination-in-legal-research.  </vt:lpstr>
      <vt:lpstr>  Risk of Using AI in Citation Cont’d Mavinda v. MEC, - a supplementary notice of appeal contained wrong citations. The court ordered the attorneys that prepared the document to pay cost out of their own pocket (de bonis propris). See Jonathan Ripley-Evans, Za’eem Laher, Soo Bin Park, The Pitfalls of AI in Legal Research: A South African Perspective, 14 April 2025, https://www.hsfkramer.com/notes/africa/2025-posts/the-pitfalls-of-ai-in-legal-research-a-south-african-perspective.  </vt:lpstr>
      <vt:lpstr>               Risk of Using AI in Citation Cont’d   3. FAILURE TO SUPPLY THE MOST IMPORTANT LEGAL SOURCES.  4. SUGGESTION OF FAKE CITATION a. Parker v, Forsyth N.O.- Counsel distributed a list of cases which turned out to be fake. Though their conduct was unintentional, the court imposed punitive cost on them because they wasted the time of the court and the opposing counsel. See Jonathan Ripley-Evans, Za’eem Laher, Soo Bin Park.  </vt:lpstr>
      <vt:lpstr>Risk of Using AI in Citation Cont’d  b. Coomer v. Lindel- Defendant’s counsel cited 30 defective cases. Most of the cases were fake. See Andrew R. Lee, Court Slams Lawyers for AI-Generated Fake Citation, 25 April, 2025, http://www.joneswalker.com/en/insights/court-slams-lawyers-for-ai-generated-fake-citations.html?id=102k9h3 c. Frederick Ayinde v. The London Borough of Haringey- Counsel used generative AI tools to prepare legal arguments and statement of witnesses which contained fake citation. Counsel escaped contempt proceedings, but the court directed that they should face disciplinary action before a regulatory body. </vt:lpstr>
      <vt:lpstr> Risk of Using AI in Citation Cont’d  See Bianca Castro, Lawyers Escape Contempt Proceedings over Fake Citation Cases but Set to Face Regulators, 6 June 2025, https://www.lawgazette.co.uk/news/lawyers-escape-contempt-proceedings-over-fake-case- citation/5123511-article  d. Recently, in the United States, attorneys cited a fake case law (i.e. Royer v. Nelson) because he used ChatGPT. The court made the following orders against them: (i) Pay the fees of the respondent’s attorney for the petition and hearing; (ii) Reimburse the fees to the respondent for the time that was used to prepare the filing and attend the hearing of the suit; and (iii) Donate $1,000 to Legal Non-profit and Justice for All in the city of Utah.  </vt:lpstr>
      <vt:lpstr>Risk of Using AI in Citation Cont’d  See Mary Yang, U.S. Lawyer Sanctioned After Being Caught Using ChatGPT for Court Brief, Guardian UK, 31 May 2025, https://www.theguardian.com/us-news/2025/may/31/utah-lawyer-chatgpt-ai-court-brief  5. PLAGIARIZATION OF SOURCES- See University of South Wales, Guide for Referencing and Acknowledging the Use of Artificial Intelligence Tools, p.2.</vt:lpstr>
      <vt:lpstr> HOW TO LIMIT THE RISK OF USE OF AI IN LEGAL RESEARCH 1. Ask whether it is allowed to be used for any legal research.  2. Cite the information you derive from AI tools in your research to limit your liability for incorrect or fake citation. See Generative Artificial Intelligence, https://libguides.brown.edu/c.php?g=1338928&amp;p=9868287 </vt:lpstr>
      <vt:lpstr>How to Limit the Risk of Use of AI in Legal Research Cont’d  3. Cross-check AI Citations with actual legal textbooks or law reports.</vt:lpstr>
      <vt:lpstr>          SAMPLES OF CITATION OF AI SOURCES 1. HARVARD CITATION Open AI. 2023, ChatGPT [Large Language Model], retrieved October 19, 2003, https://chat.open.ai.com/chat 2. AUSTRALIAN GUIDE TO LEGAL CITATION Output from ChatGPT, Open AI to Roy Bathy, 14th November 2019</vt:lpstr>
      <vt:lpstr>           Samples of Citation of AI Sources cont’d 3. CHICAGO 17th ed. REFERENCING GUIDE Open AI’s ChatGPT AI Language Model Response “Summarize Quantum Computing” 7th February, 2023. See generally, University of New South Wales, Guide for Referencing and Acknowledging the Use of Artificial Intelligence Tools at p.7 </vt:lpstr>
      <vt:lpstr>Samples of Citation of AI Sources cont’d  Note: A legal researcher who uses AI to generate ideas, concepts or materials for his research should acknowledge in his work the particular AI tools he used, how he generated the information, the prompts that he used, and the date and year he accessed the information. See Artificial Intelligence, https://libguides.adelaide.edu. au/artificial-intel/referencing</vt:lpstr>
      <vt:lpstr>Samples of Citation of AI Sources cont’d  EXAMPLE I acknowledge the use of ChatGPT (https://chat.openai.com) to generate ideas, concepts, and materials for the background research for this research. The following prompts were entered into ChatGPT on 20 July 2025, “Legal Regime for Net Neutrality in Nigeria”</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Application of Competition Law in E-Commerce</dc:title>
  <dc:creator>ADMIN</dc:creator>
  <cp:lastModifiedBy>PRODUCTION UNIT</cp:lastModifiedBy>
  <cp:revision>169</cp:revision>
  <dcterms:created xsi:type="dcterms:W3CDTF">2025-07-22T01:19:00Z</dcterms:created>
  <dcterms:modified xsi:type="dcterms:W3CDTF">2025-07-03T21:33:14Z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D4BDC6937A6749DB811DDD01D9CAAFA8_13</vt:lpwstr>
  </property>
  <property fmtid="{D5CDD505-2E9C-101B-9397-08002B2CF9AE}" pid="3" name="KSOProductBuildVer">
    <vt:lpwstr>1033-12.2.0.21546</vt:lpwstr>
  </property>
</Properties>
</file>