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8" r:id="rId4"/>
    <p:sldId id="257" r:id="rId5"/>
    <p:sldId id="271" r:id="rId6"/>
    <p:sldId id="272" r:id="rId7"/>
    <p:sldId id="263" r:id="rId8"/>
    <p:sldId id="264" r:id="rId9"/>
    <p:sldId id="265" r:id="rId10"/>
    <p:sldId id="259" r:id="rId11"/>
    <p:sldId id="260" r:id="rId12"/>
    <p:sldId id="261" r:id="rId13"/>
    <p:sldId id="267" r:id="rId14"/>
    <p:sldId id="266" r:id="rId15"/>
    <p:sldId id="268" r:id="rId16"/>
    <p:sldId id="273"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06" autoAdjust="0"/>
    <p:restoredTop sz="94660"/>
  </p:normalViewPr>
  <p:slideViewPr>
    <p:cSldViewPr snapToGrid="0">
      <p:cViewPr varScale="1">
        <p:scale>
          <a:sx n="67" d="100"/>
          <a:sy n="67" d="100"/>
        </p:scale>
        <p:origin x="87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9CD63A-86D0-444D-8FC1-D30A724BE90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69CD63A-86D0-444D-8FC1-D30A724BE90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69CD63A-86D0-444D-8FC1-D30A724BE90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2D19C-2D57-4830-BC02-483E315EDA70}" type="slidenum">
              <a:rPr lang="en-US" smtClean="0"/>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panose="020B0604020202020204"/>
              </a:rPr>
              <a:t>”</a:t>
            </a:r>
            <a:endParaRPr lang="en-US" dirty="0">
              <a:solidFill>
                <a:schemeClr val="accent1">
                  <a:lumMod val="60000"/>
                  <a:lumOff val="40000"/>
                </a:schemeClr>
              </a:solidFill>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69CD63A-86D0-444D-8FC1-D30A724BE90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69CD63A-86D0-444D-8FC1-D30A724BE90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2D19C-2D57-4830-BC02-483E315EDA70}" type="slidenum">
              <a:rPr lang="en-US" smtClean="0"/>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69CD63A-86D0-444D-8FC1-D30A724BE90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F69CD63A-86D0-444D-8FC1-D30A724BE90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F69CD63A-86D0-444D-8FC1-D30A724BE90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F69CD63A-86D0-444D-8FC1-D30A724BE90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69CD63A-86D0-444D-8FC1-D30A724BE90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F69CD63A-86D0-444D-8FC1-D30A724BE90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F69CD63A-86D0-444D-8FC1-D30A724BE90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9CD63A-86D0-444D-8FC1-D30A724BE90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9CD63A-86D0-444D-8FC1-D30A724BE90A}"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130" indent="0">
              <a:buNone/>
              <a:defRPr sz="1000"/>
            </a:lvl8pPr>
            <a:lvl9pPr marL="365633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F69CD63A-86D0-444D-8FC1-D30A724BE90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F69CD63A-86D0-444D-8FC1-D30A724BE90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52D19C-2D57-4830-BC02-483E315EDA70}"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69CD63A-86D0-444D-8FC1-D30A724BE90A}" type="datetimeFigureOut">
              <a:rPr lang="en-US" smtClean="0"/>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052D19C-2D57-4830-BC02-483E315EDA70}"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14350"/>
            <a:ext cx="9144000" cy="2995613"/>
          </a:xfrm>
        </p:spPr>
        <p:txBody>
          <a:bodyPr>
            <a:normAutofit/>
          </a:bodyPr>
          <a:lstStyle/>
          <a:p>
            <a:r>
              <a:rPr lang="en-US" sz="4400" dirty="0">
                <a:latin typeface="Times New Roman" panose="02020603050405020304" pitchFamily="18" charset="0"/>
                <a:cs typeface="Times New Roman" panose="02020603050405020304" pitchFamily="18" charset="0"/>
              </a:rPr>
              <a:t>HEALTH AND WELLNESS : MANAGING AGE RELATED ILLNESSES AND MUSCULOSKELETAL DISORDERS</a:t>
            </a:r>
            <a:endParaRPr lang="en-US" sz="44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lnSpcReduction="10000"/>
          </a:bodyPr>
          <a:lstStyle/>
          <a:p>
            <a:endParaRPr lang="en-US" dirty="0"/>
          </a:p>
          <a:p>
            <a:r>
              <a:rPr lang="en-US" dirty="0"/>
              <a:t>PROF. K. MADU. </a:t>
            </a:r>
            <a:r>
              <a:rPr lang="en-US" dirty="0" err="1"/>
              <a:t>MBBS,FMCS,FWACS,FMCOrtho</a:t>
            </a:r>
            <a:r>
              <a:rPr lang="en-US" dirty="0"/>
              <a:t>.</a:t>
            </a:r>
            <a:endParaRPr lang="en-US" dirty="0"/>
          </a:p>
          <a:p>
            <a:r>
              <a:rPr lang="en-US" dirty="0"/>
              <a:t>CHIEF CONSULTANT ORTHOPAEDIC SURGEON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Anger management: Judicial self-regulating practices </a:t>
            </a:r>
            <a:endParaRPr lang="en-US" dirty="0"/>
          </a:p>
        </p:txBody>
      </p:sp>
      <p:sp>
        <p:nvSpPr>
          <p:cNvPr id="3" name="Content Placeholder 2"/>
          <p:cNvSpPr>
            <a:spLocks noGrp="1"/>
          </p:cNvSpPr>
          <p:nvPr>
            <p:ph idx="1"/>
          </p:nvPr>
        </p:nvSpPr>
        <p:spPr/>
        <p:txBody>
          <a:bodyPr>
            <a:normAutofit/>
          </a:bodyPr>
          <a:lstStyle/>
          <a:p>
            <a:r>
              <a:rPr lang="en-US" dirty="0"/>
              <a:t>in 1651, Thomas Hobbes declared that the ideal judge is “divested of all fear, anger, hatred, love, and compassion.</a:t>
            </a:r>
            <a:endParaRPr lang="en-US" dirty="0"/>
          </a:p>
          <a:p>
            <a:r>
              <a:rPr lang="en-US" dirty="0"/>
              <a:t>judicial dispassion to be a “fundamental tenet of Western jurisprudence.”</a:t>
            </a:r>
            <a:endParaRPr lang="en-US" dirty="0"/>
          </a:p>
          <a:p>
            <a:r>
              <a:rPr lang="en-US" dirty="0"/>
              <a:t>“We’re not robots [who] listen to evidence and don’t have feelings. We have to recognize those feelings and put them aside.” Hon. Sonia Sotomayor, testifying before the U.S. Senate Judiciary Committee.</a:t>
            </a:r>
            <a:endParaRPr lang="en-US" dirty="0"/>
          </a:p>
          <a:p>
            <a:r>
              <a:rPr lang="en-US" dirty="0"/>
              <a:t>“Seeing absolute misery passing in front of you day in, day out, month in, month out, year in, year out.</a:t>
            </a:r>
            <a:endParaRPr lang="en-US" dirty="0"/>
          </a:p>
          <a:p>
            <a:r>
              <a:rPr lang="en-US" dirty="0"/>
              <a:t>The Scylla of too much emotion and the Charybdis of no “feeling for humanity” at all</a:t>
            </a:r>
            <a:endParaRPr lang="en-US" dirty="0"/>
          </a:p>
          <a:p>
            <a:r>
              <a:rPr lang="en-US" dirty="0"/>
              <a:t>Hochschild’s concept of emotional labor</a:t>
            </a:r>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Anger management: Judicial self-regulating practices </a:t>
            </a:r>
            <a:endParaRPr lang="en-US" dirty="0"/>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Emotional regulation can be harmful if poorly deployed.</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Emotional suppression is bad for judging and for the judge.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 good judge is a good emotional regulator, but how to do this?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Is anger good or bad for a judge?</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concept of well-regulated anger: righteous anger and a virtuous judge.</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Aristotle’s concept of virtue; is your anger at the right person, for the right reason and in the right manner.</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Anger triggers: family, staff, lawyers, court room behavior ,etc.</a:t>
            </a:r>
            <a:endParaRPr lang="en-US" dirty="0">
              <a:latin typeface="Times New Roman" panose="02020603050405020304" pitchFamily="18" charset="0"/>
              <a:cs typeface="Times New Roman" panose="02020603050405020304" pitchFamily="18" charset="0"/>
            </a:endParaRPr>
          </a:p>
          <a:p>
            <a:endParaRPr lang="en-US" dirty="0"/>
          </a:p>
          <a:p>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9325"/>
          </a:xfrm>
        </p:spPr>
        <p:txBody>
          <a:bodyPr>
            <a:normAutofit/>
          </a:bodyPr>
          <a:lstStyle/>
          <a:p>
            <a:r>
              <a:rPr lang="en-US" dirty="0"/>
              <a:t> </a:t>
            </a:r>
            <a:r>
              <a:rPr lang="en-US" dirty="0">
                <a:latin typeface="Times New Roman" panose="02020603050405020304" pitchFamily="18" charset="0"/>
                <a:cs typeface="Times New Roman" panose="02020603050405020304" pitchFamily="18" charset="0"/>
              </a:rPr>
              <a:t>Strategies for regulating anger and emotions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1900" dirty="0">
                <a:latin typeface="Times New Roman" panose="02020603050405020304" pitchFamily="18" charset="0"/>
                <a:cs typeface="Times New Roman" panose="02020603050405020304" pitchFamily="18" charset="0"/>
              </a:rPr>
              <a:t>Recognize the emotion and engage appropriate emotion regulating techniques</a:t>
            </a:r>
            <a:endParaRPr lang="en-US" sz="19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rPr>
              <a:t>Avoidance techniques may be helpful, but not always possible.</a:t>
            </a:r>
            <a:endParaRPr lang="en-US" sz="19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rPr>
              <a:t>Repression and denial lead to poor psychological and health outcomes.</a:t>
            </a:r>
            <a:endParaRPr lang="en-US" sz="19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rPr>
              <a:t>Behavioral suppression is sometimes necessary but ineffective.</a:t>
            </a:r>
            <a:endParaRPr lang="en-US" sz="19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rPr>
              <a:t>Practice mindfulness (</a:t>
            </a:r>
            <a:r>
              <a:rPr lang="en-US" sz="1900" b="0" i="0" dirty="0">
                <a:effectLst/>
                <a:latin typeface="Times New Roman" panose="02020603050405020304" pitchFamily="18" charset="0"/>
                <a:cs typeface="Times New Roman" panose="02020603050405020304" pitchFamily="18" charset="0"/>
              </a:rPr>
              <a:t>deep listening to the parties before the court, reflection, the regulation of emotion, empathy, compassion</a:t>
            </a:r>
            <a:r>
              <a:rPr lang="en-US" sz="1900" dirty="0">
                <a:solidFill>
                  <a:srgbClr val="3F3F3F"/>
                </a:solidFill>
                <a:latin typeface="Times New Roman" panose="02020603050405020304" pitchFamily="18" charset="0"/>
                <a:cs typeface="Times New Roman" panose="02020603050405020304" pitchFamily="18" charset="0"/>
              </a:rPr>
              <a:t>).</a:t>
            </a:r>
            <a:endParaRPr lang="en-US" sz="19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rPr>
              <a:t>Cognitive reappraisal/self reflection techniques are beneficial</a:t>
            </a:r>
            <a:endParaRPr lang="en-US" sz="19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rPr>
              <a:t>Judicial disclosure is helpful (selected talking and journalling).</a:t>
            </a:r>
            <a:endParaRPr lang="en-US" sz="19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rPr>
              <a:t>The emotionally intelligent judge is the target.</a:t>
            </a:r>
            <a:endParaRPr lang="en-US" sz="1900" dirty="0">
              <a:latin typeface="Times New Roman" panose="02020603050405020304" pitchFamily="18" charset="0"/>
              <a:cs typeface="Times New Roman" panose="02020603050405020304" pitchFamily="18" charset="0"/>
            </a:endParaRPr>
          </a:p>
          <a:p>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a:latin typeface="Times New Roman" panose="02020603050405020304" pitchFamily="18" charset="0"/>
                <a:cs typeface="Times New Roman" panose="02020603050405020304" pitchFamily="18" charset="0"/>
              </a:rPr>
              <a:t>Medical care and judicial wellness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Judicial wellness is a concept encompassing physical and mental wellness.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Judicial well being leads to high quality justice delivery.</a:t>
            </a:r>
            <a:endParaRPr lang="en-US" b="0" i="0" dirty="0">
              <a:effectLst/>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Nauru declaration on judicial well being (with UNODC) recognizes judicial pressures, stress, workloads, burnout, etc.</a:t>
            </a:r>
            <a:endParaRPr lang="en-US" dirty="0">
              <a:latin typeface="Times New Roman" panose="02020603050405020304" pitchFamily="18" charset="0"/>
              <a:cs typeface="Times New Roman" panose="02020603050405020304" pitchFamily="18" charset="0"/>
            </a:endParaRPr>
          </a:p>
          <a:p>
            <a:r>
              <a:rPr lang="en-US" b="0" i="0" dirty="0">
                <a:effectLst/>
                <a:latin typeface="Times New Roman" panose="02020603050405020304" pitchFamily="18" charset="0"/>
                <a:cs typeface="Times New Roman" panose="02020603050405020304" pitchFamily="18" charset="0"/>
              </a:rPr>
              <a:t>76% of judges do not have sufficient time to maintain optimal physical and mental well-being.</a:t>
            </a:r>
            <a:endParaRPr lang="en-US" b="0" i="0" dirty="0">
              <a:effectLst/>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Systemic isolation is inherent in going from lawyer to judge.</a:t>
            </a:r>
            <a:endParaRPr lang="en-US" b="0" i="0" dirty="0">
              <a:effectLst/>
              <a:latin typeface="Times New Roman" panose="02020603050405020304" pitchFamily="18" charset="0"/>
              <a:cs typeface="Times New Roman" panose="02020603050405020304" pitchFamily="18" charset="0"/>
            </a:endParaRPr>
          </a:p>
          <a:p>
            <a:r>
              <a:rPr lang="en-US" b="0" i="0" dirty="0">
                <a:effectLst/>
                <a:latin typeface="Times New Roman" panose="02020603050405020304" pitchFamily="18" charset="0"/>
                <a:cs typeface="Times New Roman" panose="02020603050405020304" pitchFamily="18" charset="0"/>
              </a:rPr>
              <a:t>“The most important asset for a court is a healthy judge,”.</a:t>
            </a:r>
            <a:endParaRPr lang="en-US" b="0" i="0" dirty="0">
              <a:effectLst/>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a:latin typeface="Times New Roman" panose="02020603050405020304" pitchFamily="18" charset="0"/>
                <a:cs typeface="Times New Roman" panose="02020603050405020304" pitchFamily="18" charset="0"/>
              </a:rPr>
              <a:t>Judicial wellness strategies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Raising awareness and reducing stigma.</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“Standing at the bench”.</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Practice humor.</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Proper nutrition leads to better stress management.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Be sure to sleep well</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Combat vicarious trauma with emotional regulation practices. Seek help if necessary.</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Practice mindfulness ( yoga, breathing exercises, meditation,)</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Regular exercises is helpful.</a:t>
            </a:r>
            <a:endParaRPr lang="en-US" dirty="0">
              <a:latin typeface="Times New Roman" panose="02020603050405020304" pitchFamily="18" charset="0"/>
              <a:cs typeface="Times New Roman" panose="02020603050405020304" pitchFamily="18" charset="0"/>
            </a:endParaRPr>
          </a:p>
          <a:p>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anose="02020603050405020304" pitchFamily="18" charset="0"/>
                <a:cs typeface="Times New Roman" panose="02020603050405020304" pitchFamily="18" charset="0"/>
              </a:rPr>
              <a:t>         Conclusion</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Age-related illnesses and musculoskeletal disorders can significantly impact a judge’s physical and mental capabilities.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Maintaining judicial health and wellness is crucial for judges to perform effectively and make sound decisions.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Proactive measures such as emotional regulation, regular exercise, healthy eating, and ergonomic workspaces are essential for preventing these health issues.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Supporting judges with stress management techniques and mental health resources can enhance their overall well-being</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Prioritizing the health and wellness of judges not only benefits the individuals but also ensures a fair and efficient judicial system for all.</a:t>
            </a:r>
            <a:endParaRPr lang="en-GB"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anose="02020603050405020304" pitchFamily="18" charset="0"/>
                <a:cs typeface="Times New Roman" panose="02020603050405020304" pitchFamily="18" charset="0"/>
              </a:rPr>
              <a:t>  Suggested reading</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Judicial wellness. National Judicial Task Force to examine state courts’ response to mental illness.</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The Emotionally Intelligent Judge: A New (and Realistic) Ideal by Terry .A. Maroney.</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Judicial Perspectives on Emotion, Emotion Management, and Judicial Excellence in the USA  by Elek. J.</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Emotional regulation and judicial behavior by Terry Maroney</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       Introduction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“Judges, being flesh and blood, are subject to the same emotions and human frailties as affect other members of the species.” Hon. Thomas B. Finan, in his opinion in State v. Hutchinson.</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Very necessary and emerging judicial contribution.</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Clarity and focus for sound decision making.</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Positive work environment and improved job satisfaction</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Ensures longevity and wellness on the bench</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Supportive and inclusive culture within the judicial system</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p>
          <a:p>
            <a:endParaRPr lang="en-US" dirty="0"/>
          </a:p>
          <a:p>
            <a:endParaRPr lang="en-US" dirty="0">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a:latin typeface="Times New Roman" panose="02020603050405020304" pitchFamily="18" charset="0"/>
                <a:cs typeface="Times New Roman" panose="02020603050405020304" pitchFamily="18" charset="0"/>
              </a:rPr>
              <a:t>Illnesses and musculoskeletal disorders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Age-related Illnesses</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Hypertension.</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Diabetes.</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Cardiovascular diseases.</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Depression, stress, burnout.</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Malignancies.</a:t>
            </a:r>
            <a:endParaRPr lang="en-US" dirty="0">
              <a:latin typeface="Times New Roman" panose="02020603050405020304" pitchFamily="18" charset="0"/>
              <a:cs typeface="Times New Roman" panose="02020603050405020304" pitchFamily="18" charset="0"/>
            </a:endParaRPr>
          </a:p>
          <a:p>
            <a:pPr lvl="2"/>
            <a:r>
              <a:rPr lang="en-US" dirty="0">
                <a:latin typeface="Times New Roman" panose="02020603050405020304" pitchFamily="18" charset="0"/>
                <a:cs typeface="Times New Roman" panose="02020603050405020304" pitchFamily="18" charset="0"/>
              </a:rPr>
              <a:t>Prostate/Breast cancers</a:t>
            </a:r>
            <a:endParaRPr lang="en-GB"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Musculoskeletal Disorders</a:t>
            </a:r>
            <a:endParaRPr lang="en-GB" dirty="0">
              <a:latin typeface="Times New Roman" panose="02020603050405020304" pitchFamily="18" charset="0"/>
              <a:cs typeface="Times New Roman" panose="02020603050405020304" pitchFamily="18" charset="0"/>
            </a:endParaRPr>
          </a:p>
          <a:p>
            <a:pPr lvl="1"/>
            <a:r>
              <a:rPr lang="en-GB" dirty="0">
                <a:latin typeface="Times New Roman" panose="02020603050405020304" pitchFamily="18" charset="0"/>
                <a:cs typeface="Times New Roman" panose="02020603050405020304" pitchFamily="18" charset="0"/>
              </a:rPr>
              <a:t>Chronic back  and neck pain/Degenerative spine disease.</a:t>
            </a:r>
            <a:endParaRPr lang="en-GB" dirty="0">
              <a:latin typeface="Times New Roman" panose="02020603050405020304" pitchFamily="18" charset="0"/>
              <a:cs typeface="Times New Roman" panose="02020603050405020304" pitchFamily="18" charset="0"/>
            </a:endParaRPr>
          </a:p>
          <a:p>
            <a:pPr lvl="1"/>
            <a:r>
              <a:rPr lang="en-GB" dirty="0">
                <a:latin typeface="Times New Roman" panose="02020603050405020304" pitchFamily="18" charset="0"/>
                <a:cs typeface="Times New Roman" panose="02020603050405020304" pitchFamily="18" charset="0"/>
              </a:rPr>
              <a:t>Arthritis/Joint pain.</a:t>
            </a:r>
            <a:endParaRPr lang="en-GB" dirty="0">
              <a:latin typeface="Times New Roman" panose="02020603050405020304" pitchFamily="18" charset="0"/>
              <a:cs typeface="Times New Roman" panose="02020603050405020304" pitchFamily="18" charset="0"/>
            </a:endParaRPr>
          </a:p>
          <a:p>
            <a:pPr lvl="1"/>
            <a:r>
              <a:rPr lang="en-GB" dirty="0">
                <a:latin typeface="Times New Roman" panose="02020603050405020304" pitchFamily="18" charset="0"/>
                <a:cs typeface="Times New Roman" panose="02020603050405020304" pitchFamily="18" charset="0"/>
              </a:rPr>
              <a:t>Carpal tunnel syndrome.</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IMPACT ON JUDICIAL PERFORMANCE</a:t>
            </a:r>
            <a:endParaRPr lang="en-GB"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Concentration and cognitive function</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Limitations of mobility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Pain and discomfort</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Impair judgment/decision-making abilities</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Also impairs emotional intelligence.</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Chronic health issues</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Absenteeism</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Decreased productivity</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Increased mortality.</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Prevention Strategies</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Regular exercise and physical activity to prevent musculoskeletal disorders.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Healthy eating habits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Regular medical check-ups for early detection and management of age-related diseases.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Medication compliance.</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Ergonomic workspaces and equipment to reduce strain and prevent disorders.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Emotional regulation techniques to promote overall well-being</a:t>
            </a:r>
            <a:endParaRPr lang="en-GB"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Psychology of anger: causes and consequences on adjudication.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 natural human emotion with a spectrum and effects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Anger has been shown to be related to punitiveness.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Triggers can be external or internal (underlying issues).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Our cognitive interpretation of situations stimulates our reactions.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judicial importance of anger and punitiveness lies in the subjective nature of determining criminal intent.</a:t>
            </a:r>
            <a:endParaRPr lang="en-US" dirty="0">
              <a:latin typeface="Times New Roman" panose="02020603050405020304" pitchFamily="18" charset="0"/>
              <a:cs typeface="Times New Roman" panose="02020603050405020304" pitchFamily="18" charset="0"/>
            </a:endParaRPr>
          </a:p>
          <a:p>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a:latin typeface="Times New Roman" panose="02020603050405020304" pitchFamily="18" charset="0"/>
                <a:cs typeface="Times New Roman" panose="02020603050405020304" pitchFamily="18" charset="0"/>
              </a:rPr>
              <a:t>Consequences of anger on adjudication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Overly punitive judgements and attributions of causality.</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Clouds judgement and impairs decision making</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Impulsive behavior.</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Bullying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Poor depth processing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Lack of reflection</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Anger release hormones that lead to physical health challenges.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Depression, anxiety and low self esteem.</a:t>
            </a:r>
            <a:endParaRPr lang="en-US" dirty="0">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a:latin typeface="Times New Roman" panose="02020603050405020304" pitchFamily="18" charset="0"/>
                <a:cs typeface="Times New Roman" panose="02020603050405020304" pitchFamily="18" charset="0"/>
              </a:rPr>
              <a:t>Strategies for managing anger</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Identify and be aware of the triggers.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Feel the anger without judgement, pause and reflect on it.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Coping techniques like mindfulness, grounding, breathing exercise.</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Situational changes.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Communicate clearly and assertively.</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Shift to and focus on solutions.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Set clear boundaries</a:t>
            </a:r>
            <a:r>
              <a:rPr lang="en-US" dirty="0"/>
              <a:t>.</a:t>
            </a:r>
            <a:endParaRPr lang="en-US" dirty="0"/>
          </a:p>
          <a:p>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Anger management: Judicial self-regulating practices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825625"/>
            <a:ext cx="10515600" cy="4667250"/>
          </a:xfrm>
        </p:spPr>
        <p:txBody>
          <a:bodyPr/>
          <a:lstStyle/>
          <a:p>
            <a:endParaRPr lang="en-US" dirty="0"/>
          </a:p>
          <a:p>
            <a:endParaRPr lang="en-US" dirty="0"/>
          </a:p>
        </p:txBody>
      </p:sp>
      <p:pic>
        <p:nvPicPr>
          <p:cNvPr id="4" name="Picture 3"/>
          <p:cNvPicPr>
            <a:picLocks noChangeAspect="1"/>
          </p:cNvPicPr>
          <p:nvPr/>
        </p:nvPicPr>
        <p:blipFill>
          <a:blip r:embed="rId1"/>
          <a:stretch>
            <a:fillRect/>
          </a:stretch>
        </p:blipFill>
        <p:spPr>
          <a:xfrm>
            <a:off x="961840" y="1825625"/>
            <a:ext cx="4800600" cy="4486275"/>
          </a:xfrm>
          <a:prstGeom prst="rect">
            <a:avLst/>
          </a:prstGeom>
        </p:spPr>
      </p:pic>
      <p:pic>
        <p:nvPicPr>
          <p:cNvPr id="5" name="Picture 4"/>
          <p:cNvPicPr>
            <a:picLocks noChangeAspect="1"/>
          </p:cNvPicPr>
          <p:nvPr/>
        </p:nvPicPr>
        <p:blipFill>
          <a:blip r:embed="rId2"/>
          <a:stretch>
            <a:fillRect/>
          </a:stretch>
        </p:blipFill>
        <p:spPr>
          <a:xfrm>
            <a:off x="6200775" y="1825625"/>
            <a:ext cx="4800600" cy="4486276"/>
          </a:xfrm>
          <a:prstGeom prst="rect">
            <a:avLst/>
          </a:prstGeom>
        </p:spPr>
      </p:pic>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6287</Words>
  <Application>WPS Slides</Application>
  <PresentationFormat>Widescreen</PresentationFormat>
  <Paragraphs>169</Paragraphs>
  <Slides>16</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16</vt:i4>
      </vt:variant>
    </vt:vector>
  </HeadingPairs>
  <TitlesOfParts>
    <vt:vector size="27" baseType="lpstr">
      <vt:lpstr>Arial</vt:lpstr>
      <vt:lpstr>SimSun</vt:lpstr>
      <vt:lpstr>Wingdings</vt:lpstr>
      <vt:lpstr>Wingdings 3</vt:lpstr>
      <vt:lpstr>Arial</vt:lpstr>
      <vt:lpstr>Times New Roman</vt:lpstr>
      <vt:lpstr>Trebuchet MS</vt:lpstr>
      <vt:lpstr>Microsoft YaHei</vt:lpstr>
      <vt:lpstr>Arial Unicode MS</vt:lpstr>
      <vt:lpstr>Calibri</vt:lpstr>
      <vt:lpstr>Facet</vt:lpstr>
      <vt:lpstr>HEALTH AND WELLNESS : MANAGING AGE RELATED ILLNESSES AND MUSCULOSKELETAL DISORDERS</vt:lpstr>
      <vt:lpstr>       Introduction</vt:lpstr>
      <vt:lpstr>   Illnesses and musculoskeletal disorders</vt:lpstr>
      <vt:lpstr>IMPACT ON JUDICIAL PERFORMANCE</vt:lpstr>
      <vt:lpstr>       Prevention Strategies</vt:lpstr>
      <vt:lpstr>Psychology of anger: causes and consequences on adjudication.</vt:lpstr>
      <vt:lpstr> Consequences of anger on adjudication</vt:lpstr>
      <vt:lpstr> Strategies for managing anger</vt:lpstr>
      <vt:lpstr>Anger management: Judicial self-regulating practices </vt:lpstr>
      <vt:lpstr>Anger management: Judicial self-regulating practices </vt:lpstr>
      <vt:lpstr>Anger management: Judicial self-regulating practices </vt:lpstr>
      <vt:lpstr> Strategies for regulating anger and emotions</vt:lpstr>
      <vt:lpstr> Medical care and judicial wellness</vt:lpstr>
      <vt:lpstr> Judicial wellness strategies</vt:lpstr>
      <vt:lpstr>         Conclusion</vt:lpstr>
      <vt:lpstr>  Suggested reading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ifeoma uzoefuna</cp:lastModifiedBy>
  <cp:revision>10</cp:revision>
  <dcterms:created xsi:type="dcterms:W3CDTF">2025-03-29T07:45:00Z</dcterms:created>
  <dcterms:modified xsi:type="dcterms:W3CDTF">2025-04-07T12:17:05Z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700C16016A90415CB79F402089EE3770_13</vt:lpwstr>
  </property>
  <property fmtid="{D5CDD505-2E9C-101B-9397-08002B2CF9AE}" pid="3" name="KSOProductBuildVer">
    <vt:lpwstr>1033-12.2.0.20782</vt:lpwstr>
  </property>
</Properties>
</file>