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82" r:id="rId7"/>
    <p:sldId id="283" r:id="rId8"/>
    <p:sldId id="284" r:id="rId9"/>
    <p:sldId id="271" r:id="rId10"/>
    <p:sldId id="279" r:id="rId11"/>
    <p:sldId id="278" r:id="rId12"/>
    <p:sldId id="281" r:id="rId13"/>
    <p:sldId id="261" r:id="rId14"/>
    <p:sldId id="262" r:id="rId15"/>
    <p:sldId id="264" r:id="rId16"/>
    <p:sldId id="266" r:id="rId17"/>
    <p:sldId id="272" r:id="rId18"/>
    <p:sldId id="274" r:id="rId19"/>
    <p:sldId id="267" r:id="rId20"/>
    <p:sldId id="268" r:id="rId21"/>
    <p:sldId id="270" r:id="rId22"/>
    <p:sldId id="275" r:id="rId23"/>
    <p:sldId id="276" r:id="rId24"/>
    <p:sldId id="269" r:id="rId25"/>
    <p:sldId id="273" r:id="rId26"/>
    <p:sldId id="285"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GB"/>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1/22/2025</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721871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GB"/>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4571860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GB"/>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2418720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GB"/>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3353969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GB"/>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8320221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GB"/>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1/22/2025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4564652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GB"/>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GB"/>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GB"/>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GB"/>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1/22/2025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0202206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534666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4699658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9078183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GB"/>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8329736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7904456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GB"/>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1/22/2025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966674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65127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1/22/2025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242564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5253478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4590429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1/22/2025</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extLst>
      <p:ext uri="{BB962C8B-B14F-4D97-AF65-F5344CB8AC3E}">
        <p14:creationId xmlns:p14="http://schemas.microsoft.com/office/powerpoint/2010/main" val="316569864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8045AA-9BCB-2245-835F-3E26B44154E2}"/>
              </a:ext>
            </a:extLst>
          </p:cNvPr>
          <p:cNvSpPr>
            <a:spLocks noGrp="1"/>
          </p:cNvSpPr>
          <p:nvPr>
            <p:ph type="ctrTitle"/>
          </p:nvPr>
        </p:nvSpPr>
        <p:spPr/>
        <p:txBody>
          <a:bodyPr>
            <a:normAutofit fontScale="90000"/>
          </a:bodyPr>
          <a:lstStyle/>
          <a:p>
            <a:r>
              <a:rPr lang="en-GB"/>
              <a:t>Health and Wellness: Managing age related illnesses and Musculoskeletal disorders.</a:t>
            </a:r>
            <a:endParaRPr lang="en-US"/>
          </a:p>
        </p:txBody>
      </p:sp>
      <p:sp>
        <p:nvSpPr>
          <p:cNvPr id="3" name="Subtitle 2">
            <a:extLst>
              <a:ext uri="{FF2B5EF4-FFF2-40B4-BE49-F238E27FC236}">
                <a16:creationId xmlns:a16="http://schemas.microsoft.com/office/drawing/2014/main" id="{81C5D763-AE59-2944-AA3E-514D55FAF1E3}"/>
              </a:ext>
            </a:extLst>
          </p:cNvPr>
          <p:cNvSpPr>
            <a:spLocks noGrp="1"/>
          </p:cNvSpPr>
          <p:nvPr>
            <p:ph type="subTitle" idx="1"/>
          </p:nvPr>
        </p:nvSpPr>
        <p:spPr/>
        <p:txBody>
          <a:bodyPr/>
          <a:lstStyle/>
          <a:p>
            <a:r>
              <a:rPr lang="en-GB"/>
              <a:t>By</a:t>
            </a:r>
          </a:p>
          <a:p>
            <a:r>
              <a:rPr lang="en-GB"/>
              <a:t>Dr Bem AGEDA, MB, BS (ABU); MPH (Unilag); MPA; FMCOG(Nig); FWACS; FWACOG; FICS; Dipl Hlth Syst Mgt (Israel)</a:t>
            </a:r>
            <a:endParaRPr lang="en-US"/>
          </a:p>
        </p:txBody>
      </p:sp>
    </p:spTree>
    <p:extLst>
      <p:ext uri="{BB962C8B-B14F-4D97-AF65-F5344CB8AC3E}">
        <p14:creationId xmlns:p14="http://schemas.microsoft.com/office/powerpoint/2010/main" val="10497580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HYPERTENSION</a:t>
            </a:r>
            <a:endParaRPr lang="en-US" dirty="0"/>
          </a:p>
        </p:txBody>
      </p:sp>
      <p:sp>
        <p:nvSpPr>
          <p:cNvPr id="3" name="Content Placeholder 2"/>
          <p:cNvSpPr>
            <a:spLocks noGrp="1"/>
          </p:cNvSpPr>
          <p:nvPr>
            <p:ph idx="1"/>
          </p:nvPr>
        </p:nvSpPr>
        <p:spPr/>
        <p:txBody>
          <a:bodyPr/>
          <a:lstStyle/>
          <a:p>
            <a:pPr marL="0" indent="0">
              <a:buNone/>
            </a:pPr>
            <a:r>
              <a:rPr lang="en-US" dirty="0" smtClean="0"/>
              <a:t>High blood pressure is called hypertension</a:t>
            </a:r>
          </a:p>
          <a:p>
            <a:pPr marL="0" indent="0">
              <a:buNone/>
            </a:pPr>
            <a:r>
              <a:rPr lang="en-US" dirty="0" smtClean="0"/>
              <a:t>A common and serious health problem in older adults</a:t>
            </a:r>
          </a:p>
          <a:p>
            <a:pPr marL="0" indent="0">
              <a:buNone/>
            </a:pPr>
            <a:r>
              <a:rPr lang="en-US" dirty="0" smtClean="0"/>
              <a:t>Causes and risk factor are: smoking, overweight or obesity, excessive drinking of alcohol, eating diet low in fiber and high in salt and fat, chronic stress, lack of physical exercise</a:t>
            </a:r>
          </a:p>
          <a:p>
            <a:pPr marL="0" indent="0">
              <a:buNone/>
            </a:pPr>
            <a:r>
              <a:rPr lang="en-US" dirty="0" smtClean="0"/>
              <a:t>Prevention is by avoiding the predisposing factors above and regular check-up</a:t>
            </a:r>
            <a:endParaRPr lang="en-US" dirty="0"/>
          </a:p>
        </p:txBody>
      </p:sp>
    </p:spTree>
    <p:extLst>
      <p:ext uri="{BB962C8B-B14F-4D97-AF65-F5344CB8AC3E}">
        <p14:creationId xmlns:p14="http://schemas.microsoft.com/office/powerpoint/2010/main" val="10262803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E8E23-B9D1-7041-A661-3C6E496A979E}"/>
              </a:ext>
            </a:extLst>
          </p:cNvPr>
          <p:cNvSpPr>
            <a:spLocks noGrp="1"/>
          </p:cNvSpPr>
          <p:nvPr>
            <p:ph type="title"/>
          </p:nvPr>
        </p:nvSpPr>
        <p:spPr/>
        <p:txBody>
          <a:bodyPr/>
          <a:lstStyle/>
          <a:p>
            <a:r>
              <a:rPr lang="en-GB"/>
              <a:t>Stroke:</a:t>
            </a:r>
            <a:endParaRPr lang="en-US"/>
          </a:p>
        </p:txBody>
      </p:sp>
      <p:sp>
        <p:nvSpPr>
          <p:cNvPr id="3" name="Content Placeholder 2">
            <a:extLst>
              <a:ext uri="{FF2B5EF4-FFF2-40B4-BE49-F238E27FC236}">
                <a16:creationId xmlns:a16="http://schemas.microsoft.com/office/drawing/2014/main" id="{1A7EB3DB-50BE-9440-8887-3032FAEA9676}"/>
              </a:ext>
            </a:extLst>
          </p:cNvPr>
          <p:cNvSpPr>
            <a:spLocks noGrp="1"/>
          </p:cNvSpPr>
          <p:nvPr>
            <p:ph idx="1"/>
          </p:nvPr>
        </p:nvSpPr>
        <p:spPr/>
        <p:txBody>
          <a:bodyPr>
            <a:normAutofit lnSpcReduction="10000"/>
          </a:bodyPr>
          <a:lstStyle/>
          <a:p>
            <a:r>
              <a:rPr lang="en-GB"/>
              <a:t>This is a result of cerebrovascular accident leading to unilateral manifestation of muscle weakness across all the nerves on the affected side. As a result,  there’s facial distortion,  visual and speech problems, and inability to move one half of the body.</a:t>
            </a:r>
          </a:p>
          <a:p>
            <a:r>
              <a:rPr lang="en-GB"/>
              <a:t>It can be so severe as to cause instant mortality </a:t>
            </a:r>
          </a:p>
          <a:p>
            <a:r>
              <a:rPr lang="en-GB"/>
              <a:t>It’s usually a complication of raised BP or DM or a combination of both.</a:t>
            </a:r>
          </a:p>
          <a:p>
            <a:r>
              <a:rPr lang="en-GB"/>
              <a:t>Prevention is by meticulously managing the predisposing factors </a:t>
            </a:r>
            <a:endParaRPr lang="en-US"/>
          </a:p>
        </p:txBody>
      </p:sp>
    </p:spTree>
    <p:extLst>
      <p:ext uri="{BB962C8B-B14F-4D97-AF65-F5344CB8AC3E}">
        <p14:creationId xmlns:p14="http://schemas.microsoft.com/office/powerpoint/2010/main" val="5687985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D7944-05AD-0243-8786-A24C465A3B43}"/>
              </a:ext>
            </a:extLst>
          </p:cNvPr>
          <p:cNvSpPr>
            <a:spLocks noGrp="1"/>
          </p:cNvSpPr>
          <p:nvPr>
            <p:ph type="title"/>
          </p:nvPr>
        </p:nvSpPr>
        <p:spPr/>
        <p:txBody>
          <a:bodyPr/>
          <a:lstStyle/>
          <a:p>
            <a:r>
              <a:rPr lang="en-GB" dirty="0" smtClean="0"/>
              <a:t>METABOLIC DISEASES: Diabetes mellitus</a:t>
            </a:r>
            <a:endParaRPr lang="en-US" dirty="0"/>
          </a:p>
        </p:txBody>
      </p:sp>
      <p:sp>
        <p:nvSpPr>
          <p:cNvPr id="3" name="Content Placeholder 2">
            <a:extLst>
              <a:ext uri="{FF2B5EF4-FFF2-40B4-BE49-F238E27FC236}">
                <a16:creationId xmlns:a16="http://schemas.microsoft.com/office/drawing/2014/main" id="{58CDF299-2EA2-5441-ACE8-E8EA8FD5C68B}"/>
              </a:ext>
            </a:extLst>
          </p:cNvPr>
          <p:cNvSpPr>
            <a:spLocks noGrp="1"/>
          </p:cNvSpPr>
          <p:nvPr>
            <p:ph idx="1"/>
          </p:nvPr>
        </p:nvSpPr>
        <p:spPr/>
        <p:txBody>
          <a:bodyPr>
            <a:normAutofit fontScale="92500" lnSpcReduction="10000"/>
          </a:bodyPr>
          <a:lstStyle/>
          <a:p>
            <a:r>
              <a:rPr lang="en-GB" dirty="0"/>
              <a:t>This is a condition in which the body is unable to utilise glucose due to either lack of insulin or insensitivity to it. As a result, there is excess glucose in circulation causing multiple problems in various systems of the body. These include the kidneys,  the eyes, The muscles, the heart,  etc.</a:t>
            </a:r>
          </a:p>
          <a:p>
            <a:r>
              <a:rPr lang="en-GB" dirty="0"/>
              <a:t>There are two types of DM; type I and type II. Type II is commoner and the one that affects adults. </a:t>
            </a:r>
            <a:endParaRPr lang="en-GB" dirty="0" smtClean="0"/>
          </a:p>
          <a:p>
            <a:r>
              <a:rPr lang="en-GB" dirty="0" smtClean="0"/>
              <a:t>Eating healthy diet, avoiding sedentary life style, not smoking and regular exercise with adequate sleep are some preventive measures</a:t>
            </a:r>
            <a:endParaRPr lang="en-US" dirty="0"/>
          </a:p>
        </p:txBody>
      </p:sp>
    </p:spTree>
    <p:extLst>
      <p:ext uri="{BB962C8B-B14F-4D97-AF65-F5344CB8AC3E}">
        <p14:creationId xmlns:p14="http://schemas.microsoft.com/office/powerpoint/2010/main" val="25364080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158E4-C128-984C-82DA-BF16BEFC6A1E}"/>
              </a:ext>
            </a:extLst>
          </p:cNvPr>
          <p:cNvSpPr>
            <a:spLocks noGrp="1"/>
          </p:cNvSpPr>
          <p:nvPr>
            <p:ph type="title"/>
          </p:nvPr>
        </p:nvSpPr>
        <p:spPr/>
        <p:txBody>
          <a:bodyPr>
            <a:normAutofit/>
          </a:bodyPr>
          <a:lstStyle/>
          <a:p>
            <a:r>
              <a:rPr lang="en-GB" sz="2800" dirty="0"/>
              <a:t>Common age related </a:t>
            </a:r>
            <a:r>
              <a:rPr lang="en-GB" sz="2800" dirty="0" smtClean="0"/>
              <a:t>diseases: KIDNEY </a:t>
            </a:r>
            <a:r>
              <a:rPr lang="en-GB" sz="2800" dirty="0"/>
              <a:t>PROBLEMS</a:t>
            </a:r>
            <a:br>
              <a:rPr lang="en-GB" sz="2800" dirty="0"/>
            </a:br>
            <a:endParaRPr lang="en-US" sz="2800" dirty="0"/>
          </a:p>
        </p:txBody>
      </p:sp>
      <p:sp>
        <p:nvSpPr>
          <p:cNvPr id="3" name="Content Placeholder 2">
            <a:extLst>
              <a:ext uri="{FF2B5EF4-FFF2-40B4-BE49-F238E27FC236}">
                <a16:creationId xmlns:a16="http://schemas.microsoft.com/office/drawing/2014/main" id="{722D2F4D-69A8-CB40-88BE-66A65DFFBDE5}"/>
              </a:ext>
            </a:extLst>
          </p:cNvPr>
          <p:cNvSpPr>
            <a:spLocks noGrp="1"/>
          </p:cNvSpPr>
          <p:nvPr>
            <p:ph idx="1"/>
          </p:nvPr>
        </p:nvSpPr>
        <p:spPr/>
        <p:txBody>
          <a:bodyPr>
            <a:normAutofit lnSpcReduction="10000"/>
          </a:bodyPr>
          <a:lstStyle/>
          <a:p>
            <a:r>
              <a:rPr lang="en-GB" dirty="0" smtClean="0"/>
              <a:t>Causes </a:t>
            </a:r>
            <a:r>
              <a:rPr lang="en-GB" dirty="0"/>
              <a:t>of KP are infection,  inflammation,  high BP, D/M.</a:t>
            </a:r>
          </a:p>
          <a:p>
            <a:r>
              <a:rPr lang="en-GB" dirty="0"/>
              <a:t>It is commonly insidious, but early symptoms could be; </a:t>
            </a:r>
          </a:p>
          <a:p>
            <a:r>
              <a:rPr lang="en-GB" dirty="0"/>
              <a:t>Bloody urine,  shortness of breath,  swollen ankles,  hands, tiredness and a feeling of sickness. </a:t>
            </a:r>
            <a:endParaRPr lang="en-GB" dirty="0" smtClean="0"/>
          </a:p>
          <a:p>
            <a:r>
              <a:rPr lang="en-GB" dirty="0" smtClean="0"/>
              <a:t>Prevention is by reducing stress on the kidneys through avoiding excessive alcohol, self medications, prompt treatment of infection, having normal BP and sugar in the body, regular exercise, adequate sleep and healthy diet</a:t>
            </a:r>
            <a:endParaRPr lang="en-GB" dirty="0"/>
          </a:p>
        </p:txBody>
      </p:sp>
    </p:spTree>
    <p:extLst>
      <p:ext uri="{BB962C8B-B14F-4D97-AF65-F5344CB8AC3E}">
        <p14:creationId xmlns:p14="http://schemas.microsoft.com/office/powerpoint/2010/main" val="27631383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3443B2-2DE7-DE4D-89D7-F0A5706185EB}"/>
              </a:ext>
            </a:extLst>
          </p:cNvPr>
          <p:cNvSpPr>
            <a:spLocks noGrp="1"/>
          </p:cNvSpPr>
          <p:nvPr>
            <p:ph type="title"/>
          </p:nvPr>
        </p:nvSpPr>
        <p:spPr/>
        <p:txBody>
          <a:bodyPr>
            <a:normAutofit fontScale="90000"/>
          </a:bodyPr>
          <a:lstStyle/>
          <a:p>
            <a:r>
              <a:rPr lang="en-GB" dirty="0" smtClean="0"/>
              <a:t>COMMON AGE RELATED DISEASES: </a:t>
            </a:r>
            <a:r>
              <a:rPr lang="en-GB" dirty="0"/>
              <a:t>Dementia/ Alzheimer’s </a:t>
            </a:r>
            <a:r>
              <a:rPr lang="en-GB" dirty="0" smtClean="0"/>
              <a:t>disease/DEPRESSION</a:t>
            </a:r>
            <a:r>
              <a:rPr lang="en-GB" dirty="0"/>
              <a:t/>
            </a:r>
            <a:br>
              <a:rPr lang="en-GB" dirty="0"/>
            </a:br>
            <a:endParaRPr lang="en-US" dirty="0"/>
          </a:p>
        </p:txBody>
      </p:sp>
      <p:sp>
        <p:nvSpPr>
          <p:cNvPr id="3" name="Content Placeholder 2">
            <a:extLst>
              <a:ext uri="{FF2B5EF4-FFF2-40B4-BE49-F238E27FC236}">
                <a16:creationId xmlns:a16="http://schemas.microsoft.com/office/drawing/2014/main" id="{07E64D99-47DC-C54E-8F76-3C54AE8B7FA2}"/>
              </a:ext>
            </a:extLst>
          </p:cNvPr>
          <p:cNvSpPr>
            <a:spLocks noGrp="1"/>
          </p:cNvSpPr>
          <p:nvPr>
            <p:ph idx="1"/>
          </p:nvPr>
        </p:nvSpPr>
        <p:spPr>
          <a:xfrm>
            <a:off x="1141412" y="1739590"/>
            <a:ext cx="9905999" cy="4051611"/>
          </a:xfrm>
        </p:spPr>
        <p:txBody>
          <a:bodyPr>
            <a:normAutofit fontScale="85000" lnSpcReduction="20000"/>
          </a:bodyPr>
          <a:lstStyle/>
          <a:p>
            <a:r>
              <a:rPr lang="en-GB" dirty="0" smtClean="0"/>
              <a:t>This </a:t>
            </a:r>
            <a:r>
              <a:rPr lang="en-GB" dirty="0"/>
              <a:t>is a condition leading to memory loss and loss of cognitive functions </a:t>
            </a:r>
          </a:p>
          <a:p>
            <a:r>
              <a:rPr lang="en-GB" dirty="0"/>
              <a:t>Symptoms:</a:t>
            </a:r>
          </a:p>
          <a:p>
            <a:pPr marL="0" indent="0">
              <a:buNone/>
            </a:pPr>
            <a:r>
              <a:rPr lang="en-GB" dirty="0"/>
              <a:t>Memory loss, difficulty with verbal expression </a:t>
            </a:r>
          </a:p>
          <a:p>
            <a:pPr marL="0" indent="0">
              <a:buNone/>
            </a:pPr>
            <a:r>
              <a:rPr lang="en-GB" dirty="0"/>
              <a:t>Trouble with problem solving or reasoning, </a:t>
            </a:r>
          </a:p>
          <a:p>
            <a:pPr marL="0" indent="0">
              <a:buNone/>
            </a:pPr>
            <a:r>
              <a:rPr lang="en-GB" dirty="0"/>
              <a:t>Difficulty managing complex tasks and critical thinking and skills, planning and organisation;</a:t>
            </a:r>
          </a:p>
          <a:p>
            <a:pPr marL="0" indent="0">
              <a:buNone/>
            </a:pPr>
            <a:r>
              <a:rPr lang="en-GB" dirty="0"/>
              <a:t>Decline in coordination of motor functions </a:t>
            </a:r>
          </a:p>
          <a:p>
            <a:pPr marL="0" indent="0">
              <a:buNone/>
            </a:pPr>
            <a:r>
              <a:rPr lang="en-GB" dirty="0"/>
              <a:t>Confusion and disorientation </a:t>
            </a:r>
          </a:p>
          <a:p>
            <a:pPr marL="0" indent="0">
              <a:buNone/>
            </a:pPr>
            <a:r>
              <a:rPr lang="en-GB" dirty="0"/>
              <a:t>Personality changes, inappropriate behaviour </a:t>
            </a:r>
          </a:p>
          <a:p>
            <a:pPr marL="0" indent="0">
              <a:buNone/>
            </a:pPr>
            <a:r>
              <a:rPr lang="en-GB" dirty="0"/>
              <a:t>Depression,  anxiety, paranoia and hallucinations </a:t>
            </a:r>
            <a:endParaRPr lang="en-US" dirty="0"/>
          </a:p>
        </p:txBody>
      </p:sp>
    </p:spTree>
    <p:extLst>
      <p:ext uri="{BB962C8B-B14F-4D97-AF65-F5344CB8AC3E}">
        <p14:creationId xmlns:p14="http://schemas.microsoft.com/office/powerpoint/2010/main" val="37332777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5E9BD-F48B-C24E-B479-6C6CD79470A0}"/>
              </a:ext>
            </a:extLst>
          </p:cNvPr>
          <p:cNvSpPr>
            <a:spLocks noGrp="1"/>
          </p:cNvSpPr>
          <p:nvPr>
            <p:ph type="title"/>
          </p:nvPr>
        </p:nvSpPr>
        <p:spPr/>
        <p:txBody>
          <a:bodyPr/>
          <a:lstStyle/>
          <a:p>
            <a:r>
              <a:rPr lang="en-GB" dirty="0"/>
              <a:t>Osteoporosis:</a:t>
            </a:r>
            <a:endParaRPr lang="en-US" dirty="0"/>
          </a:p>
        </p:txBody>
      </p:sp>
      <p:sp>
        <p:nvSpPr>
          <p:cNvPr id="3" name="Content Placeholder 2">
            <a:extLst>
              <a:ext uri="{FF2B5EF4-FFF2-40B4-BE49-F238E27FC236}">
                <a16:creationId xmlns:a16="http://schemas.microsoft.com/office/drawing/2014/main" id="{A29953E2-5225-4441-8D69-CAC4213C8FA5}"/>
              </a:ext>
            </a:extLst>
          </p:cNvPr>
          <p:cNvSpPr>
            <a:spLocks noGrp="1"/>
          </p:cNvSpPr>
          <p:nvPr>
            <p:ph idx="1"/>
          </p:nvPr>
        </p:nvSpPr>
        <p:spPr/>
        <p:txBody>
          <a:bodyPr/>
          <a:lstStyle/>
          <a:p>
            <a:r>
              <a:rPr lang="en-GB" dirty="0"/>
              <a:t>A common problem with older adults and is a results of decrease in bone density</a:t>
            </a:r>
            <a:r>
              <a:rPr lang="en-GB" dirty="0" smtClean="0"/>
              <a:t>.</a:t>
            </a:r>
          </a:p>
          <a:p>
            <a:r>
              <a:rPr lang="en-GB" dirty="0" smtClean="0"/>
              <a:t> </a:t>
            </a:r>
            <a:r>
              <a:rPr lang="en-GB" dirty="0"/>
              <a:t>Commoner with women because of their peculiar hormonal changes</a:t>
            </a:r>
            <a:r>
              <a:rPr lang="en-GB" dirty="0" smtClean="0"/>
              <a:t>,.</a:t>
            </a:r>
          </a:p>
          <a:p>
            <a:r>
              <a:rPr lang="en-GB" dirty="0" smtClean="0"/>
              <a:t>Weakens the bones in older people making the bones to break easily</a:t>
            </a:r>
          </a:p>
          <a:p>
            <a:r>
              <a:rPr lang="en-GB" dirty="0" smtClean="0"/>
              <a:t>Healthy living, regular exercise, medical check-up and mineral supplements are useful in preventing this condition in old age</a:t>
            </a:r>
            <a:endParaRPr lang="en-US" dirty="0"/>
          </a:p>
        </p:txBody>
      </p:sp>
    </p:spTree>
    <p:extLst>
      <p:ext uri="{BB962C8B-B14F-4D97-AF65-F5344CB8AC3E}">
        <p14:creationId xmlns:p14="http://schemas.microsoft.com/office/powerpoint/2010/main" val="21867562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1C353-26EF-D641-919A-417CDCD4436D}"/>
              </a:ext>
            </a:extLst>
          </p:cNvPr>
          <p:cNvSpPr>
            <a:spLocks noGrp="1"/>
          </p:cNvSpPr>
          <p:nvPr>
            <p:ph type="title"/>
          </p:nvPr>
        </p:nvSpPr>
        <p:spPr/>
        <p:txBody>
          <a:bodyPr/>
          <a:lstStyle/>
          <a:p>
            <a:r>
              <a:rPr lang="en-GB" dirty="0" smtClean="0"/>
              <a:t>ABNORMAL GROWTH/Cancers</a:t>
            </a:r>
            <a:r>
              <a:rPr lang="en-GB" dirty="0"/>
              <a:t>:</a:t>
            </a:r>
            <a:endParaRPr lang="en-US" dirty="0"/>
          </a:p>
        </p:txBody>
      </p:sp>
      <p:sp>
        <p:nvSpPr>
          <p:cNvPr id="3" name="Content Placeholder 2">
            <a:extLst>
              <a:ext uri="{FF2B5EF4-FFF2-40B4-BE49-F238E27FC236}">
                <a16:creationId xmlns:a16="http://schemas.microsoft.com/office/drawing/2014/main" id="{4E3ECA06-3475-0249-9024-6A9DA2238B24}"/>
              </a:ext>
            </a:extLst>
          </p:cNvPr>
          <p:cNvSpPr>
            <a:spLocks noGrp="1"/>
          </p:cNvSpPr>
          <p:nvPr>
            <p:ph idx="1"/>
          </p:nvPr>
        </p:nvSpPr>
        <p:spPr/>
        <p:txBody>
          <a:bodyPr/>
          <a:lstStyle/>
          <a:p>
            <a:r>
              <a:rPr lang="en-GB" dirty="0"/>
              <a:t>There are </a:t>
            </a:r>
            <a:r>
              <a:rPr lang="en-GB" dirty="0" smtClean="0"/>
              <a:t>abnormal cell growth</a:t>
            </a:r>
            <a:r>
              <a:rPr lang="en-GB" dirty="0" smtClean="0"/>
              <a:t> </a:t>
            </a:r>
            <a:r>
              <a:rPr lang="en-GB" dirty="0"/>
              <a:t>that affect both men and women equally and there are those that specifically affect men and those that specifically afflict women </a:t>
            </a:r>
            <a:endParaRPr lang="en-US" dirty="0"/>
          </a:p>
        </p:txBody>
      </p:sp>
    </p:spTree>
    <p:extLst>
      <p:ext uri="{BB962C8B-B14F-4D97-AF65-F5344CB8AC3E}">
        <p14:creationId xmlns:p14="http://schemas.microsoft.com/office/powerpoint/2010/main" val="27553896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29C42C-56A4-3642-9728-9B3FE6C7838D}"/>
              </a:ext>
            </a:extLst>
          </p:cNvPr>
          <p:cNvSpPr>
            <a:spLocks noGrp="1"/>
          </p:cNvSpPr>
          <p:nvPr>
            <p:ph type="title"/>
          </p:nvPr>
        </p:nvSpPr>
        <p:spPr>
          <a:xfrm>
            <a:off x="1141413" y="618518"/>
            <a:ext cx="9905998" cy="708477"/>
          </a:xfrm>
        </p:spPr>
        <p:txBody>
          <a:bodyPr>
            <a:normAutofit fontScale="90000"/>
          </a:bodyPr>
          <a:lstStyle/>
          <a:p>
            <a:r>
              <a:rPr lang="en-GB" sz="2800" dirty="0"/>
              <a:t>Specific for Men</a:t>
            </a:r>
            <a:r>
              <a:rPr lang="en-GB" sz="2800" dirty="0" smtClean="0"/>
              <a:t>: </a:t>
            </a:r>
            <a:r>
              <a:rPr lang="en-GB" sz="2800" dirty="0"/>
              <a:t>Benign Prostatic Hypertrophy (BPH): </a:t>
            </a:r>
            <a:br>
              <a:rPr lang="en-GB" sz="2800" dirty="0"/>
            </a:br>
            <a:endParaRPr lang="en-US" sz="2800" dirty="0"/>
          </a:p>
        </p:txBody>
      </p:sp>
      <p:sp>
        <p:nvSpPr>
          <p:cNvPr id="3" name="Content Placeholder 2">
            <a:extLst>
              <a:ext uri="{FF2B5EF4-FFF2-40B4-BE49-F238E27FC236}">
                <a16:creationId xmlns:a16="http://schemas.microsoft.com/office/drawing/2014/main" id="{8E264C32-8CE1-2246-BFC7-63DF6104C73C}"/>
              </a:ext>
            </a:extLst>
          </p:cNvPr>
          <p:cNvSpPr>
            <a:spLocks noGrp="1"/>
          </p:cNvSpPr>
          <p:nvPr>
            <p:ph idx="1"/>
          </p:nvPr>
        </p:nvSpPr>
        <p:spPr>
          <a:xfrm>
            <a:off x="1141412" y="1237785"/>
            <a:ext cx="9905999" cy="4553416"/>
          </a:xfrm>
        </p:spPr>
        <p:txBody>
          <a:bodyPr>
            <a:noAutofit/>
          </a:bodyPr>
          <a:lstStyle/>
          <a:p>
            <a:r>
              <a:rPr lang="en-GB" sz="1800" dirty="0" smtClean="0"/>
              <a:t>This </a:t>
            </a:r>
            <a:r>
              <a:rPr lang="en-GB" sz="1800" dirty="0"/>
              <a:t>is the enlargement of the Prostate gland causing obstruction to the normal flow of urine. </a:t>
            </a:r>
            <a:endParaRPr lang="en-GB" sz="1800" dirty="0" smtClean="0"/>
          </a:p>
          <a:p>
            <a:r>
              <a:rPr lang="en-GB" sz="1800" dirty="0" smtClean="0"/>
              <a:t>It’s </a:t>
            </a:r>
            <a:r>
              <a:rPr lang="en-GB" sz="1800" dirty="0"/>
              <a:t>a common problem after the age of 50 </a:t>
            </a:r>
            <a:r>
              <a:rPr lang="en-GB" sz="1800" dirty="0" smtClean="0"/>
              <a:t>years</a:t>
            </a:r>
            <a:r>
              <a:rPr lang="en-GB" sz="1800" dirty="0"/>
              <a:t> </a:t>
            </a:r>
            <a:r>
              <a:rPr lang="en-GB" sz="1800" dirty="0" smtClean="0"/>
              <a:t>and not a cancer but can become cancerous if neglected</a:t>
            </a:r>
            <a:endParaRPr lang="en-GB" sz="1800" dirty="0"/>
          </a:p>
          <a:p>
            <a:r>
              <a:rPr lang="en-GB" sz="1800" dirty="0"/>
              <a:t>It presents with a poor urinary stream, difficulty in commencing urination, and sometimes start and stop. </a:t>
            </a:r>
          </a:p>
          <a:p>
            <a:r>
              <a:rPr lang="en-GB" sz="1800" dirty="0"/>
              <a:t>It could lead to urine retention,  back pressure on the kidneys and subsequent kidney damage. </a:t>
            </a:r>
          </a:p>
          <a:p>
            <a:r>
              <a:rPr lang="en-GB" sz="1800" dirty="0"/>
              <a:t>There could also be urinary tract infections </a:t>
            </a:r>
          </a:p>
          <a:p>
            <a:r>
              <a:rPr lang="en-GB" sz="1800" dirty="0"/>
              <a:t>Risk factors include; </a:t>
            </a:r>
          </a:p>
          <a:p>
            <a:r>
              <a:rPr lang="en-GB" sz="1800" dirty="0"/>
              <a:t>Aging, Family history, Diabetes and obesity.</a:t>
            </a:r>
          </a:p>
          <a:p>
            <a:r>
              <a:rPr lang="en-GB" sz="1800" dirty="0"/>
              <a:t>There are several treatment </a:t>
            </a:r>
            <a:r>
              <a:rPr lang="en-GB" sz="1800" dirty="0" smtClean="0"/>
              <a:t>modalities:: </a:t>
            </a:r>
            <a:r>
              <a:rPr lang="en-GB" sz="1800" dirty="0" smtClean="0"/>
              <a:t>Medications, </a:t>
            </a:r>
            <a:r>
              <a:rPr lang="en-GB" sz="1800" dirty="0"/>
              <a:t> </a:t>
            </a:r>
            <a:r>
              <a:rPr lang="en-GB" sz="1800" dirty="0" smtClean="0"/>
              <a:t>surgery</a:t>
            </a:r>
            <a:endParaRPr lang="en-GB" sz="1800" dirty="0"/>
          </a:p>
          <a:p>
            <a:endParaRPr lang="en-GB" sz="1400" dirty="0"/>
          </a:p>
        </p:txBody>
      </p:sp>
    </p:spTree>
    <p:extLst>
      <p:ext uri="{BB962C8B-B14F-4D97-AF65-F5344CB8AC3E}">
        <p14:creationId xmlns:p14="http://schemas.microsoft.com/office/powerpoint/2010/main" val="27648141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949258-4EFA-9848-AD42-F90A0223086A}"/>
              </a:ext>
            </a:extLst>
          </p:cNvPr>
          <p:cNvSpPr>
            <a:spLocks noGrp="1"/>
          </p:cNvSpPr>
          <p:nvPr>
            <p:ph type="title"/>
          </p:nvPr>
        </p:nvSpPr>
        <p:spPr>
          <a:xfrm>
            <a:off x="1141413" y="618518"/>
            <a:ext cx="9905998" cy="1243736"/>
          </a:xfrm>
        </p:spPr>
        <p:txBody>
          <a:bodyPr>
            <a:normAutofit/>
          </a:bodyPr>
          <a:lstStyle/>
          <a:p>
            <a:r>
              <a:rPr lang="en-GB" sz="3200" dirty="0" smtClean="0"/>
              <a:t>SPECIFIC FOR MEN: Prostate </a:t>
            </a:r>
            <a:r>
              <a:rPr lang="en-GB" sz="3200" dirty="0"/>
              <a:t>Cancer:</a:t>
            </a:r>
            <a:endParaRPr lang="en-US" sz="3200" dirty="0"/>
          </a:p>
        </p:txBody>
      </p:sp>
      <p:sp>
        <p:nvSpPr>
          <p:cNvPr id="3" name="Content Placeholder 2">
            <a:extLst>
              <a:ext uri="{FF2B5EF4-FFF2-40B4-BE49-F238E27FC236}">
                <a16:creationId xmlns:a16="http://schemas.microsoft.com/office/drawing/2014/main" id="{857D89F6-239A-0A4D-BCB7-3D1C7277746D}"/>
              </a:ext>
            </a:extLst>
          </p:cNvPr>
          <p:cNvSpPr>
            <a:spLocks noGrp="1"/>
          </p:cNvSpPr>
          <p:nvPr>
            <p:ph idx="1"/>
          </p:nvPr>
        </p:nvSpPr>
        <p:spPr/>
        <p:txBody>
          <a:bodyPr/>
          <a:lstStyle/>
          <a:p>
            <a:r>
              <a:rPr lang="en-GB"/>
              <a:t>This is a malignant tumour of the Prostate gland. This is not very common but comes with advancing age.</a:t>
            </a:r>
          </a:p>
          <a:p>
            <a:r>
              <a:rPr lang="en-GB"/>
              <a:t>The best approach to it is surveillance and early diagnosis </a:t>
            </a:r>
          </a:p>
          <a:p>
            <a:r>
              <a:rPr lang="en-GB"/>
              <a:t>Luckily there are effective screening methods </a:t>
            </a:r>
            <a:endParaRPr lang="en-US"/>
          </a:p>
        </p:txBody>
      </p:sp>
    </p:spTree>
    <p:extLst>
      <p:ext uri="{BB962C8B-B14F-4D97-AF65-F5344CB8AC3E}">
        <p14:creationId xmlns:p14="http://schemas.microsoft.com/office/powerpoint/2010/main" val="42595725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8BDD19-14A5-B349-8561-697541D7D820}"/>
              </a:ext>
            </a:extLst>
          </p:cNvPr>
          <p:cNvSpPr>
            <a:spLocks noGrp="1"/>
          </p:cNvSpPr>
          <p:nvPr>
            <p:ph type="title"/>
          </p:nvPr>
        </p:nvSpPr>
        <p:spPr/>
        <p:txBody>
          <a:bodyPr/>
          <a:lstStyle/>
          <a:p>
            <a:r>
              <a:rPr lang="en-GB"/>
              <a:t>SPECIFIC ISSUES OF OLDER WOMEN:</a:t>
            </a:r>
            <a:endParaRPr lang="en-US"/>
          </a:p>
        </p:txBody>
      </p:sp>
      <p:sp>
        <p:nvSpPr>
          <p:cNvPr id="3" name="Content Placeholder 2">
            <a:extLst>
              <a:ext uri="{FF2B5EF4-FFF2-40B4-BE49-F238E27FC236}">
                <a16:creationId xmlns:a16="http://schemas.microsoft.com/office/drawing/2014/main" id="{AB8A1598-93B1-DC4C-AEA3-05F8C23B5B52}"/>
              </a:ext>
            </a:extLst>
          </p:cNvPr>
          <p:cNvSpPr>
            <a:spLocks noGrp="1"/>
          </p:cNvSpPr>
          <p:nvPr>
            <p:ph idx="1"/>
          </p:nvPr>
        </p:nvSpPr>
        <p:spPr/>
        <p:txBody>
          <a:bodyPr/>
          <a:lstStyle/>
          <a:p>
            <a:r>
              <a:rPr lang="en-GB"/>
              <a:t>Women are equally affected by the same aging challenges men face. </a:t>
            </a:r>
          </a:p>
          <a:p>
            <a:r>
              <a:rPr lang="en-GB"/>
              <a:t>Women may generally live longer than men, but they have their own peculiar problems. </a:t>
            </a:r>
          </a:p>
          <a:p>
            <a:r>
              <a:rPr lang="en-GB"/>
              <a:t>Osteoporosis and pathologic fractures </a:t>
            </a:r>
          </a:p>
          <a:p>
            <a:r>
              <a:rPr lang="en-GB"/>
              <a:t>Gynaecologic cancers.</a:t>
            </a:r>
            <a:endParaRPr lang="en-US"/>
          </a:p>
        </p:txBody>
      </p:sp>
    </p:spTree>
    <p:extLst>
      <p:ext uri="{BB962C8B-B14F-4D97-AF65-F5344CB8AC3E}">
        <p14:creationId xmlns:p14="http://schemas.microsoft.com/office/powerpoint/2010/main" val="14639516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096BE-3C1A-F44A-BFD9-951FB0538EC2}"/>
              </a:ext>
            </a:extLst>
          </p:cNvPr>
          <p:cNvSpPr>
            <a:spLocks noGrp="1"/>
          </p:cNvSpPr>
          <p:nvPr>
            <p:ph type="title"/>
          </p:nvPr>
        </p:nvSpPr>
        <p:spPr/>
        <p:txBody>
          <a:bodyPr/>
          <a:lstStyle/>
          <a:p>
            <a:r>
              <a:rPr lang="en-GB"/>
              <a:t>Outline:</a:t>
            </a:r>
            <a:endParaRPr lang="en-US"/>
          </a:p>
        </p:txBody>
      </p:sp>
      <p:sp>
        <p:nvSpPr>
          <p:cNvPr id="3" name="Content Placeholder 2">
            <a:extLst>
              <a:ext uri="{FF2B5EF4-FFF2-40B4-BE49-F238E27FC236}">
                <a16:creationId xmlns:a16="http://schemas.microsoft.com/office/drawing/2014/main" id="{5F7574A2-186B-804C-96A2-4822FBF0C5C5}"/>
              </a:ext>
            </a:extLst>
          </p:cNvPr>
          <p:cNvSpPr>
            <a:spLocks noGrp="1"/>
          </p:cNvSpPr>
          <p:nvPr>
            <p:ph idx="1"/>
          </p:nvPr>
        </p:nvSpPr>
        <p:spPr/>
        <p:txBody>
          <a:bodyPr>
            <a:normAutofit fontScale="85000" lnSpcReduction="20000"/>
          </a:bodyPr>
          <a:lstStyle/>
          <a:p>
            <a:r>
              <a:rPr lang="en-GB" dirty="0"/>
              <a:t>Introduction and definitions </a:t>
            </a:r>
          </a:p>
          <a:p>
            <a:r>
              <a:rPr lang="en-GB" dirty="0"/>
              <a:t>Ageing </a:t>
            </a:r>
          </a:p>
          <a:p>
            <a:r>
              <a:rPr lang="en-GB" dirty="0"/>
              <a:t>Common age related illnesses:</a:t>
            </a:r>
          </a:p>
          <a:p>
            <a:r>
              <a:rPr lang="en-GB" dirty="0"/>
              <a:t>Hearing loss</a:t>
            </a:r>
          </a:p>
          <a:p>
            <a:r>
              <a:rPr lang="en-GB" dirty="0"/>
              <a:t>Cataract/ visual impairment </a:t>
            </a:r>
            <a:r>
              <a:rPr lang="en-GB" dirty="0" smtClean="0"/>
              <a:t>/Refractive errors</a:t>
            </a:r>
          </a:p>
          <a:p>
            <a:r>
              <a:rPr lang="en-GB" dirty="0"/>
              <a:t> Diabetes mellitus</a:t>
            </a:r>
          </a:p>
          <a:p>
            <a:r>
              <a:rPr lang="en-GB" dirty="0"/>
              <a:t>High blood pressure </a:t>
            </a:r>
          </a:p>
          <a:p>
            <a:r>
              <a:rPr lang="en-GB" dirty="0" smtClean="0"/>
              <a:t> </a:t>
            </a:r>
            <a:endParaRPr lang="en-GB" dirty="0"/>
          </a:p>
        </p:txBody>
      </p:sp>
    </p:spTree>
    <p:extLst>
      <p:ext uri="{BB962C8B-B14F-4D97-AF65-F5344CB8AC3E}">
        <p14:creationId xmlns:p14="http://schemas.microsoft.com/office/powerpoint/2010/main" val="262117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6DD37A-89FE-2947-962E-1348584A87D0}"/>
              </a:ext>
            </a:extLst>
          </p:cNvPr>
          <p:cNvSpPr>
            <a:spLocks noGrp="1"/>
          </p:cNvSpPr>
          <p:nvPr>
            <p:ph type="title"/>
          </p:nvPr>
        </p:nvSpPr>
        <p:spPr/>
        <p:txBody>
          <a:bodyPr/>
          <a:lstStyle/>
          <a:p>
            <a:r>
              <a:rPr lang="en-GB"/>
              <a:t>Musculoskeletal disorders:</a:t>
            </a:r>
            <a:endParaRPr lang="en-US"/>
          </a:p>
        </p:txBody>
      </p:sp>
      <p:sp>
        <p:nvSpPr>
          <p:cNvPr id="3" name="Content Placeholder 2">
            <a:extLst>
              <a:ext uri="{FF2B5EF4-FFF2-40B4-BE49-F238E27FC236}">
                <a16:creationId xmlns:a16="http://schemas.microsoft.com/office/drawing/2014/main" id="{59778FCC-ACF8-B145-B177-3DA7EA2B9E5B}"/>
              </a:ext>
            </a:extLst>
          </p:cNvPr>
          <p:cNvSpPr>
            <a:spLocks noGrp="1"/>
          </p:cNvSpPr>
          <p:nvPr>
            <p:ph idx="1"/>
          </p:nvPr>
        </p:nvSpPr>
        <p:spPr/>
        <p:txBody>
          <a:bodyPr>
            <a:normAutofit fontScale="85000" lnSpcReduction="10000"/>
          </a:bodyPr>
          <a:lstStyle/>
          <a:p>
            <a:r>
              <a:rPr lang="en-GB"/>
              <a:t>MSD are among the most common problems affecting older adults. </a:t>
            </a:r>
          </a:p>
          <a:p>
            <a:r>
              <a:rPr lang="en-GB"/>
              <a:t>These are conditions that affect bones, muscles, joints and certain connective tissues. </a:t>
            </a:r>
          </a:p>
          <a:p>
            <a:r>
              <a:rPr lang="en-GB"/>
              <a:t>They include long term (chronic) conditions. </a:t>
            </a:r>
          </a:p>
          <a:p>
            <a:r>
              <a:rPr lang="en-GB"/>
              <a:t>With age, musculoskeletal tissue show increasing bone fragility, loss of cartilage resistance,  decreased ligament elasticity,  loss of muscle strength and fat redistribution. </a:t>
            </a:r>
          </a:p>
          <a:p>
            <a:r>
              <a:rPr lang="en-GB"/>
              <a:t>There’s,  therefore, reduced ability of the tissues to carry out their normal functions. </a:t>
            </a:r>
          </a:p>
          <a:p>
            <a:r>
              <a:rPr lang="en-GB"/>
              <a:t>Muscle weakness </a:t>
            </a:r>
          </a:p>
          <a:p>
            <a:r>
              <a:rPr lang="en-GB"/>
              <a:t>Osteoarthritis/Gouty Arthritis </a:t>
            </a:r>
            <a:endParaRPr lang="en-US"/>
          </a:p>
        </p:txBody>
      </p:sp>
    </p:spTree>
    <p:extLst>
      <p:ext uri="{BB962C8B-B14F-4D97-AF65-F5344CB8AC3E}">
        <p14:creationId xmlns:p14="http://schemas.microsoft.com/office/powerpoint/2010/main" val="1360203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280F89-087A-0246-B31C-1D998D0C5C27}"/>
              </a:ext>
            </a:extLst>
          </p:cNvPr>
          <p:cNvSpPr>
            <a:spLocks noGrp="1"/>
          </p:cNvSpPr>
          <p:nvPr>
            <p:ph type="title"/>
          </p:nvPr>
        </p:nvSpPr>
        <p:spPr/>
        <p:txBody>
          <a:bodyPr/>
          <a:lstStyle/>
          <a:p>
            <a:r>
              <a:rPr lang="en-GB"/>
              <a:t>Common MSD:</a:t>
            </a:r>
            <a:endParaRPr lang="en-US"/>
          </a:p>
        </p:txBody>
      </p:sp>
      <p:sp>
        <p:nvSpPr>
          <p:cNvPr id="3" name="Content Placeholder 2">
            <a:extLst>
              <a:ext uri="{FF2B5EF4-FFF2-40B4-BE49-F238E27FC236}">
                <a16:creationId xmlns:a16="http://schemas.microsoft.com/office/drawing/2014/main" id="{FBBF8FC7-640E-F642-8FF2-57BDAFB266F1}"/>
              </a:ext>
            </a:extLst>
          </p:cNvPr>
          <p:cNvSpPr>
            <a:spLocks noGrp="1"/>
          </p:cNvSpPr>
          <p:nvPr>
            <p:ph idx="1"/>
          </p:nvPr>
        </p:nvSpPr>
        <p:spPr/>
        <p:txBody>
          <a:bodyPr/>
          <a:lstStyle/>
          <a:p>
            <a:r>
              <a:rPr lang="en-GB"/>
              <a:t>Arthritis </a:t>
            </a:r>
          </a:p>
          <a:p>
            <a:r>
              <a:rPr lang="en-GB"/>
              <a:t>Osteoarthritis- The cartilage within the joint breaks down Causing swelling,  stiffness and pain.</a:t>
            </a:r>
          </a:p>
          <a:p>
            <a:r>
              <a:rPr lang="en-GB"/>
              <a:t>Osteoporosis- loss in bone density and is faster in women because of their peculiar hormonal changes. </a:t>
            </a:r>
          </a:p>
          <a:p>
            <a:r>
              <a:rPr lang="en-GB"/>
              <a:t>Chronic lower back pain.</a:t>
            </a:r>
            <a:endParaRPr lang="en-US"/>
          </a:p>
        </p:txBody>
      </p:sp>
    </p:spTree>
    <p:extLst>
      <p:ext uri="{BB962C8B-B14F-4D97-AF65-F5344CB8AC3E}">
        <p14:creationId xmlns:p14="http://schemas.microsoft.com/office/powerpoint/2010/main" val="2391673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920C8A-C7DB-8348-A241-E04A3EB5FF73}"/>
              </a:ext>
            </a:extLst>
          </p:cNvPr>
          <p:cNvSpPr>
            <a:spLocks noGrp="1"/>
          </p:cNvSpPr>
          <p:nvPr>
            <p:ph type="title"/>
          </p:nvPr>
        </p:nvSpPr>
        <p:spPr/>
        <p:txBody>
          <a:bodyPr/>
          <a:lstStyle/>
          <a:p>
            <a:r>
              <a:rPr lang="en-GB"/>
              <a:t>Diet and Health:</a:t>
            </a:r>
            <a:endParaRPr lang="en-US"/>
          </a:p>
        </p:txBody>
      </p:sp>
      <p:sp>
        <p:nvSpPr>
          <p:cNvPr id="3" name="Content Placeholder 2">
            <a:extLst>
              <a:ext uri="{FF2B5EF4-FFF2-40B4-BE49-F238E27FC236}">
                <a16:creationId xmlns:a16="http://schemas.microsoft.com/office/drawing/2014/main" id="{D411B8DA-6E42-1F42-9645-5D916DC9B114}"/>
              </a:ext>
            </a:extLst>
          </p:cNvPr>
          <p:cNvSpPr>
            <a:spLocks noGrp="1"/>
          </p:cNvSpPr>
          <p:nvPr>
            <p:ph idx="1"/>
          </p:nvPr>
        </p:nvSpPr>
        <p:spPr/>
        <p:txBody>
          <a:bodyPr/>
          <a:lstStyle/>
          <a:p>
            <a:r>
              <a:rPr lang="en-GB"/>
              <a:t>Nutrition is the totality of what we ingest to provide for energy and growth and support our body functions. It constitutes:</a:t>
            </a:r>
          </a:p>
          <a:p>
            <a:r>
              <a:rPr lang="en-GB"/>
              <a:t>Macronutrient  - Carbohydrates,  Fats and Proteins </a:t>
            </a:r>
          </a:p>
          <a:p>
            <a:r>
              <a:rPr lang="en-GB"/>
              <a:t>Micronutrients- Vitamins and Minerals </a:t>
            </a:r>
          </a:p>
          <a:p>
            <a:r>
              <a:rPr lang="en-GB"/>
              <a:t>Fibre – These are Non digestible complex Carbohydrates that increase bulk in the gastrointestinal tract </a:t>
            </a:r>
          </a:p>
          <a:p>
            <a:endParaRPr lang="en-US"/>
          </a:p>
        </p:txBody>
      </p:sp>
    </p:spTree>
    <p:extLst>
      <p:ext uri="{BB962C8B-B14F-4D97-AF65-F5344CB8AC3E}">
        <p14:creationId xmlns:p14="http://schemas.microsoft.com/office/powerpoint/2010/main" val="38286440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9F64EB-6162-0649-9F89-15BCEEB1520F}"/>
              </a:ext>
            </a:extLst>
          </p:cNvPr>
          <p:cNvSpPr>
            <a:spLocks noGrp="1"/>
          </p:cNvSpPr>
          <p:nvPr>
            <p:ph type="title"/>
          </p:nvPr>
        </p:nvSpPr>
        <p:spPr/>
        <p:txBody>
          <a:bodyPr/>
          <a:lstStyle/>
          <a:p>
            <a:r>
              <a:rPr lang="en-GB"/>
              <a:t>Benefits:</a:t>
            </a:r>
            <a:endParaRPr lang="en-US"/>
          </a:p>
        </p:txBody>
      </p:sp>
      <p:sp>
        <p:nvSpPr>
          <p:cNvPr id="3" name="Content Placeholder 2">
            <a:extLst>
              <a:ext uri="{FF2B5EF4-FFF2-40B4-BE49-F238E27FC236}">
                <a16:creationId xmlns:a16="http://schemas.microsoft.com/office/drawing/2014/main" id="{1130BFD8-479B-204B-BEDB-37F07B628226}"/>
              </a:ext>
            </a:extLst>
          </p:cNvPr>
          <p:cNvSpPr>
            <a:spLocks noGrp="1"/>
          </p:cNvSpPr>
          <p:nvPr>
            <p:ph idx="1"/>
          </p:nvPr>
        </p:nvSpPr>
        <p:spPr/>
        <p:txBody>
          <a:bodyPr>
            <a:normAutofit fontScale="92500" lnSpcReduction="10000"/>
          </a:bodyPr>
          <a:lstStyle/>
          <a:p>
            <a:r>
              <a:rPr lang="en-GB"/>
              <a:t>They reduce cholesterol and glucose absorption,  thereby;</a:t>
            </a:r>
          </a:p>
          <a:p>
            <a:r>
              <a:rPr lang="en-GB"/>
              <a:t>Reducing the risk of </a:t>
            </a:r>
          </a:p>
          <a:p>
            <a:r>
              <a:rPr lang="en-GB"/>
              <a:t>Coronary Heart diseases</a:t>
            </a:r>
          </a:p>
          <a:p>
            <a:r>
              <a:rPr lang="en-GB"/>
              <a:t>Colon cancer</a:t>
            </a:r>
          </a:p>
          <a:p>
            <a:r>
              <a:rPr lang="en-GB"/>
              <a:t>Diabetes Mellitus</a:t>
            </a:r>
          </a:p>
          <a:p>
            <a:r>
              <a:rPr lang="en-GB"/>
              <a:t>Diverticulitis</a:t>
            </a:r>
          </a:p>
          <a:p>
            <a:r>
              <a:rPr lang="en-GB"/>
              <a:t>Haemorrhoids,  etc </a:t>
            </a:r>
            <a:endParaRPr lang="en-US"/>
          </a:p>
        </p:txBody>
      </p:sp>
    </p:spTree>
    <p:extLst>
      <p:ext uri="{BB962C8B-B14F-4D97-AF65-F5344CB8AC3E}">
        <p14:creationId xmlns:p14="http://schemas.microsoft.com/office/powerpoint/2010/main" val="39753425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009C4-A4C4-BA41-85E7-AA6792A57F99}"/>
              </a:ext>
            </a:extLst>
          </p:cNvPr>
          <p:cNvSpPr>
            <a:spLocks noGrp="1"/>
          </p:cNvSpPr>
          <p:nvPr>
            <p:ph type="title"/>
          </p:nvPr>
        </p:nvSpPr>
        <p:spPr/>
        <p:txBody>
          <a:bodyPr/>
          <a:lstStyle/>
          <a:p>
            <a:r>
              <a:rPr lang="en-GB"/>
              <a:t>Strategic management of Older Adults:</a:t>
            </a:r>
            <a:endParaRPr lang="en-US"/>
          </a:p>
        </p:txBody>
      </p:sp>
      <p:sp>
        <p:nvSpPr>
          <p:cNvPr id="3" name="Content Placeholder 2">
            <a:extLst>
              <a:ext uri="{FF2B5EF4-FFF2-40B4-BE49-F238E27FC236}">
                <a16:creationId xmlns:a16="http://schemas.microsoft.com/office/drawing/2014/main" id="{EE4D5FB9-89F8-194F-97DA-CF283E80AD58}"/>
              </a:ext>
            </a:extLst>
          </p:cNvPr>
          <p:cNvSpPr>
            <a:spLocks noGrp="1"/>
          </p:cNvSpPr>
          <p:nvPr>
            <p:ph idx="1"/>
          </p:nvPr>
        </p:nvSpPr>
        <p:spPr/>
        <p:txBody>
          <a:bodyPr/>
          <a:lstStyle/>
          <a:p>
            <a:r>
              <a:rPr lang="en-GB"/>
              <a:t>In general,  you can support your physical health by staying active,  eating and sleeping well and going to the doctor regularly. </a:t>
            </a:r>
          </a:p>
          <a:p>
            <a:r>
              <a:rPr lang="en-GB"/>
              <a:t>Mental Health </a:t>
            </a:r>
          </a:p>
          <a:p>
            <a:pPr marL="0" indent="0">
              <a:buNone/>
            </a:pPr>
            <a:r>
              <a:rPr lang="en-GB"/>
              <a:t>Interfacing with family members and friends; trying to stay positive and participating in activities you enjoy. </a:t>
            </a:r>
          </a:p>
          <a:p>
            <a:r>
              <a:rPr lang="en-GB"/>
              <a:t>Periodic cancer screening </a:t>
            </a:r>
            <a:endParaRPr lang="en-US"/>
          </a:p>
        </p:txBody>
      </p:sp>
    </p:spTree>
    <p:extLst>
      <p:ext uri="{BB962C8B-B14F-4D97-AF65-F5344CB8AC3E}">
        <p14:creationId xmlns:p14="http://schemas.microsoft.com/office/powerpoint/2010/main" val="11213474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D6FEBC-44C7-5C45-8700-F7EA72338D82}"/>
              </a:ext>
            </a:extLst>
          </p:cNvPr>
          <p:cNvSpPr>
            <a:spLocks noGrp="1"/>
          </p:cNvSpPr>
          <p:nvPr>
            <p:ph type="title"/>
          </p:nvPr>
        </p:nvSpPr>
        <p:spPr/>
        <p:txBody>
          <a:bodyPr/>
          <a:lstStyle/>
          <a:p>
            <a:r>
              <a:rPr lang="en-GB"/>
              <a:t>Conclusion:</a:t>
            </a:r>
            <a:endParaRPr lang="en-US"/>
          </a:p>
        </p:txBody>
      </p:sp>
      <p:sp>
        <p:nvSpPr>
          <p:cNvPr id="3" name="Content Placeholder 2">
            <a:extLst>
              <a:ext uri="{FF2B5EF4-FFF2-40B4-BE49-F238E27FC236}">
                <a16:creationId xmlns:a16="http://schemas.microsoft.com/office/drawing/2014/main" id="{030F951F-C1B8-A841-A0F4-83EB5F1E7167}"/>
              </a:ext>
            </a:extLst>
          </p:cNvPr>
          <p:cNvSpPr>
            <a:spLocks noGrp="1"/>
          </p:cNvSpPr>
          <p:nvPr>
            <p:ph idx="1"/>
          </p:nvPr>
        </p:nvSpPr>
        <p:spPr/>
        <p:txBody>
          <a:bodyPr/>
          <a:lstStyle/>
          <a:p>
            <a:r>
              <a:rPr lang="en-GB"/>
              <a:t>Aging is a beautiful thing,  but comes with its challenges. Whereas,  there is wisdom and experience to be shared, there is reduction in the physical functionality and sometimes mental challenges.  The extent of all of these are commonly genetically determined. </a:t>
            </a:r>
          </a:p>
          <a:p>
            <a:r>
              <a:rPr lang="en-GB"/>
              <a:t>Proactive steps are required to ensure smooth Aging </a:t>
            </a:r>
            <a:endParaRPr lang="en-US"/>
          </a:p>
        </p:txBody>
      </p:sp>
    </p:spTree>
    <p:extLst>
      <p:ext uri="{BB962C8B-B14F-4D97-AF65-F5344CB8AC3E}">
        <p14:creationId xmlns:p14="http://schemas.microsoft.com/office/powerpoint/2010/main" val="5602551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3" y="618517"/>
            <a:ext cx="9905998" cy="5280477"/>
          </a:xfrm>
        </p:spPr>
        <p:txBody>
          <a:bodyPr/>
          <a:lstStyle/>
          <a:p>
            <a:r>
              <a:rPr lang="en-US" dirty="0" smtClean="0"/>
              <a:t>THANK YOU FOR LISTENING</a:t>
            </a:r>
            <a:endParaRPr lang="en-US" dirty="0"/>
          </a:p>
        </p:txBody>
      </p:sp>
      <p:sp>
        <p:nvSpPr>
          <p:cNvPr id="3" name="Content Placeholder 2"/>
          <p:cNvSpPr>
            <a:spLocks noGrp="1"/>
          </p:cNvSpPr>
          <p:nvPr>
            <p:ph idx="1"/>
          </p:nvPr>
        </p:nvSpPr>
        <p:spPr>
          <a:xfrm>
            <a:off x="1141412" y="289932"/>
            <a:ext cx="9905999" cy="5501269"/>
          </a:xfrm>
        </p:spPr>
        <p:txBody>
          <a:bodyPr/>
          <a:lstStyle/>
          <a:p>
            <a:pPr marL="0" indent="0">
              <a:buNone/>
            </a:pPr>
            <a:r>
              <a:rPr lang="en-US" dirty="0" smtClean="0"/>
              <a:t>    </a:t>
            </a:r>
            <a:endParaRPr lang="en-US" dirty="0"/>
          </a:p>
        </p:txBody>
      </p:sp>
    </p:spTree>
    <p:extLst>
      <p:ext uri="{BB962C8B-B14F-4D97-AF65-F5344CB8AC3E}">
        <p14:creationId xmlns:p14="http://schemas.microsoft.com/office/powerpoint/2010/main" val="3350729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9C5713-A68B-394F-A591-361511CC2881}"/>
              </a:ext>
            </a:extLst>
          </p:cNvPr>
          <p:cNvSpPr>
            <a:spLocks noGrp="1"/>
          </p:cNvSpPr>
          <p:nvPr>
            <p:ph type="title"/>
          </p:nvPr>
        </p:nvSpPr>
        <p:spPr/>
        <p:txBody>
          <a:bodyPr/>
          <a:lstStyle/>
          <a:p>
            <a:r>
              <a:rPr lang="en-GB"/>
              <a:t>Outline (contd)</a:t>
            </a:r>
            <a:endParaRPr lang="en-US"/>
          </a:p>
        </p:txBody>
      </p:sp>
      <p:sp>
        <p:nvSpPr>
          <p:cNvPr id="3" name="Content Placeholder 2">
            <a:extLst>
              <a:ext uri="{FF2B5EF4-FFF2-40B4-BE49-F238E27FC236}">
                <a16:creationId xmlns:a16="http://schemas.microsoft.com/office/drawing/2014/main" id="{6DABD698-FEDA-7A4B-AB3C-87873E2D2E93}"/>
              </a:ext>
            </a:extLst>
          </p:cNvPr>
          <p:cNvSpPr>
            <a:spLocks noGrp="1"/>
          </p:cNvSpPr>
          <p:nvPr>
            <p:ph idx="1"/>
          </p:nvPr>
        </p:nvSpPr>
        <p:spPr/>
        <p:txBody>
          <a:bodyPr>
            <a:normAutofit fontScale="92500" lnSpcReduction="10000"/>
          </a:bodyPr>
          <a:lstStyle/>
          <a:p>
            <a:r>
              <a:rPr lang="en-GB" dirty="0" smtClean="0"/>
              <a:t>Depression </a:t>
            </a:r>
            <a:r>
              <a:rPr lang="en-GB" dirty="0"/>
              <a:t>and Dementia </a:t>
            </a:r>
          </a:p>
          <a:p>
            <a:r>
              <a:rPr lang="en-GB" dirty="0"/>
              <a:t>Cancers – lungs, breast, gynaecological cancers, Prostate,  </a:t>
            </a:r>
            <a:r>
              <a:rPr lang="en-GB" dirty="0" err="1"/>
              <a:t>etc</a:t>
            </a:r>
            <a:endParaRPr lang="en-GB" dirty="0"/>
          </a:p>
          <a:p>
            <a:r>
              <a:rPr lang="en-GB" dirty="0"/>
              <a:t>Chronic kidney diseases, renal failure, </a:t>
            </a:r>
            <a:r>
              <a:rPr lang="en-GB" dirty="0" err="1" smtClean="0"/>
              <a:t>etc</a:t>
            </a:r>
            <a:endParaRPr lang="en-GB" dirty="0" smtClean="0"/>
          </a:p>
          <a:p>
            <a:r>
              <a:rPr lang="en-GB" dirty="0"/>
              <a:t>Back/ neck pain</a:t>
            </a:r>
          </a:p>
          <a:p>
            <a:r>
              <a:rPr lang="en-GB" dirty="0"/>
              <a:t>Osteoarthritis </a:t>
            </a:r>
          </a:p>
          <a:p>
            <a:r>
              <a:rPr lang="en-GB" dirty="0"/>
              <a:t>Chronic obstructive pulmonary disease </a:t>
            </a:r>
            <a:endParaRPr lang="en-GB" dirty="0"/>
          </a:p>
          <a:p>
            <a:r>
              <a:rPr lang="en-GB" dirty="0"/>
              <a:t>Osteoporosis/ Muscle weaknesses. </a:t>
            </a:r>
            <a:endParaRPr lang="en-US" dirty="0"/>
          </a:p>
        </p:txBody>
      </p:sp>
    </p:spTree>
    <p:extLst>
      <p:ext uri="{BB962C8B-B14F-4D97-AF65-F5344CB8AC3E}">
        <p14:creationId xmlns:p14="http://schemas.microsoft.com/office/powerpoint/2010/main" val="4056462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2D9F0B-C0A1-6542-A0B7-E92CE72052B4}"/>
              </a:ext>
            </a:extLst>
          </p:cNvPr>
          <p:cNvSpPr>
            <a:spLocks noGrp="1"/>
          </p:cNvSpPr>
          <p:nvPr>
            <p:ph type="title"/>
          </p:nvPr>
        </p:nvSpPr>
        <p:spPr/>
        <p:txBody>
          <a:bodyPr/>
          <a:lstStyle/>
          <a:p>
            <a:r>
              <a:rPr lang="en-GB"/>
              <a:t>Introduction:</a:t>
            </a:r>
            <a:endParaRPr lang="en-US"/>
          </a:p>
        </p:txBody>
      </p:sp>
      <p:sp>
        <p:nvSpPr>
          <p:cNvPr id="3" name="Content Placeholder 2">
            <a:extLst>
              <a:ext uri="{FF2B5EF4-FFF2-40B4-BE49-F238E27FC236}">
                <a16:creationId xmlns:a16="http://schemas.microsoft.com/office/drawing/2014/main" id="{6D0FFE57-7F0F-F140-81E4-E67EEF10DA71}"/>
              </a:ext>
            </a:extLst>
          </p:cNvPr>
          <p:cNvSpPr>
            <a:spLocks noGrp="1"/>
          </p:cNvSpPr>
          <p:nvPr>
            <p:ph idx="1"/>
          </p:nvPr>
        </p:nvSpPr>
        <p:spPr/>
        <p:txBody>
          <a:bodyPr>
            <a:normAutofit fontScale="92500" lnSpcReduction="20000"/>
          </a:bodyPr>
          <a:lstStyle/>
          <a:p>
            <a:r>
              <a:rPr lang="en-GB"/>
              <a:t>Older cells function less well and in some organs cells die and are not replaced so the number of cells decrease eg testes, ovaries, liver, kidneys </a:t>
            </a:r>
          </a:p>
          <a:p>
            <a:r>
              <a:rPr lang="en-GB"/>
              <a:t>Ageing results from impact of accumulation of a wide variety of molecular and cellular damage over time </a:t>
            </a:r>
          </a:p>
          <a:p>
            <a:r>
              <a:rPr lang="en-GB"/>
              <a:t>Elderly population is growing all over the world. </a:t>
            </a:r>
          </a:p>
          <a:p>
            <a:r>
              <a:rPr lang="en-GB"/>
              <a:t>Older adults are more likely to develop one chronic condition or another. </a:t>
            </a:r>
          </a:p>
          <a:p>
            <a:r>
              <a:rPr lang="en-GB"/>
              <a:t>It is important that awareness is strong and families and the overall health systems are prepared to handle this growing need for healthy aging.</a:t>
            </a:r>
            <a:endParaRPr lang="en-US"/>
          </a:p>
        </p:txBody>
      </p:sp>
    </p:spTree>
    <p:extLst>
      <p:ext uri="{BB962C8B-B14F-4D97-AF65-F5344CB8AC3E}">
        <p14:creationId xmlns:p14="http://schemas.microsoft.com/office/powerpoint/2010/main" val="31248676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2F23C8-4DA3-AB4B-AC42-AE04B71F53E4}"/>
              </a:ext>
            </a:extLst>
          </p:cNvPr>
          <p:cNvSpPr>
            <a:spLocks noGrp="1"/>
          </p:cNvSpPr>
          <p:nvPr>
            <p:ph type="title"/>
          </p:nvPr>
        </p:nvSpPr>
        <p:spPr/>
        <p:txBody>
          <a:bodyPr/>
          <a:lstStyle/>
          <a:p>
            <a:r>
              <a:rPr lang="en-GB"/>
              <a:t>What is health? </a:t>
            </a:r>
            <a:endParaRPr lang="en-US"/>
          </a:p>
        </p:txBody>
      </p:sp>
      <p:sp>
        <p:nvSpPr>
          <p:cNvPr id="3" name="Content Placeholder 2">
            <a:extLst>
              <a:ext uri="{FF2B5EF4-FFF2-40B4-BE49-F238E27FC236}">
                <a16:creationId xmlns:a16="http://schemas.microsoft.com/office/drawing/2014/main" id="{F5886985-F327-B648-8078-F96099335050}"/>
              </a:ext>
            </a:extLst>
          </p:cNvPr>
          <p:cNvSpPr>
            <a:spLocks noGrp="1"/>
          </p:cNvSpPr>
          <p:nvPr>
            <p:ph idx="1"/>
          </p:nvPr>
        </p:nvSpPr>
        <p:spPr/>
        <p:txBody>
          <a:bodyPr/>
          <a:lstStyle/>
          <a:p>
            <a:r>
              <a:rPr lang="en-GB" dirty="0"/>
              <a:t>Is a state of complete physical,  mental and social well-being, and not just the absence of disease. </a:t>
            </a:r>
            <a:endParaRPr lang="en-GB" dirty="0" smtClean="0"/>
          </a:p>
          <a:p>
            <a:r>
              <a:rPr lang="en-US" altLang="en-US" b="1" dirty="0"/>
              <a:t>Wellness</a:t>
            </a:r>
            <a:r>
              <a:rPr lang="en-US" altLang="en-US" dirty="0"/>
              <a:t> or </a:t>
            </a:r>
            <a:r>
              <a:rPr lang="en-US" altLang="en-US" b="1" dirty="0"/>
              <a:t>optimum health </a:t>
            </a:r>
            <a:r>
              <a:rPr lang="en-US" altLang="en-US" dirty="0"/>
              <a:t>is a state of deliberate and constant efforts to remain healthy and to achieve the highest potential for well </a:t>
            </a:r>
            <a:r>
              <a:rPr lang="en-US" altLang="en-US" dirty="0" smtClean="0"/>
              <a:t>being </a:t>
            </a:r>
            <a:endParaRPr lang="en-GB" dirty="0"/>
          </a:p>
          <a:p>
            <a:r>
              <a:rPr lang="en-GB" dirty="0"/>
              <a:t>Health is actually a continuum.</a:t>
            </a:r>
            <a:endParaRPr lang="en-US" dirty="0"/>
          </a:p>
        </p:txBody>
      </p:sp>
    </p:spTree>
    <p:extLst>
      <p:ext uri="{BB962C8B-B14F-4D97-AF65-F5344CB8AC3E}">
        <p14:creationId xmlns:p14="http://schemas.microsoft.com/office/powerpoint/2010/main" val="17023173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 RELATED CONDITIONS: HEARING LOSS</a:t>
            </a:r>
            <a:endParaRPr lang="en-US" dirty="0"/>
          </a:p>
        </p:txBody>
      </p:sp>
      <p:sp>
        <p:nvSpPr>
          <p:cNvPr id="3" name="Content Placeholder 2"/>
          <p:cNvSpPr>
            <a:spLocks noGrp="1"/>
          </p:cNvSpPr>
          <p:nvPr>
            <p:ph idx="1"/>
          </p:nvPr>
        </p:nvSpPr>
        <p:spPr/>
        <p:txBody>
          <a:bodyPr/>
          <a:lstStyle/>
          <a:p>
            <a:r>
              <a:rPr lang="en-US" dirty="0" smtClean="0"/>
              <a:t>Age related hearing loss is also known as </a:t>
            </a:r>
            <a:r>
              <a:rPr lang="en-US" dirty="0" err="1" smtClean="0"/>
              <a:t>presbycusis</a:t>
            </a:r>
            <a:endParaRPr lang="en-US" dirty="0" smtClean="0"/>
          </a:p>
          <a:p>
            <a:r>
              <a:rPr lang="en-US" dirty="0" smtClean="0"/>
              <a:t>Is a gradual loss of hearing that occurs in both ears due to aging of the hearing organs</a:t>
            </a:r>
          </a:p>
          <a:p>
            <a:r>
              <a:rPr lang="en-US" dirty="0" smtClean="0"/>
              <a:t>It is the most common type of hearing loss</a:t>
            </a:r>
          </a:p>
          <a:p>
            <a:r>
              <a:rPr lang="en-US" dirty="0" smtClean="0"/>
              <a:t>Avoid exposure to noise and go for regular check-up </a:t>
            </a:r>
            <a:endParaRPr lang="en-US" dirty="0"/>
          </a:p>
        </p:txBody>
      </p:sp>
    </p:spTree>
    <p:extLst>
      <p:ext uri="{BB962C8B-B14F-4D97-AF65-F5344CB8AC3E}">
        <p14:creationId xmlns:p14="http://schemas.microsoft.com/office/powerpoint/2010/main" val="2266091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3" y="618518"/>
            <a:ext cx="9905998" cy="1277189"/>
          </a:xfrm>
        </p:spPr>
        <p:txBody>
          <a:bodyPr>
            <a:normAutofit/>
          </a:bodyPr>
          <a:lstStyle/>
          <a:p>
            <a:r>
              <a:rPr lang="en-US" sz="2800" dirty="0" smtClean="0"/>
              <a:t>AGE RELATED CONDITIONS: CATARACT/REFRACTIVE ERRORS/VISUAL IMPAIRMENT</a:t>
            </a:r>
            <a:endParaRPr lang="en-US" sz="2800" dirty="0"/>
          </a:p>
        </p:txBody>
      </p:sp>
      <p:sp>
        <p:nvSpPr>
          <p:cNvPr id="3" name="Content Placeholder 2"/>
          <p:cNvSpPr>
            <a:spLocks noGrp="1"/>
          </p:cNvSpPr>
          <p:nvPr>
            <p:ph idx="1"/>
          </p:nvPr>
        </p:nvSpPr>
        <p:spPr/>
        <p:txBody>
          <a:bodyPr/>
          <a:lstStyle/>
          <a:p>
            <a:r>
              <a:rPr lang="en-US" dirty="0" smtClean="0"/>
              <a:t>Cataracts are a leading cause of visual impairment in older people</a:t>
            </a:r>
          </a:p>
          <a:p>
            <a:r>
              <a:rPr lang="en-US" dirty="0" smtClean="0"/>
              <a:t>It is due to lens opacification which may result from several causes ranging from infections, diabetes, and trauma</a:t>
            </a:r>
          </a:p>
          <a:p>
            <a:r>
              <a:rPr lang="en-US" dirty="0" smtClean="0"/>
              <a:t>Contribute to frailty, falls, depression and cognitive impairment in this age group</a:t>
            </a:r>
          </a:p>
          <a:p>
            <a:r>
              <a:rPr lang="en-US" dirty="0" smtClean="0"/>
              <a:t>Amenable to surgery</a:t>
            </a:r>
            <a:endParaRPr lang="en-US" dirty="0"/>
          </a:p>
        </p:txBody>
      </p:sp>
    </p:spTree>
    <p:extLst>
      <p:ext uri="{BB962C8B-B14F-4D97-AF65-F5344CB8AC3E}">
        <p14:creationId xmlns:p14="http://schemas.microsoft.com/office/powerpoint/2010/main" val="39030242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3" y="618518"/>
            <a:ext cx="9905998" cy="864594"/>
          </a:xfrm>
        </p:spPr>
        <p:txBody>
          <a:bodyPr>
            <a:normAutofit fontScale="90000"/>
          </a:bodyPr>
          <a:lstStyle/>
          <a:p>
            <a:r>
              <a:rPr lang="en-US" dirty="0"/>
              <a:t>AGE RELATED CONDITIONS: CATARACT/REFRACTIVE ERRORS/VISUAL </a:t>
            </a:r>
            <a:r>
              <a:rPr lang="en-US" dirty="0" smtClean="0"/>
              <a:t>IMPAIRMENT </a:t>
            </a:r>
            <a:r>
              <a:rPr lang="en-US" dirty="0" err="1" smtClean="0"/>
              <a:t>contn</a:t>
            </a:r>
            <a:endParaRPr lang="en-US" dirty="0"/>
          </a:p>
        </p:txBody>
      </p:sp>
      <p:sp>
        <p:nvSpPr>
          <p:cNvPr id="3" name="Content Placeholder 2"/>
          <p:cNvSpPr>
            <a:spLocks noGrp="1"/>
          </p:cNvSpPr>
          <p:nvPr>
            <p:ph idx="1"/>
          </p:nvPr>
        </p:nvSpPr>
        <p:spPr/>
        <p:txBody>
          <a:bodyPr/>
          <a:lstStyle/>
          <a:p>
            <a:r>
              <a:rPr lang="en-US" dirty="0" smtClean="0"/>
              <a:t>Refractive errors can develop with age and include presbyopia-lens becomes less flexible and rigid, myopia-shortsightedness, hyperopia-long sightedness and astigmatism-lens is not perfectly round or spherical</a:t>
            </a:r>
          </a:p>
          <a:p>
            <a:r>
              <a:rPr lang="en-US" dirty="0" smtClean="0"/>
              <a:t>Eye glasses can be used to correct above abnormalities</a:t>
            </a:r>
          </a:p>
          <a:p>
            <a:r>
              <a:rPr lang="en-US" dirty="0" smtClean="0"/>
              <a:t>Seek the services of the eye doctor early</a:t>
            </a:r>
          </a:p>
          <a:p>
            <a:endParaRPr lang="en-US" dirty="0"/>
          </a:p>
        </p:txBody>
      </p:sp>
    </p:spTree>
    <p:extLst>
      <p:ext uri="{BB962C8B-B14F-4D97-AF65-F5344CB8AC3E}">
        <p14:creationId xmlns:p14="http://schemas.microsoft.com/office/powerpoint/2010/main" val="13780985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00459-9D8B-D74B-AF3A-C50CFBF0B1FD}"/>
              </a:ext>
            </a:extLst>
          </p:cNvPr>
          <p:cNvSpPr>
            <a:spLocks noGrp="1"/>
          </p:cNvSpPr>
          <p:nvPr>
            <p:ph type="title"/>
          </p:nvPr>
        </p:nvSpPr>
        <p:spPr/>
        <p:txBody>
          <a:bodyPr>
            <a:normAutofit/>
          </a:bodyPr>
          <a:lstStyle/>
          <a:p>
            <a:r>
              <a:rPr lang="en-GB" sz="2800" dirty="0" smtClean="0"/>
              <a:t>Common age </a:t>
            </a:r>
            <a:r>
              <a:rPr lang="en-GB" sz="2800" dirty="0"/>
              <a:t>related diseases</a:t>
            </a:r>
            <a:r>
              <a:rPr lang="en-GB" sz="2800" dirty="0" smtClean="0"/>
              <a:t>: CARDIOVASCULAR </a:t>
            </a:r>
            <a:r>
              <a:rPr lang="en-GB" sz="2800" dirty="0"/>
              <a:t>DISEASES</a:t>
            </a:r>
            <a:br>
              <a:rPr lang="en-GB" sz="2800" dirty="0"/>
            </a:br>
            <a:endParaRPr lang="en-US" sz="2800" dirty="0"/>
          </a:p>
        </p:txBody>
      </p:sp>
      <p:sp>
        <p:nvSpPr>
          <p:cNvPr id="3" name="Content Placeholder 2">
            <a:extLst>
              <a:ext uri="{FF2B5EF4-FFF2-40B4-BE49-F238E27FC236}">
                <a16:creationId xmlns:a16="http://schemas.microsoft.com/office/drawing/2014/main" id="{0485C975-4419-0545-A2F4-A1E0736F41BD}"/>
              </a:ext>
            </a:extLst>
          </p:cNvPr>
          <p:cNvSpPr>
            <a:spLocks noGrp="1"/>
          </p:cNvSpPr>
          <p:nvPr>
            <p:ph idx="1"/>
          </p:nvPr>
        </p:nvSpPr>
        <p:spPr>
          <a:xfrm>
            <a:off x="1141412" y="1594624"/>
            <a:ext cx="9905999" cy="4196577"/>
          </a:xfrm>
        </p:spPr>
        <p:txBody>
          <a:bodyPr>
            <a:normAutofit fontScale="70000" lnSpcReduction="20000"/>
          </a:bodyPr>
          <a:lstStyle/>
          <a:p>
            <a:r>
              <a:rPr lang="en-GB" dirty="0" smtClean="0"/>
              <a:t>These </a:t>
            </a:r>
            <a:r>
              <a:rPr lang="en-GB" dirty="0"/>
              <a:t>are diseases involving the Heart and blood vessels. </a:t>
            </a:r>
          </a:p>
          <a:p>
            <a:r>
              <a:rPr lang="en-GB" dirty="0"/>
              <a:t>They are the number one killer world wide.</a:t>
            </a:r>
          </a:p>
          <a:p>
            <a:r>
              <a:rPr lang="en-GB" dirty="0"/>
              <a:t>Examples include:</a:t>
            </a:r>
          </a:p>
          <a:p>
            <a:r>
              <a:rPr lang="en-GB" dirty="0"/>
              <a:t>Coronary Artery disease – This is a situation where the flow of oxygen rich blood to the heart is blocked or reduced. This causes the heart to fail in performing it’s function of pumping blood to the whole body.</a:t>
            </a:r>
          </a:p>
          <a:p>
            <a:r>
              <a:rPr lang="en-GB" dirty="0"/>
              <a:t>High Blood Pressure- When the pressure within the blood vessels is unacceptably high. This could lead to several complications and is also a multi-systemic condition. </a:t>
            </a:r>
          </a:p>
          <a:p>
            <a:r>
              <a:rPr lang="en-GB" dirty="0"/>
              <a:t>It can lead to cardiac failure,  Cerebrovascular accidents (Stroke), Visual challenges,  kidney failure, and other Systemic problems </a:t>
            </a:r>
          </a:p>
          <a:p>
            <a:r>
              <a:rPr lang="en-GB" dirty="0"/>
              <a:t>Cardiac Arrest- this is when the cardiac functions can no longer be sustained and the heart stops beating. </a:t>
            </a:r>
          </a:p>
        </p:txBody>
      </p:sp>
    </p:spTree>
    <p:extLst>
      <p:ext uri="{BB962C8B-B14F-4D97-AF65-F5344CB8AC3E}">
        <p14:creationId xmlns:p14="http://schemas.microsoft.com/office/powerpoint/2010/main" val="33987284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otalTime>110</TotalTime>
  <Words>1578</Words>
  <Application>Microsoft Office PowerPoint</Application>
  <PresentationFormat>Widescreen</PresentationFormat>
  <Paragraphs>142</Paragraphs>
  <Slides>26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Arial</vt:lpstr>
      <vt:lpstr>Trebuchet MS</vt:lpstr>
      <vt:lpstr>Tw Cen MT</vt:lpstr>
      <vt:lpstr>Circuit</vt:lpstr>
      <vt:lpstr>Health and Wellness: Managing age related illnesses and Musculoskeletal disorders.</vt:lpstr>
      <vt:lpstr>Outline:</vt:lpstr>
      <vt:lpstr>Outline (contd)</vt:lpstr>
      <vt:lpstr>Introduction:</vt:lpstr>
      <vt:lpstr>What is health? </vt:lpstr>
      <vt:lpstr>AGE RELATED CONDITIONS: HEARING LOSS</vt:lpstr>
      <vt:lpstr>AGE RELATED CONDITIONS: CATARACT/REFRACTIVE ERRORS/VISUAL IMPAIRMENT</vt:lpstr>
      <vt:lpstr>AGE RELATED CONDITIONS: CATARACT/REFRACTIVE ERRORS/VISUAL IMPAIRMENT contn</vt:lpstr>
      <vt:lpstr>Common age related diseases: CARDIOVASCULAR DISEASES </vt:lpstr>
      <vt:lpstr>HYPERTENSION</vt:lpstr>
      <vt:lpstr>Stroke:</vt:lpstr>
      <vt:lpstr>METABOLIC DISEASES: Diabetes mellitus</vt:lpstr>
      <vt:lpstr>Common age related diseases: KIDNEY PROBLEMS </vt:lpstr>
      <vt:lpstr>COMMON AGE RELATED DISEASES: Dementia/ Alzheimer’s disease/DEPRESSION </vt:lpstr>
      <vt:lpstr>Osteoporosis:</vt:lpstr>
      <vt:lpstr>ABNORMAL GROWTH/Cancers:</vt:lpstr>
      <vt:lpstr>Specific for Men: Benign Prostatic Hypertrophy (BPH):  </vt:lpstr>
      <vt:lpstr>SPECIFIC FOR MEN: Prostate Cancer:</vt:lpstr>
      <vt:lpstr>SPECIFIC ISSUES OF OLDER WOMEN:</vt:lpstr>
      <vt:lpstr>Musculoskeletal disorders:</vt:lpstr>
      <vt:lpstr>Common MSD:</vt:lpstr>
      <vt:lpstr>Diet and Health:</vt:lpstr>
      <vt:lpstr>Benefits:</vt:lpstr>
      <vt:lpstr>Strategic management of Older Adults:</vt:lpstr>
      <vt:lpstr>Conclusion:</vt:lpstr>
      <vt:lpstr>THANK YOU FOR LISTENING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 and Wellness: Managing age related illnesses and Musculoskeletal disorders.</dc:title>
  <dc:creator>Unknown User</dc:creator>
  <cp:lastModifiedBy>DR OCHEIFA MATTEW</cp:lastModifiedBy>
  <cp:revision>18</cp:revision>
  <dcterms:created xsi:type="dcterms:W3CDTF">2025-01-14T12:08:13Z</dcterms:created>
  <dcterms:modified xsi:type="dcterms:W3CDTF">2025-01-22T11:17:51Z</dcterms:modified>
</cp:coreProperties>
</file>