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53"/>
  </p:notesMasterIdLst>
  <p:sldIdLst>
    <p:sldId id="308" r:id="rId2"/>
    <p:sldId id="302" r:id="rId3"/>
    <p:sldId id="296" r:id="rId4"/>
    <p:sldId id="257" r:id="rId5"/>
    <p:sldId id="258" r:id="rId6"/>
    <p:sldId id="261" r:id="rId7"/>
    <p:sldId id="262" r:id="rId8"/>
    <p:sldId id="259" r:id="rId9"/>
    <p:sldId id="260" r:id="rId10"/>
    <p:sldId id="299" r:id="rId11"/>
    <p:sldId id="263" r:id="rId12"/>
    <p:sldId id="264" r:id="rId13"/>
    <p:sldId id="265" r:id="rId14"/>
    <p:sldId id="266" r:id="rId15"/>
    <p:sldId id="307" r:id="rId16"/>
    <p:sldId id="267" r:id="rId17"/>
    <p:sldId id="268" r:id="rId18"/>
    <p:sldId id="269" r:id="rId19"/>
    <p:sldId id="270" r:id="rId20"/>
    <p:sldId id="271" r:id="rId21"/>
    <p:sldId id="272" r:id="rId22"/>
    <p:sldId id="277" r:id="rId23"/>
    <p:sldId id="273" r:id="rId24"/>
    <p:sldId id="274" r:id="rId25"/>
    <p:sldId id="275" r:id="rId26"/>
    <p:sldId id="276" r:id="rId27"/>
    <p:sldId id="279" r:id="rId28"/>
    <p:sldId id="305" r:id="rId29"/>
    <p:sldId id="278" r:id="rId30"/>
    <p:sldId id="280" r:id="rId31"/>
    <p:sldId id="303" r:id="rId32"/>
    <p:sldId id="304" r:id="rId33"/>
    <p:sldId id="281" r:id="rId34"/>
    <p:sldId id="282" r:id="rId35"/>
    <p:sldId id="283" r:id="rId36"/>
    <p:sldId id="284" r:id="rId37"/>
    <p:sldId id="285" r:id="rId38"/>
    <p:sldId id="286" r:id="rId39"/>
    <p:sldId id="287" r:id="rId40"/>
    <p:sldId id="288" r:id="rId41"/>
    <p:sldId id="289" r:id="rId42"/>
    <p:sldId id="290" r:id="rId43"/>
    <p:sldId id="297" r:id="rId44"/>
    <p:sldId id="292" r:id="rId45"/>
    <p:sldId id="293" r:id="rId46"/>
    <p:sldId id="291" r:id="rId47"/>
    <p:sldId id="294" r:id="rId48"/>
    <p:sldId id="295" r:id="rId49"/>
    <p:sldId id="298" r:id="rId50"/>
    <p:sldId id="306" r:id="rId51"/>
    <p:sldId id="300"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slide" Target="slides/slide40.xml" /><Relationship Id="rId54"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theme" Target="theme/theme1.xml" /><Relationship Id="rId8" Type="http://schemas.openxmlformats.org/officeDocument/2006/relationships/slide" Target="slides/slide7.xml" /><Relationship Id="rId51" Type="http://schemas.openxmlformats.org/officeDocument/2006/relationships/slide" Target="slides/slide50.xml" /><Relationship Id="rId3" Type="http://schemas.openxmlformats.org/officeDocument/2006/relationships/slide" Target="slides/slide2.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8B82CF-6D3E-4BD8-9A45-C99F6B7F42D4}" type="datetimeFigureOut">
              <a:rPr lang="en-US" smtClean="0"/>
              <a:t>6/14/2024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2CC95A-896D-4B18-A081-7CA513CC357B}" type="slidenum">
              <a:rPr lang="en-US" smtClean="0"/>
              <a:t>‹#›</a:t>
            </a:fld>
            <a:endParaRPr lang="en-US"/>
          </a:p>
        </p:txBody>
      </p:sp>
    </p:spTree>
    <p:extLst>
      <p:ext uri="{BB962C8B-B14F-4D97-AF65-F5344CB8AC3E}">
        <p14:creationId xmlns:p14="http://schemas.microsoft.com/office/powerpoint/2010/main" val="3946252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well</a:t>
            </a:r>
          </a:p>
        </p:txBody>
      </p:sp>
      <p:sp>
        <p:nvSpPr>
          <p:cNvPr id="4" name="Slide Number Placeholder 3"/>
          <p:cNvSpPr>
            <a:spLocks noGrp="1"/>
          </p:cNvSpPr>
          <p:nvPr>
            <p:ph type="sldNum" sz="quarter" idx="10"/>
          </p:nvPr>
        </p:nvSpPr>
        <p:spPr/>
        <p:txBody>
          <a:bodyPr/>
          <a:lstStyle/>
          <a:p>
            <a:fld id="{4B2CC95A-896D-4B18-A081-7CA513CC357B}" type="slidenum">
              <a:rPr lang="en-US" smtClean="0"/>
              <a:t>5</a:t>
            </a:fld>
            <a:endParaRPr lang="en-US"/>
          </a:p>
        </p:txBody>
      </p:sp>
    </p:spTree>
    <p:extLst>
      <p:ext uri="{BB962C8B-B14F-4D97-AF65-F5344CB8AC3E}">
        <p14:creationId xmlns:p14="http://schemas.microsoft.com/office/powerpoint/2010/main" val="4628232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6/14/2024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6/14/2024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6/14/2024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6/14/2024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6/14/2024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4102291"/>
          </a:xfrm>
        </p:spPr>
        <p:txBody>
          <a:bodyPr>
            <a:normAutofit/>
          </a:bodyPr>
          <a:lstStyle/>
          <a:p>
            <a:pPr marL="109728" indent="0" algn="just">
              <a:buNone/>
            </a:pPr>
            <a:endParaRPr lang="en-US" dirty="0"/>
          </a:p>
          <a:p>
            <a:pPr marL="109728" indent="0" algn="just">
              <a:buNone/>
            </a:pPr>
            <a:endParaRPr lang="en-US" dirty="0"/>
          </a:p>
          <a:p>
            <a:pPr marL="109728" indent="0" algn="ctr">
              <a:buNone/>
            </a:pPr>
            <a:r>
              <a:rPr lang="en-US" sz="3200" b="1" dirty="0"/>
              <a:t>      BY </a:t>
            </a:r>
          </a:p>
          <a:p>
            <a:pPr marL="109728" indent="0" algn="ctr">
              <a:buNone/>
            </a:pPr>
            <a:endParaRPr lang="en-US" sz="3200" b="1" dirty="0"/>
          </a:p>
          <a:p>
            <a:pPr marL="109728" indent="0" algn="ctr">
              <a:buNone/>
            </a:pPr>
            <a:endParaRPr lang="en-US" sz="3200" b="1" dirty="0"/>
          </a:p>
          <a:p>
            <a:pPr marL="109728" indent="0" algn="ctr">
              <a:buNone/>
            </a:pPr>
            <a:r>
              <a:rPr lang="en-US" sz="3200" b="1" dirty="0"/>
              <a:t>IBIANG U. OBONO, </a:t>
            </a:r>
            <a:r>
              <a:rPr lang="en-US" sz="3200" b="1" i="1" dirty="0"/>
              <a:t>FCNA; FCTI</a:t>
            </a:r>
          </a:p>
        </p:txBody>
      </p:sp>
      <p:sp>
        <p:nvSpPr>
          <p:cNvPr id="3" name="Title 2"/>
          <p:cNvSpPr>
            <a:spLocks noGrp="1"/>
          </p:cNvSpPr>
          <p:nvPr>
            <p:ph type="title"/>
          </p:nvPr>
        </p:nvSpPr>
        <p:spPr>
          <a:xfrm>
            <a:off x="457200" y="274638"/>
            <a:ext cx="8229600" cy="1401762"/>
          </a:xfrm>
        </p:spPr>
        <p:txBody>
          <a:bodyPr>
            <a:noAutofit/>
          </a:bodyPr>
          <a:lstStyle/>
          <a:p>
            <a:pPr algn="just"/>
            <a:r>
              <a:rPr lang="en-US" sz="3200" dirty="0"/>
              <a:t>ACCOUNTABILITY AND TRANSPARENCY IN THE MANAGEMENT OF JUDOCIAL RESOURCES</a:t>
            </a:r>
          </a:p>
        </p:txBody>
      </p:sp>
    </p:spTree>
    <p:extLst>
      <p:ext uri="{BB962C8B-B14F-4D97-AF65-F5344CB8AC3E}">
        <p14:creationId xmlns:p14="http://schemas.microsoft.com/office/powerpoint/2010/main" val="1015313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211763"/>
          </a:xfrm>
        </p:spPr>
        <p:txBody>
          <a:bodyPr>
            <a:normAutofit fontScale="92500" lnSpcReduction="20000"/>
          </a:bodyPr>
          <a:lstStyle/>
          <a:p>
            <a:pPr algn="just"/>
            <a:r>
              <a:rPr lang="en-US" dirty="0"/>
              <a:t>Its value is not limited to  the financial enclave and democratic institutions, but families, traditional institutions, local authorities, religious organizations also require accountability. </a:t>
            </a:r>
          </a:p>
          <a:p>
            <a:pPr algn="just"/>
            <a:endParaRPr lang="en-US" dirty="0"/>
          </a:p>
          <a:p>
            <a:pPr algn="just"/>
            <a:r>
              <a:rPr lang="en-US" dirty="0"/>
              <a:t>We should all be reminded that Accountability shall be the last attribute that will be required of every mortal on the last day. </a:t>
            </a:r>
          </a:p>
          <a:p>
            <a:pPr algn="just"/>
            <a:endParaRPr lang="en-US" dirty="0"/>
          </a:p>
          <a:p>
            <a:pPr algn="just"/>
            <a:r>
              <a:rPr lang="en-US" dirty="0"/>
              <a:t>As professionals, the concept of Accountability is not new to us. This is because at the end  of every financial year  one statutory body or the other exercise their responsibility by requesting our respective public sector entities to account for financial resources entrusted to our Accounting Officers. </a:t>
            </a:r>
          </a:p>
          <a:p>
            <a:endParaRPr lang="en-US" dirty="0"/>
          </a:p>
        </p:txBody>
      </p:sp>
    </p:spTree>
    <p:extLst>
      <p:ext uri="{BB962C8B-B14F-4D97-AF65-F5344CB8AC3E}">
        <p14:creationId xmlns:p14="http://schemas.microsoft.com/office/powerpoint/2010/main" val="475630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0782"/>
            <a:ext cx="8229600" cy="6477000"/>
          </a:xfrm>
        </p:spPr>
        <p:txBody>
          <a:bodyPr>
            <a:normAutofit fontScale="25000" lnSpcReduction="20000"/>
          </a:bodyPr>
          <a:lstStyle/>
          <a:p>
            <a:pPr algn="just"/>
            <a:r>
              <a:rPr lang="en-US" sz="12800" dirty="0"/>
              <a:t> In effect, Accountability means to be held responsible for one’s actions or choices and if the actions are inimical to the organization or the public being served, the individual is made to face the consequences of the flawed actions.</a:t>
            </a:r>
          </a:p>
          <a:p>
            <a:pPr algn="just"/>
            <a:r>
              <a:rPr lang="en-US" sz="12800" dirty="0"/>
              <a:t>It refers to the acceptance of responsibility for honest and ethical conduct towards other.</a:t>
            </a:r>
          </a:p>
          <a:p>
            <a:pPr algn="just"/>
            <a:r>
              <a:rPr lang="en-US" sz="12800" dirty="0"/>
              <a:t>In the wider perspective, accountability extends responsibility to include clients, employees, government and the general public that benefit from the service being rendered.</a:t>
            </a:r>
          </a:p>
          <a:p>
            <a:pPr algn="just"/>
            <a:r>
              <a:rPr lang="en-US" sz="12800" dirty="0">
                <a:ea typeface="Times New Roman" panose="02020603050405020304" pitchFamily="18" charset="0"/>
                <a:cs typeface="Times New Roman" panose="02020603050405020304" pitchFamily="18" charset="0"/>
              </a:rPr>
              <a:t> </a:t>
            </a:r>
            <a:endParaRPr lang="en-US" dirty="0"/>
          </a:p>
        </p:txBody>
      </p:sp>
    </p:spTree>
    <p:extLst>
      <p:ext uri="{BB962C8B-B14F-4D97-AF65-F5344CB8AC3E}">
        <p14:creationId xmlns:p14="http://schemas.microsoft.com/office/powerpoint/2010/main" val="1034949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47500" lnSpcReduction="20000"/>
          </a:bodyPr>
          <a:lstStyle/>
          <a:p>
            <a:pPr algn="just"/>
            <a:r>
              <a:rPr lang="en-US" sz="5100" dirty="0">
                <a:ea typeface="Times New Roman" panose="02020603050405020304" pitchFamily="18" charset="0"/>
                <a:cs typeface="Times New Roman" panose="02020603050405020304" pitchFamily="18" charset="0"/>
              </a:rPr>
              <a:t>For instance, w</a:t>
            </a:r>
            <a:r>
              <a:rPr lang="x-none" sz="5100">
                <a:ea typeface="Times New Roman" panose="02020603050405020304" pitchFamily="18" charset="0"/>
                <a:cs typeface="Times New Roman" panose="02020603050405020304" pitchFamily="18" charset="0"/>
              </a:rPr>
              <a:t>hen the performance of a task is substandard, there may or may not be</a:t>
            </a:r>
            <a:r>
              <a:rPr lang="en-US" sz="5100" dirty="0">
                <a:ea typeface="Times New Roman" panose="02020603050405020304" pitchFamily="18" charset="0"/>
                <a:cs typeface="Times New Roman" panose="02020603050405020304" pitchFamily="18" charset="0"/>
              </a:rPr>
              <a:t> consequences. But when emphasis is placed on Accountability, </a:t>
            </a:r>
            <a:r>
              <a:rPr lang="x-none" sz="5100">
                <a:ea typeface="Times New Roman" panose="02020603050405020304" pitchFamily="18" charset="0"/>
                <a:cs typeface="Times New Roman" panose="02020603050405020304" pitchFamily="18" charset="0"/>
              </a:rPr>
              <a:t>the employee</a:t>
            </a:r>
            <a:r>
              <a:rPr lang="en-US" sz="5100" dirty="0">
                <a:ea typeface="Times New Roman" panose="02020603050405020304" pitchFamily="18" charset="0"/>
                <a:cs typeface="Times New Roman" panose="02020603050405020304" pitchFamily="18" charset="0"/>
              </a:rPr>
              <a:t>s</a:t>
            </a:r>
            <a:r>
              <a:rPr lang="x-none" sz="5100">
                <a:ea typeface="Times New Roman" panose="02020603050405020304" pitchFamily="18" charset="0"/>
                <a:cs typeface="Times New Roman" panose="02020603050405020304" pitchFamily="18" charset="0"/>
              </a:rPr>
              <a:t> </a:t>
            </a:r>
            <a:r>
              <a:rPr lang="en-US" sz="5100" dirty="0">
                <a:ea typeface="Times New Roman" panose="02020603050405020304" pitchFamily="18" charset="0"/>
                <a:cs typeface="Times New Roman" panose="02020603050405020304" pitchFamily="18" charset="0"/>
              </a:rPr>
              <a:t>are</a:t>
            </a:r>
            <a:r>
              <a:rPr lang="x-none" sz="5100">
                <a:ea typeface="Times New Roman" panose="02020603050405020304" pitchFamily="18" charset="0"/>
                <a:cs typeface="Times New Roman" panose="02020603050405020304" pitchFamily="18" charset="0"/>
              </a:rPr>
              <a:t> held responsible for successfully completing the task or</a:t>
            </a:r>
            <a:r>
              <a:rPr lang="en-US" sz="5100" dirty="0">
                <a:ea typeface="Times New Roman" panose="02020603050405020304" pitchFamily="18" charset="0"/>
                <a:cs typeface="Times New Roman" panose="02020603050405020304" pitchFamily="18" charset="0"/>
              </a:rPr>
              <a:t> asked to</a:t>
            </a:r>
            <a:r>
              <a:rPr lang="x-none" sz="5100">
                <a:ea typeface="Times New Roman" panose="02020603050405020304" pitchFamily="18" charset="0"/>
                <a:cs typeface="Times New Roman" panose="02020603050405020304" pitchFamily="18" charset="0"/>
              </a:rPr>
              <a:t> explain why they failed to do so.</a:t>
            </a:r>
            <a:endParaRPr lang="en-US" sz="5100" dirty="0">
              <a:ea typeface="Times New Roman" panose="02020603050405020304" pitchFamily="18" charset="0"/>
              <a:cs typeface="Times New Roman" panose="02020603050405020304" pitchFamily="18" charset="0"/>
            </a:endParaRPr>
          </a:p>
          <a:p>
            <a:pPr algn="just"/>
            <a:endParaRPr lang="en-US" sz="5100" dirty="0"/>
          </a:p>
          <a:p>
            <a:pPr algn="just"/>
            <a:r>
              <a:rPr lang="en-US" sz="5100" dirty="0"/>
              <a:t> Finally, Encyclopedia Britannica views accountability as ‘’principle according to which a person or institution is responsible for a set of duties required to give an account of their fulfillment to an authority that is in a position to issue rewards or punishment’’. </a:t>
            </a:r>
          </a:p>
          <a:p>
            <a:pPr algn="just"/>
            <a:endParaRPr lang="en-US" sz="5100" dirty="0"/>
          </a:p>
          <a:p>
            <a:pPr algn="just"/>
            <a:r>
              <a:rPr lang="en-US" sz="5100" dirty="0"/>
              <a:t>No matter the way we look at it, the demand for accountability give us assurance that assignments given to subordinates will be handled effectively using the right data and institutional instructions.</a:t>
            </a:r>
          </a:p>
        </p:txBody>
      </p:sp>
    </p:spTree>
    <p:extLst>
      <p:ext uri="{BB962C8B-B14F-4D97-AF65-F5344CB8AC3E}">
        <p14:creationId xmlns:p14="http://schemas.microsoft.com/office/powerpoint/2010/main" val="2345452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626291"/>
          </a:xfrm>
        </p:spPr>
        <p:txBody>
          <a:bodyPr>
            <a:normAutofit/>
          </a:bodyPr>
          <a:lstStyle/>
          <a:p>
            <a:r>
              <a:rPr lang="en-US" dirty="0"/>
              <a:t>In the Judiciary, Judicial Officers, Accounting Officers and other employees are required to account to the institution and the public.</a:t>
            </a:r>
          </a:p>
          <a:p>
            <a:pPr marL="109728" indent="0">
              <a:buNone/>
            </a:pPr>
            <a:endParaRPr lang="en-US" dirty="0"/>
          </a:p>
          <a:p>
            <a:r>
              <a:rPr lang="en-US" dirty="0"/>
              <a:t>For instance, a Judge can be seen to exercise political, financial and legal accountability.</a:t>
            </a:r>
          </a:p>
          <a:p>
            <a:pPr marL="109728" indent="0">
              <a:buNone/>
            </a:pPr>
            <a:endParaRPr lang="en-US" dirty="0"/>
          </a:p>
          <a:p>
            <a:r>
              <a:rPr lang="en-US" dirty="0"/>
              <a:t>A Judge whose decisions are criticized by civil society monitors  or frequently overturned on appeal may loose prestige and respect ( political Accountability).</a:t>
            </a:r>
          </a:p>
          <a:p>
            <a:endParaRPr lang="en-US" dirty="0"/>
          </a:p>
        </p:txBody>
      </p:sp>
    </p:spTree>
    <p:extLst>
      <p:ext uri="{BB962C8B-B14F-4D97-AF65-F5344CB8AC3E}">
        <p14:creationId xmlns:p14="http://schemas.microsoft.com/office/powerpoint/2010/main" val="3074479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r>
              <a:rPr lang="en-US" dirty="0"/>
              <a:t>The Judiciary’s management of resources and internal controls may be subjected to external review and audit ( Financial Accountability)</a:t>
            </a:r>
          </a:p>
          <a:p>
            <a:pPr marL="0" indent="0" algn="just">
              <a:buNone/>
            </a:pPr>
            <a:endParaRPr lang="en-US" dirty="0"/>
          </a:p>
          <a:p>
            <a:pPr algn="just"/>
            <a:r>
              <a:rPr lang="en-US" dirty="0"/>
              <a:t>Finally, Judges are at times subjected to disciplinary action under established code of conduct by the National Judicial Council. They and other staff can be held liable for any official misconduct ( legal Accountability).</a:t>
            </a:r>
          </a:p>
        </p:txBody>
      </p:sp>
    </p:spTree>
    <p:extLst>
      <p:ext uri="{BB962C8B-B14F-4D97-AF65-F5344CB8AC3E}">
        <p14:creationId xmlns:p14="http://schemas.microsoft.com/office/powerpoint/2010/main" val="4015870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8091"/>
          </a:xfrm>
        </p:spPr>
        <p:txBody>
          <a:bodyPr>
            <a:normAutofit fontScale="92500" lnSpcReduction="20000"/>
          </a:bodyPr>
          <a:lstStyle/>
          <a:p>
            <a:pPr algn="just"/>
            <a:r>
              <a:rPr lang="en-US" dirty="0"/>
              <a:t>There has been arguments with respect to which of the concepts between Accountability and Transparency should organizations focus on in the management of resources. </a:t>
            </a:r>
          </a:p>
          <a:p>
            <a:pPr algn="just"/>
            <a:r>
              <a:rPr lang="en-US" dirty="0"/>
              <a:t>While both can be looked upon independently, the concepts have impact on each other. </a:t>
            </a:r>
          </a:p>
          <a:p>
            <a:pPr algn="just"/>
            <a:r>
              <a:rPr lang="en-US" dirty="0"/>
              <a:t>A transparent operation cannot shy away from accountability, neither would an accountable transaction refrain from being confronted by any transparency challenge. </a:t>
            </a:r>
          </a:p>
          <a:p>
            <a:pPr algn="just"/>
            <a:r>
              <a:rPr lang="en-US" dirty="0"/>
              <a:t>Accountability and transparency are grossly interrelated and complementary. When both are in the same management boat, effectiveness and  efficiency would be the most likely outcome.</a:t>
            </a:r>
          </a:p>
        </p:txBody>
      </p:sp>
      <p:sp>
        <p:nvSpPr>
          <p:cNvPr id="3" name="Title 2"/>
          <p:cNvSpPr>
            <a:spLocks noGrp="1"/>
          </p:cNvSpPr>
          <p:nvPr>
            <p:ph type="title"/>
          </p:nvPr>
        </p:nvSpPr>
        <p:spPr>
          <a:xfrm>
            <a:off x="457200" y="76200"/>
            <a:ext cx="8229600" cy="990600"/>
          </a:xfrm>
        </p:spPr>
        <p:txBody>
          <a:bodyPr>
            <a:noAutofit/>
          </a:bodyPr>
          <a:lstStyle/>
          <a:p>
            <a:r>
              <a:rPr lang="en-US" sz="3200" dirty="0"/>
              <a:t>Relationship between Accountability and Transparency.</a:t>
            </a:r>
          </a:p>
        </p:txBody>
      </p:sp>
    </p:spTree>
    <p:extLst>
      <p:ext uri="{BB962C8B-B14F-4D97-AF65-F5344CB8AC3E}">
        <p14:creationId xmlns:p14="http://schemas.microsoft.com/office/powerpoint/2010/main" val="877182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525963"/>
          </a:xfrm>
        </p:spPr>
        <p:txBody>
          <a:bodyPr>
            <a:normAutofit/>
          </a:bodyPr>
          <a:lstStyle/>
          <a:p>
            <a:pPr algn="just"/>
            <a:r>
              <a:rPr lang="en-US" dirty="0"/>
              <a:t>The oxford dictionary defines  the word resource  as a stock or supply of money, materials, staff, and other assets that can be drawn on by a person or organization in order to function effectively. </a:t>
            </a:r>
          </a:p>
          <a:p>
            <a:pPr algn="just"/>
            <a:r>
              <a:rPr lang="en-US" dirty="0"/>
              <a:t>Dictionary .com puts it as a source of supply, support, or aid, especially one that can be readily drawn upon when needed.</a:t>
            </a:r>
          </a:p>
          <a:p>
            <a:pPr algn="just"/>
            <a:r>
              <a:rPr lang="en-US" dirty="0"/>
              <a:t>A resource is anything that is needed to accomplish a given task or project.</a:t>
            </a:r>
          </a:p>
          <a:p>
            <a:pPr algn="just"/>
            <a:endParaRPr lang="en-US" dirty="0"/>
          </a:p>
          <a:p>
            <a:endParaRPr lang="en-US" dirty="0"/>
          </a:p>
        </p:txBody>
      </p:sp>
      <p:sp>
        <p:nvSpPr>
          <p:cNvPr id="2" name="Title 1"/>
          <p:cNvSpPr>
            <a:spLocks noGrp="1"/>
          </p:cNvSpPr>
          <p:nvPr>
            <p:ph type="title"/>
          </p:nvPr>
        </p:nvSpPr>
        <p:spPr>
          <a:xfrm>
            <a:off x="457200" y="274638"/>
            <a:ext cx="8229600" cy="944562"/>
          </a:xfrm>
        </p:spPr>
        <p:txBody>
          <a:bodyPr/>
          <a:lstStyle/>
          <a:p>
            <a:pPr algn="ctr"/>
            <a:r>
              <a:rPr lang="en-US" dirty="0"/>
              <a:t>RESOURCE.</a:t>
            </a:r>
          </a:p>
        </p:txBody>
      </p:sp>
    </p:spTree>
    <p:extLst>
      <p:ext uri="{BB962C8B-B14F-4D97-AF65-F5344CB8AC3E}">
        <p14:creationId xmlns:p14="http://schemas.microsoft.com/office/powerpoint/2010/main" val="3111625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just"/>
            <a:r>
              <a:rPr lang="en-US" dirty="0"/>
              <a:t>In the light of the above, Judicial Resources can be said to mean any resources that are required to have a functional, effective and efficient judicial system in the country. These resources can be, the Judicial officers,  other employees, assets, financial, and time resources. </a:t>
            </a:r>
          </a:p>
          <a:p>
            <a:pPr algn="just"/>
            <a:r>
              <a:rPr lang="en-US" dirty="0"/>
              <a:t>The concepts of transparency and Accountability are no doubt, the effective pillars with strong potentials to strengthen the management of resources in any given system of administration including the Judiciary.</a:t>
            </a:r>
          </a:p>
          <a:p>
            <a:endParaRPr lang="en-US" dirty="0"/>
          </a:p>
        </p:txBody>
      </p:sp>
    </p:spTree>
    <p:extLst>
      <p:ext uri="{BB962C8B-B14F-4D97-AF65-F5344CB8AC3E}">
        <p14:creationId xmlns:p14="http://schemas.microsoft.com/office/powerpoint/2010/main" val="4079774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6019800"/>
          </a:xfrm>
        </p:spPr>
        <p:txBody>
          <a:bodyPr>
            <a:normAutofit fontScale="25000" lnSpcReduction="20000"/>
          </a:bodyPr>
          <a:lstStyle/>
          <a:p>
            <a:pPr algn="just"/>
            <a:r>
              <a:rPr lang="en-US" sz="11200" dirty="0"/>
              <a:t>As Brianna Hansen puts it, ‘’</a:t>
            </a:r>
            <a:r>
              <a:rPr lang="en-US" sz="11200" i="1" dirty="0"/>
              <a:t>Resource management is the </a:t>
            </a:r>
            <a:r>
              <a:rPr lang="en-US" sz="11200" dirty="0"/>
              <a:t>process of pre-planning, scheduling, and allocating your resources to maximize efficiency.’’ </a:t>
            </a:r>
          </a:p>
          <a:p>
            <a:pPr algn="just"/>
            <a:r>
              <a:rPr lang="en-US" sz="11200" dirty="0"/>
              <a:t>The whole essence of Resource </a:t>
            </a:r>
            <a:r>
              <a:rPr lang="en-US" sz="9600" dirty="0"/>
              <a:t>management</a:t>
            </a:r>
            <a:r>
              <a:rPr lang="en-US" sz="11200" dirty="0"/>
              <a:t> is in the use of resources which are mostly in short supply to obtain optimum results. </a:t>
            </a:r>
          </a:p>
          <a:p>
            <a:pPr algn="just"/>
            <a:r>
              <a:rPr lang="en-US" sz="11200" dirty="0"/>
              <a:t> It is the right mix of the available resources in a way that would produce the desired result and being able to improve and sustain production level with limited resources.</a:t>
            </a:r>
          </a:p>
          <a:p>
            <a:pPr algn="just"/>
            <a:r>
              <a:rPr lang="en-US" sz="11200" dirty="0"/>
              <a:t>Resource management can also mean a series of processes and techniques used to ensure that you have all the necessary resources to complete a project or meet business objectives</a:t>
            </a:r>
            <a:r>
              <a:rPr lang="en-US" dirty="0"/>
              <a:t>.</a:t>
            </a:r>
          </a:p>
        </p:txBody>
      </p:sp>
      <p:sp>
        <p:nvSpPr>
          <p:cNvPr id="2" name="Title 1"/>
          <p:cNvSpPr>
            <a:spLocks noGrp="1"/>
          </p:cNvSpPr>
          <p:nvPr>
            <p:ph type="title"/>
          </p:nvPr>
        </p:nvSpPr>
        <p:spPr>
          <a:xfrm>
            <a:off x="457200" y="274638"/>
            <a:ext cx="8229600" cy="639762"/>
          </a:xfrm>
        </p:spPr>
        <p:txBody>
          <a:bodyPr>
            <a:normAutofit fontScale="90000"/>
          </a:bodyPr>
          <a:lstStyle/>
          <a:p>
            <a:pPr algn="ctr"/>
            <a:r>
              <a:rPr lang="en-US" dirty="0"/>
              <a:t>RESOURCE MANAGEMENT.</a:t>
            </a:r>
          </a:p>
        </p:txBody>
      </p:sp>
    </p:spTree>
    <p:extLst>
      <p:ext uri="{BB962C8B-B14F-4D97-AF65-F5344CB8AC3E}">
        <p14:creationId xmlns:p14="http://schemas.microsoft.com/office/powerpoint/2010/main" val="37117400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867400"/>
          </a:xfrm>
        </p:spPr>
        <p:txBody>
          <a:bodyPr>
            <a:noAutofit/>
          </a:bodyPr>
          <a:lstStyle/>
          <a:p>
            <a:pPr algn="just"/>
            <a:endParaRPr lang="en-US" sz="2800" b="1" dirty="0"/>
          </a:p>
          <a:p>
            <a:pPr algn="just"/>
            <a:r>
              <a:rPr lang="en-US" sz="2800" b="1" dirty="0"/>
              <a:t>Avoids unforeseen hiccups: </a:t>
            </a:r>
            <a:r>
              <a:rPr lang="en-US" sz="2800" dirty="0"/>
              <a:t>By  having a good knowledge of resource management, managers can plan and overcome  problems before they occur.</a:t>
            </a:r>
          </a:p>
          <a:p>
            <a:pPr algn="just"/>
            <a:r>
              <a:rPr lang="en-US" sz="2800" b="1" dirty="0"/>
              <a:t>Prevents burnout: </a:t>
            </a:r>
            <a:r>
              <a:rPr lang="en-US" sz="2800" dirty="0"/>
              <a:t>Resource management techniques allows managers to avoid ‘over allocation’ or ‘(dependency’) of resources by gaining insight into their team’s workload.</a:t>
            </a:r>
          </a:p>
        </p:txBody>
      </p:sp>
      <p:sp>
        <p:nvSpPr>
          <p:cNvPr id="2" name="Title 1"/>
          <p:cNvSpPr>
            <a:spLocks noGrp="1"/>
          </p:cNvSpPr>
          <p:nvPr>
            <p:ph type="title"/>
          </p:nvPr>
        </p:nvSpPr>
        <p:spPr>
          <a:xfrm>
            <a:off x="533400" y="228600"/>
            <a:ext cx="8229600" cy="868362"/>
          </a:xfrm>
        </p:spPr>
        <p:txBody>
          <a:bodyPr>
            <a:normAutofit fontScale="90000"/>
          </a:bodyPr>
          <a:lstStyle/>
          <a:p>
            <a:pPr algn="ctr"/>
            <a:r>
              <a:rPr lang="en-US" b="1" dirty="0"/>
              <a:t>BENEFITS OF RESOURCE </a:t>
            </a:r>
            <a:r>
              <a:rPr lang="en-US" sz="3600" b="1" dirty="0"/>
              <a:t>MANAGEMENT</a:t>
            </a:r>
          </a:p>
        </p:txBody>
      </p:sp>
    </p:spTree>
    <p:extLst>
      <p:ext uri="{BB962C8B-B14F-4D97-AF65-F5344CB8AC3E}">
        <p14:creationId xmlns:p14="http://schemas.microsoft.com/office/powerpoint/2010/main" val="3761206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525963"/>
          </a:xfrm>
        </p:spPr>
        <p:txBody>
          <a:bodyPr>
            <a:normAutofit fontScale="92500" lnSpcReduction="10000"/>
          </a:bodyPr>
          <a:lstStyle/>
          <a:p>
            <a:pPr algn="just"/>
            <a:r>
              <a:rPr lang="en-US" dirty="0"/>
              <a:t>I am particularly humbled to have been given this rare privilege to deliver a paper at the National Judicial Institute (NJI). I want to specially thank the Administrator of NJI, </a:t>
            </a:r>
            <a:r>
              <a:rPr lang="en-US" b="1" dirty="0"/>
              <a:t>Hon. Justice Salisu G. Abdullahi (rtd.),</a:t>
            </a:r>
            <a:r>
              <a:rPr lang="en-US" dirty="0"/>
              <a:t> and the organizers of this workshop for  considering me to be part of the programme with the theme, </a:t>
            </a:r>
            <a:r>
              <a:rPr lang="en-US" b="1" dirty="0"/>
              <a:t>Strengthening Financial Transparency and Accountability in the Judiciary.</a:t>
            </a:r>
            <a:r>
              <a:rPr lang="en-US" dirty="0"/>
              <a:t> It is my sincere pleasure to discuss the related sub-theme with a high sense of responsibility and devoid of any form of prejudice.</a:t>
            </a:r>
          </a:p>
        </p:txBody>
      </p:sp>
      <p:sp>
        <p:nvSpPr>
          <p:cNvPr id="3" name="Title 2"/>
          <p:cNvSpPr>
            <a:spLocks noGrp="1"/>
          </p:cNvSpPr>
          <p:nvPr>
            <p:ph type="title"/>
          </p:nvPr>
        </p:nvSpPr>
        <p:spPr/>
        <p:txBody>
          <a:bodyPr/>
          <a:lstStyle/>
          <a:p>
            <a:pPr algn="ctr"/>
            <a:r>
              <a:rPr lang="en-US" dirty="0">
                <a:latin typeface="Century" panose="02040604050505020304" pitchFamily="18" charset="0"/>
              </a:rPr>
              <a:t>INTRODUCTION</a:t>
            </a:r>
            <a:r>
              <a:rPr lang="en-US" dirty="0"/>
              <a:t>.</a:t>
            </a:r>
          </a:p>
        </p:txBody>
      </p:sp>
    </p:spTree>
    <p:extLst>
      <p:ext uri="{BB962C8B-B14F-4D97-AF65-F5344CB8AC3E}">
        <p14:creationId xmlns:p14="http://schemas.microsoft.com/office/powerpoint/2010/main" val="17170892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r>
              <a:rPr lang="en-US" sz="2400" b="1" dirty="0"/>
              <a:t>Provides a safety net: </a:t>
            </a:r>
            <a:r>
              <a:rPr lang="en-US" sz="2400" dirty="0"/>
              <a:t>Even when it is obvious that a particular project  has failed because of lack of resources, Resource management gives a sense of satisfaction that at least something was done within the limit of available resources.</a:t>
            </a:r>
            <a:endParaRPr lang="en-US" sz="2400" b="1" dirty="0"/>
          </a:p>
          <a:p>
            <a:pPr algn="just"/>
            <a:r>
              <a:rPr lang="en-US" sz="2400" b="1" dirty="0"/>
              <a:t>Builds transparency: </a:t>
            </a:r>
            <a:r>
              <a:rPr lang="en-US" sz="2400" dirty="0"/>
              <a:t>The approach adopted to manage resources can be communicated or assessed by the public and other stakeholders to enhance transparency.</a:t>
            </a:r>
          </a:p>
          <a:p>
            <a:pPr algn="just"/>
            <a:r>
              <a:rPr lang="en-US" sz="2400" dirty="0"/>
              <a:t>From the above, we can say that the Nigerian Judiciary as an integral part of the socio economic and democratic environment of the Country has a duty to manage  resource at its disposal to enable it achieve results.</a:t>
            </a:r>
          </a:p>
          <a:p>
            <a:endParaRPr lang="en-US" sz="2400" dirty="0"/>
          </a:p>
        </p:txBody>
      </p:sp>
    </p:spTree>
    <p:extLst>
      <p:ext uri="{BB962C8B-B14F-4D97-AF65-F5344CB8AC3E}">
        <p14:creationId xmlns:p14="http://schemas.microsoft.com/office/powerpoint/2010/main" val="1162827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77500" lnSpcReduction="20000"/>
          </a:bodyPr>
          <a:lstStyle/>
          <a:p>
            <a:pPr algn="just"/>
            <a:r>
              <a:rPr lang="en-US" sz="3300" dirty="0"/>
              <a:t>Having stated the obvious in relation to the major concepts under discourse, as Accountants and Auditors, I consider it expedient  for us to focus on how these concepts affect our job performance.</a:t>
            </a:r>
          </a:p>
          <a:p>
            <a:pPr algn="just"/>
            <a:endParaRPr lang="en-US" sz="3300" dirty="0"/>
          </a:p>
          <a:p>
            <a:pPr algn="just"/>
            <a:r>
              <a:rPr lang="en-US" sz="3300" dirty="0"/>
              <a:t>In terms of the resources available to the Judiciary, the  Federal Government has already established institutions and projects to aid accountability and transparency in its management. It  is only incumbent on us to use our professional expertise to assist the Accounting Officers to manage the resources as expected by administrative and legal requirements.  So many rules and regulations have been put in place to enhance Accountability and Transparency in this regard. </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9875978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229600" cy="4983163"/>
          </a:xfrm>
        </p:spPr>
        <p:txBody>
          <a:bodyPr>
            <a:normAutofit/>
          </a:bodyPr>
          <a:lstStyle/>
          <a:p>
            <a:pPr algn="just"/>
            <a:r>
              <a:rPr lang="en-US" dirty="0"/>
              <a:t>The transparency initiatives already instituted by the government include; </a:t>
            </a:r>
          </a:p>
          <a:p>
            <a:pPr marL="109728" indent="0" algn="just">
              <a:buNone/>
            </a:pPr>
            <a:r>
              <a:rPr lang="en-US" dirty="0"/>
              <a:t> </a:t>
            </a:r>
          </a:p>
          <a:p>
            <a:pPr algn="just"/>
            <a:r>
              <a:rPr lang="en-US" b="1" dirty="0"/>
              <a:t>(a) Annual Budgets</a:t>
            </a:r>
            <a:r>
              <a:rPr lang="en-US" dirty="0"/>
              <a:t>: Each year, budget of the federation is prepared and presented to the Parliament (the representatives of the people) for scrutiny and appropriation. When passed into law, the appropriation Act becomes a public document that can be accessed by all Nigerians. This is a patriotic show of transparency to the citizens.</a:t>
            </a:r>
          </a:p>
        </p:txBody>
      </p:sp>
      <p:sp>
        <p:nvSpPr>
          <p:cNvPr id="2" name="Title 1"/>
          <p:cNvSpPr>
            <a:spLocks noGrp="1"/>
          </p:cNvSpPr>
          <p:nvPr>
            <p:ph type="title"/>
          </p:nvPr>
        </p:nvSpPr>
        <p:spPr/>
        <p:txBody>
          <a:bodyPr>
            <a:normAutofit/>
          </a:bodyPr>
          <a:lstStyle/>
          <a:p>
            <a:pPr algn="ctr"/>
            <a:r>
              <a:rPr lang="en-US" b="1" dirty="0"/>
              <a:t>TRANSPARENCY INITIATIVES.</a:t>
            </a:r>
          </a:p>
        </p:txBody>
      </p:sp>
    </p:spTree>
    <p:extLst>
      <p:ext uri="{BB962C8B-B14F-4D97-AF65-F5344CB8AC3E}">
        <p14:creationId xmlns:p14="http://schemas.microsoft.com/office/powerpoint/2010/main" val="33714585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just"/>
            <a:r>
              <a:rPr lang="en-US" b="1" dirty="0"/>
              <a:t>(b) Freedom of information Act: </a:t>
            </a:r>
            <a:r>
              <a:rPr lang="en-US" dirty="0"/>
              <a:t>on May 28, 2011 the freedom of information Act was enacted in Nigeria. Section 2 (</a:t>
            </a:r>
            <a:r>
              <a:rPr lang="en-US" dirty="0" err="1"/>
              <a:t>i</a:t>
            </a:r>
            <a:r>
              <a:rPr lang="en-US" dirty="0"/>
              <a:t>) of the Act states that “A public institution shall ensure that it records and keeps information about all its activities, operations and businesses”. </a:t>
            </a:r>
          </a:p>
          <a:p>
            <a:pPr algn="just"/>
            <a:r>
              <a:rPr lang="en-US" dirty="0"/>
              <a:t> section2(ii)  states that “A public institution shall ensure the proper organization and maintenance of all information in its custody in a manner that facilitates public access to such information”</a:t>
            </a:r>
          </a:p>
        </p:txBody>
      </p:sp>
    </p:spTree>
    <p:extLst>
      <p:ext uri="{BB962C8B-B14F-4D97-AF65-F5344CB8AC3E}">
        <p14:creationId xmlns:p14="http://schemas.microsoft.com/office/powerpoint/2010/main" val="33682934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r>
              <a:rPr lang="en-US" dirty="0"/>
              <a:t>Such information may also include the names, salaries, titles and dates of employment of all employees and officers of the institution, Section 3c(iv)</a:t>
            </a:r>
          </a:p>
          <a:p>
            <a:pPr algn="just"/>
            <a:r>
              <a:rPr lang="en-US" dirty="0"/>
              <a:t>Applicants who are denied information can seek redress in Court within 30 day from the date the information requested for was denied (Section 20). </a:t>
            </a:r>
          </a:p>
          <a:p>
            <a:pPr algn="just"/>
            <a:r>
              <a:rPr lang="en-US" dirty="0"/>
              <a:t>The main objection of the freedom of information  Act is to enhance transparency in the management of public resources. </a:t>
            </a:r>
          </a:p>
        </p:txBody>
      </p:sp>
    </p:spTree>
    <p:extLst>
      <p:ext uri="{BB962C8B-B14F-4D97-AF65-F5344CB8AC3E}">
        <p14:creationId xmlns:p14="http://schemas.microsoft.com/office/powerpoint/2010/main" val="13534059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77500" lnSpcReduction="20000"/>
          </a:bodyPr>
          <a:lstStyle/>
          <a:p>
            <a:pPr marL="109728" indent="0" algn="just">
              <a:buNone/>
            </a:pPr>
            <a:r>
              <a:rPr lang="en-US" dirty="0"/>
              <a:t> </a:t>
            </a:r>
            <a:r>
              <a:rPr lang="en-US" sz="3600" b="1" dirty="0"/>
              <a:t>(c) full disclosure of financial transactions</a:t>
            </a:r>
            <a:r>
              <a:rPr lang="en-US" b="1" dirty="0"/>
              <a:t>.</a:t>
            </a:r>
            <a:endParaRPr lang="en-US" dirty="0"/>
          </a:p>
          <a:p>
            <a:pPr algn="just"/>
            <a:r>
              <a:rPr lang="en-US" dirty="0"/>
              <a:t>In </a:t>
            </a:r>
            <a:r>
              <a:rPr lang="en-US" sz="3300" dirty="0"/>
              <a:t>2013 the Federal Government of Nigeria adopted the use of the International Public Sector  Accounting Standards (IPSAS) in reporting its Financial transactions. This initiative was further boosted with the adoption of IPSAS Accrual basis  from January, </a:t>
            </a:r>
            <a:r>
              <a:rPr lang="en-US" sz="3300"/>
              <a:t>2016.</a:t>
            </a:r>
          </a:p>
          <a:p>
            <a:pPr marL="109728" indent="0" algn="just">
              <a:buNone/>
            </a:pPr>
            <a:r>
              <a:rPr lang="en-US" sz="3300"/>
              <a:t> </a:t>
            </a:r>
            <a:endParaRPr lang="en-US" sz="3300" dirty="0"/>
          </a:p>
          <a:p>
            <a:pPr algn="just"/>
            <a:r>
              <a:rPr lang="en-US" sz="3300" dirty="0"/>
              <a:t>It was presided by the systematic codification of all government transactions into sectors and segment in such a way that all units of financial commitments can be uniquely identified. For instance, miscellaneous expenditure in the new national chart of Accounts (NCOA) has been broken down into specific economic code to  eliminate ambiguity and enhance transparency.</a:t>
            </a:r>
          </a:p>
          <a:p>
            <a:endParaRPr lang="en-US" dirty="0"/>
          </a:p>
        </p:txBody>
      </p:sp>
    </p:spTree>
    <p:extLst>
      <p:ext uri="{BB962C8B-B14F-4D97-AF65-F5344CB8AC3E}">
        <p14:creationId xmlns:p14="http://schemas.microsoft.com/office/powerpoint/2010/main" val="3766728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592763"/>
          </a:xfrm>
        </p:spPr>
        <p:txBody>
          <a:bodyPr/>
          <a:lstStyle/>
          <a:p>
            <a:pPr algn="just"/>
            <a:r>
              <a:rPr lang="en-US" dirty="0"/>
              <a:t>A major requirement of the IPSAS is full disclosure of all financial transaction </a:t>
            </a:r>
            <a:r>
              <a:rPr lang="en-US" dirty="0" err="1"/>
              <a:t>viz</a:t>
            </a:r>
            <a:r>
              <a:rPr lang="en-US" dirty="0"/>
              <a:t>; Revenue, Expenditure, Assets and liabilities of public sector entities.</a:t>
            </a:r>
          </a:p>
          <a:p>
            <a:pPr algn="just"/>
            <a:r>
              <a:rPr lang="en-US" dirty="0"/>
              <a:t>The  aim is to engender accountability and transparency in all public sector oriented  institution. </a:t>
            </a:r>
          </a:p>
          <a:p>
            <a:pPr algn="just"/>
            <a:endParaRPr lang="en-US" dirty="0"/>
          </a:p>
          <a:p>
            <a:endParaRPr lang="en-US" dirty="0"/>
          </a:p>
        </p:txBody>
      </p:sp>
    </p:spTree>
    <p:extLst>
      <p:ext uri="{BB962C8B-B14F-4D97-AF65-F5344CB8AC3E}">
        <p14:creationId xmlns:p14="http://schemas.microsoft.com/office/powerpoint/2010/main" val="6459009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867400"/>
          </a:xfrm>
        </p:spPr>
        <p:txBody>
          <a:bodyPr>
            <a:noAutofit/>
          </a:bodyPr>
          <a:lstStyle/>
          <a:p>
            <a:pPr algn="just"/>
            <a:r>
              <a:rPr lang="en-US" dirty="0"/>
              <a:t>Government ministries, Departments and Agencies are encouraged to organize their procurement processes in a way to reflect transparency.</a:t>
            </a:r>
          </a:p>
          <a:p>
            <a:pPr algn="just"/>
            <a:r>
              <a:rPr lang="en-US" dirty="0"/>
              <a:t>The fundamentals of procurement as enshrined in section 16 of the public Procurement Act 2007,  the requirement for advertisement for contracts, open competitive bidding in section 24, and the invitation of civil society organizations during bid opening are all legal frameworks to boost transparency in the procurement process. </a:t>
            </a:r>
          </a:p>
        </p:txBody>
      </p:sp>
      <p:sp>
        <p:nvSpPr>
          <p:cNvPr id="2" name="Title 1"/>
          <p:cNvSpPr>
            <a:spLocks noGrp="1"/>
          </p:cNvSpPr>
          <p:nvPr>
            <p:ph type="title"/>
          </p:nvPr>
        </p:nvSpPr>
        <p:spPr>
          <a:xfrm>
            <a:off x="457200" y="274638"/>
            <a:ext cx="8229600" cy="563562"/>
          </a:xfrm>
        </p:spPr>
        <p:txBody>
          <a:bodyPr>
            <a:normAutofit fontScale="90000"/>
          </a:bodyPr>
          <a:lstStyle/>
          <a:p>
            <a:pPr algn="ctr"/>
            <a:r>
              <a:rPr lang="en-US" dirty="0"/>
              <a:t>PROCUREMENT PROCEDURE.</a:t>
            </a:r>
          </a:p>
        </p:txBody>
      </p:sp>
    </p:spTree>
    <p:extLst>
      <p:ext uri="{BB962C8B-B14F-4D97-AF65-F5344CB8AC3E}">
        <p14:creationId xmlns:p14="http://schemas.microsoft.com/office/powerpoint/2010/main" val="9685365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a:t>Parliamentary oversight by both chambers of the National Assembly is no doubt aimed helping the representatives of the people have a fair knowledge of how the funds appropriated to the judiciary is utilized.</a:t>
            </a:r>
          </a:p>
          <a:p>
            <a:pPr algn="just"/>
            <a:r>
              <a:rPr lang="en-US" dirty="0"/>
              <a:t>Their visits have both accountability  and transparency implication since they can have assess to what has been done, and can ask question about what has not been done correctly.</a:t>
            </a:r>
          </a:p>
        </p:txBody>
      </p:sp>
      <p:sp>
        <p:nvSpPr>
          <p:cNvPr id="3" name="Title 2"/>
          <p:cNvSpPr>
            <a:spLocks noGrp="1"/>
          </p:cNvSpPr>
          <p:nvPr>
            <p:ph type="title"/>
          </p:nvPr>
        </p:nvSpPr>
        <p:spPr/>
        <p:txBody>
          <a:bodyPr>
            <a:normAutofit/>
          </a:bodyPr>
          <a:lstStyle/>
          <a:p>
            <a:pPr algn="ctr"/>
            <a:r>
              <a:rPr lang="en-US" dirty="0"/>
              <a:t>PARLIAMENTARY OVERSIGHT.</a:t>
            </a:r>
          </a:p>
        </p:txBody>
      </p:sp>
    </p:spTree>
    <p:extLst>
      <p:ext uri="{BB962C8B-B14F-4D97-AF65-F5344CB8AC3E}">
        <p14:creationId xmlns:p14="http://schemas.microsoft.com/office/powerpoint/2010/main" val="30387625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a:t>Accountability in government starts with the provision of the necessary laws, rules and regulations that guide official conduct.</a:t>
            </a:r>
          </a:p>
          <a:p>
            <a:pPr algn="just"/>
            <a:r>
              <a:rPr lang="en-US" dirty="0"/>
              <a:t> Besides, the relevant data, tool and personnel required for effective performance are also expected to be provided.</a:t>
            </a:r>
          </a:p>
          <a:p>
            <a:pPr algn="just"/>
            <a:r>
              <a:rPr lang="en-US" dirty="0"/>
              <a:t>This is important, so that individuals or institutions that have to be evaluated will have no excuse for ineffectiveness or poor performance.</a:t>
            </a:r>
          </a:p>
        </p:txBody>
      </p:sp>
      <p:sp>
        <p:nvSpPr>
          <p:cNvPr id="2" name="Title 1"/>
          <p:cNvSpPr>
            <a:spLocks noGrp="1"/>
          </p:cNvSpPr>
          <p:nvPr>
            <p:ph type="title"/>
          </p:nvPr>
        </p:nvSpPr>
        <p:spPr/>
        <p:txBody>
          <a:bodyPr>
            <a:normAutofit/>
          </a:bodyPr>
          <a:lstStyle/>
          <a:p>
            <a:pPr algn="ctr"/>
            <a:r>
              <a:rPr lang="en-US" sz="3200" dirty="0">
                <a:latin typeface="+mn-lt"/>
              </a:rPr>
              <a:t>ACCOUNTABILITY INITIATIVES</a:t>
            </a:r>
            <a:r>
              <a:rPr lang="en-US" sz="3200" b="1" dirty="0">
                <a:latin typeface="+mn-lt"/>
              </a:rPr>
              <a:t>.</a:t>
            </a:r>
          </a:p>
        </p:txBody>
      </p:sp>
    </p:spTree>
    <p:extLst>
      <p:ext uri="{BB962C8B-B14F-4D97-AF65-F5344CB8AC3E}">
        <p14:creationId xmlns:p14="http://schemas.microsoft.com/office/powerpoint/2010/main" val="47547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algn="just"/>
            <a:r>
              <a:rPr lang="en-US" dirty="0"/>
              <a:t>There is no gainsaying that governments all over the world consider corruption as an enigma that stinks and pollutes the fragrance of our socio - political, economic and even judicial environments.  It  remains  a major cog in the wheel of progress in most developing countries including our dear  country, Nigeria. </a:t>
            </a:r>
          </a:p>
          <a:p>
            <a:pPr algn="just"/>
            <a:r>
              <a:rPr lang="en-US" dirty="0"/>
              <a:t> Corruption is the cancer that eats deep into the very tissues that support the framework of development in any  given society. One can say with no fear of contradiction that no arm or level of government is spared in this regard. </a:t>
            </a:r>
          </a:p>
          <a:p>
            <a:pPr algn="just"/>
            <a:r>
              <a:rPr lang="en-US" dirty="0"/>
              <a:t>However, I do not want to believe that  the developed world is corruption free. But it is more palpable in the third world  </a:t>
            </a:r>
          </a:p>
          <a:p>
            <a:pPr algn="just"/>
            <a:endParaRPr lang="en-US" dirty="0"/>
          </a:p>
        </p:txBody>
      </p:sp>
    </p:spTree>
    <p:extLst>
      <p:ext uri="{BB962C8B-B14F-4D97-AF65-F5344CB8AC3E}">
        <p14:creationId xmlns:p14="http://schemas.microsoft.com/office/powerpoint/2010/main" val="23425869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867400"/>
          </a:xfrm>
        </p:spPr>
        <p:txBody>
          <a:bodyPr>
            <a:noAutofit/>
          </a:bodyPr>
          <a:lstStyle/>
          <a:p>
            <a:r>
              <a:rPr lang="en-US" sz="2400" dirty="0"/>
              <a:t> The Federal government of Nigeria  had initiated projects to ensure Accountability. Such projects include; </a:t>
            </a:r>
          </a:p>
          <a:p>
            <a:r>
              <a:rPr lang="en-US" sz="2400" dirty="0"/>
              <a:t>ATRRS</a:t>
            </a:r>
          </a:p>
          <a:p>
            <a:r>
              <a:rPr lang="en-US" sz="2400" dirty="0"/>
              <a:t>IPSAS</a:t>
            </a:r>
          </a:p>
          <a:p>
            <a:r>
              <a:rPr lang="en-US" sz="2400" dirty="0"/>
              <a:t>IPPIS</a:t>
            </a:r>
          </a:p>
          <a:p>
            <a:r>
              <a:rPr lang="en-US" sz="2400" dirty="0"/>
              <a:t>TSA</a:t>
            </a:r>
          </a:p>
          <a:p>
            <a:r>
              <a:rPr lang="en-US" sz="2400" dirty="0"/>
              <a:t>GIFMIS</a:t>
            </a:r>
          </a:p>
          <a:p>
            <a:r>
              <a:rPr lang="en-US" sz="2400" dirty="0"/>
              <a:t>Nonetheless, for obvious reasons, the Federal Judiciary had initially  taken advantage of the ATRRS, and now the IPSAS project in the preparation of respective financial statements. </a:t>
            </a:r>
          </a:p>
        </p:txBody>
      </p:sp>
      <p:sp>
        <p:nvSpPr>
          <p:cNvPr id="2" name="Title 1"/>
          <p:cNvSpPr>
            <a:spLocks noGrp="1"/>
          </p:cNvSpPr>
          <p:nvPr>
            <p:ph type="title"/>
          </p:nvPr>
        </p:nvSpPr>
        <p:spPr>
          <a:xfrm>
            <a:off x="457200" y="228600"/>
            <a:ext cx="8229600" cy="762000"/>
          </a:xfrm>
        </p:spPr>
        <p:txBody>
          <a:bodyPr>
            <a:normAutofit/>
          </a:bodyPr>
          <a:lstStyle/>
          <a:p>
            <a:pPr algn="ctr"/>
            <a:r>
              <a:rPr lang="en-US" sz="3200" dirty="0"/>
              <a:t>Accountability Initiatives contd.</a:t>
            </a:r>
          </a:p>
        </p:txBody>
      </p:sp>
    </p:spTree>
    <p:extLst>
      <p:ext uri="{BB962C8B-B14F-4D97-AF65-F5344CB8AC3E}">
        <p14:creationId xmlns:p14="http://schemas.microsoft.com/office/powerpoint/2010/main" val="2168773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321491"/>
          </a:xfrm>
        </p:spPr>
        <p:txBody>
          <a:bodyPr/>
          <a:lstStyle/>
          <a:p>
            <a:pPr marL="109728" indent="0" algn="just">
              <a:buNone/>
            </a:pPr>
            <a:r>
              <a:rPr lang="en-US" sz="2800" dirty="0"/>
              <a:t>The laudable initiative of IPPIS, TSA and GIFMIS could not be embraced by the federal Judiciary because of the imminent challenges that bedeviled their implementation in  the wider service.</a:t>
            </a:r>
          </a:p>
          <a:p>
            <a:pPr marL="109728" indent="0" algn="just">
              <a:buNone/>
            </a:pPr>
            <a:r>
              <a:rPr lang="en-US" sz="2800" dirty="0"/>
              <a:t>Nonetheless, the IPSAS accrual template gives us the impetus to properly account for Revenue, Assets, Expenses, Liabilities, Equity, Receivable and Payables.</a:t>
            </a:r>
          </a:p>
          <a:p>
            <a:endParaRPr lang="en-US" dirty="0"/>
          </a:p>
        </p:txBody>
      </p:sp>
    </p:spTree>
    <p:extLst>
      <p:ext uri="{BB962C8B-B14F-4D97-AF65-F5344CB8AC3E}">
        <p14:creationId xmlns:p14="http://schemas.microsoft.com/office/powerpoint/2010/main" val="38449942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8091"/>
          </a:xfrm>
        </p:spPr>
        <p:txBody>
          <a:bodyPr>
            <a:normAutofit lnSpcReduction="10000"/>
          </a:bodyPr>
          <a:lstStyle/>
          <a:p>
            <a:pPr algn="just"/>
            <a:r>
              <a:rPr lang="en-US" dirty="0"/>
              <a:t>Equally in the Judiciary, the Project and Evaluation Committee of the National Judicial Council with technical support from the Council’s Due Process section helps to ensure that the progress of projects are effectively monitored. </a:t>
            </a:r>
          </a:p>
          <a:p>
            <a:pPr algn="just"/>
            <a:r>
              <a:rPr lang="en-US" dirty="0"/>
              <a:t>In a way, payments for these projects are expected to be made in tandem with the progress of work done via relevant interim  and/or final certificates. This procedure adds credence to the pursuit of accountability in project management within the Judiciary.</a:t>
            </a:r>
          </a:p>
        </p:txBody>
      </p:sp>
      <p:sp>
        <p:nvSpPr>
          <p:cNvPr id="3" name="Title 2"/>
          <p:cNvSpPr>
            <a:spLocks noGrp="1"/>
          </p:cNvSpPr>
          <p:nvPr>
            <p:ph type="title"/>
          </p:nvPr>
        </p:nvSpPr>
        <p:spPr>
          <a:xfrm>
            <a:off x="457200" y="274638"/>
            <a:ext cx="8229600" cy="792162"/>
          </a:xfrm>
        </p:spPr>
        <p:txBody>
          <a:bodyPr>
            <a:normAutofit/>
          </a:bodyPr>
          <a:lstStyle/>
          <a:p>
            <a:pPr algn="ctr"/>
            <a:r>
              <a:rPr lang="en-US" dirty="0"/>
              <a:t>DUE PROCESS.</a:t>
            </a:r>
          </a:p>
        </p:txBody>
      </p:sp>
    </p:spTree>
    <p:extLst>
      <p:ext uri="{BB962C8B-B14F-4D97-AF65-F5344CB8AC3E}">
        <p14:creationId xmlns:p14="http://schemas.microsoft.com/office/powerpoint/2010/main" val="30877659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en-US" dirty="0"/>
              <a:t>Accountability evaluators such as the Office of the Auditor General for the Federation and the Public Accounts Committee of the National Assembly are positioned and authorizes by the government to scrutinize as well as question the level of compliance with the relevant rules and regulations guiding  financial transactions. Erring  Accounting Officers and their MDAs are most times made to face sanctions, and unnecessary public embarrassment.</a:t>
            </a:r>
          </a:p>
        </p:txBody>
      </p:sp>
      <p:sp>
        <p:nvSpPr>
          <p:cNvPr id="2" name="Title 1"/>
          <p:cNvSpPr>
            <a:spLocks noGrp="1"/>
          </p:cNvSpPr>
          <p:nvPr>
            <p:ph type="title"/>
          </p:nvPr>
        </p:nvSpPr>
        <p:spPr/>
        <p:txBody>
          <a:bodyPr>
            <a:normAutofit fontScale="90000"/>
          </a:bodyPr>
          <a:lstStyle/>
          <a:p>
            <a:pPr algn="ctr"/>
            <a:r>
              <a:rPr lang="en-US" b="1" dirty="0"/>
              <a:t>  </a:t>
            </a:r>
            <a:r>
              <a:rPr lang="en-US" b="1" dirty="0">
                <a:effectLst/>
              </a:rPr>
              <a:t>ACCOUNTABILITY</a:t>
            </a:r>
            <a:r>
              <a:rPr lang="en-US" b="1" dirty="0"/>
              <a:t> EVALUATORS.</a:t>
            </a:r>
          </a:p>
        </p:txBody>
      </p:sp>
    </p:spTree>
    <p:extLst>
      <p:ext uri="{BB962C8B-B14F-4D97-AF65-F5344CB8AC3E}">
        <p14:creationId xmlns:p14="http://schemas.microsoft.com/office/powerpoint/2010/main" val="41428432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15000"/>
          </a:xfrm>
        </p:spPr>
        <p:txBody>
          <a:bodyPr>
            <a:normAutofit fontScale="40000" lnSpcReduction="20000"/>
          </a:bodyPr>
          <a:lstStyle/>
          <a:p>
            <a:endParaRPr lang="en-US" dirty="0"/>
          </a:p>
          <a:p>
            <a:pPr algn="just"/>
            <a:endParaRPr lang="en-US" dirty="0"/>
          </a:p>
          <a:p>
            <a:pPr algn="just"/>
            <a:r>
              <a:rPr lang="en-US" dirty="0"/>
              <a:t> </a:t>
            </a:r>
            <a:r>
              <a:rPr lang="en-US" sz="5900" dirty="0"/>
              <a:t>The resources available to the Nigerian Judiciary for effective performance are ;</a:t>
            </a:r>
          </a:p>
          <a:p>
            <a:pPr algn="just"/>
            <a:r>
              <a:rPr lang="en-US" sz="5900" dirty="0"/>
              <a:t> </a:t>
            </a:r>
            <a:r>
              <a:rPr lang="en-US" sz="5900" b="1" dirty="0"/>
              <a:t>(</a:t>
            </a:r>
            <a:r>
              <a:rPr lang="en-US" sz="5900" b="1" dirty="0" err="1"/>
              <a:t>i</a:t>
            </a:r>
            <a:r>
              <a:rPr lang="en-US" sz="5900" b="1" dirty="0"/>
              <a:t>) The personnel (ii) tangible and intangible assets (iii) financial resources (iv) Time.  </a:t>
            </a:r>
          </a:p>
          <a:p>
            <a:pPr algn="just"/>
            <a:endParaRPr lang="en-US" sz="5900" b="1" dirty="0"/>
          </a:p>
          <a:p>
            <a:pPr marL="109728" indent="0" algn="just">
              <a:buNone/>
            </a:pPr>
            <a:r>
              <a:rPr lang="en-US" sz="5900" b="1" dirty="0"/>
              <a:t>The Personnel </a:t>
            </a:r>
            <a:r>
              <a:rPr lang="en-US" sz="5900" dirty="0"/>
              <a:t>are the most critical resource in any organization. This is because no other resource can be put to use without the ingenuity and creative potentials of the personnel. Transparency and Accountability are vitally important in the management of the personnel. These should be demonstrated in terms of ; </a:t>
            </a:r>
          </a:p>
          <a:p>
            <a:pPr marL="109728" indent="0" algn="just">
              <a:buNone/>
            </a:pPr>
            <a:r>
              <a:rPr lang="en-US" sz="5900" dirty="0"/>
              <a:t>(a) Recruitment</a:t>
            </a:r>
          </a:p>
          <a:p>
            <a:endParaRPr lang="en-US" sz="5900" dirty="0"/>
          </a:p>
          <a:p>
            <a:endParaRPr lang="en-US" dirty="0"/>
          </a:p>
          <a:p>
            <a:endParaRPr lang="en-US" dirty="0"/>
          </a:p>
        </p:txBody>
      </p:sp>
      <p:sp>
        <p:nvSpPr>
          <p:cNvPr id="2" name="Title 1"/>
          <p:cNvSpPr>
            <a:spLocks noGrp="1"/>
          </p:cNvSpPr>
          <p:nvPr>
            <p:ph type="title"/>
          </p:nvPr>
        </p:nvSpPr>
        <p:spPr>
          <a:xfrm>
            <a:off x="381000" y="304800"/>
            <a:ext cx="8229600" cy="838200"/>
          </a:xfrm>
        </p:spPr>
        <p:txBody>
          <a:bodyPr>
            <a:normAutofit fontScale="90000"/>
          </a:bodyPr>
          <a:lstStyle/>
          <a:p>
            <a:pPr algn="ctr"/>
            <a:r>
              <a:rPr lang="en-US" b="1" dirty="0"/>
              <a:t>MANAGEMENT OF JUDICIAL RESOURCES.</a:t>
            </a:r>
          </a:p>
        </p:txBody>
      </p:sp>
    </p:spTree>
    <p:extLst>
      <p:ext uri="{BB962C8B-B14F-4D97-AF65-F5344CB8AC3E}">
        <p14:creationId xmlns:p14="http://schemas.microsoft.com/office/powerpoint/2010/main" val="39472396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marL="109728" indent="0">
              <a:buNone/>
            </a:pPr>
            <a:r>
              <a:rPr lang="en-US" dirty="0"/>
              <a:t>(b) Placement</a:t>
            </a:r>
          </a:p>
          <a:p>
            <a:pPr marL="109728" indent="0">
              <a:buNone/>
            </a:pPr>
            <a:r>
              <a:rPr lang="en-US" dirty="0"/>
              <a:t>(c)  Payment of Salaries </a:t>
            </a:r>
          </a:p>
          <a:p>
            <a:pPr marL="109728" indent="0">
              <a:buNone/>
            </a:pPr>
            <a:r>
              <a:rPr lang="en-US" dirty="0"/>
              <a:t>(d) Training</a:t>
            </a:r>
          </a:p>
          <a:p>
            <a:pPr marL="109728" indent="0">
              <a:buNone/>
            </a:pPr>
            <a:r>
              <a:rPr lang="en-US" dirty="0"/>
              <a:t>(e) Promotion</a:t>
            </a:r>
          </a:p>
          <a:p>
            <a:pPr marL="109728" indent="0">
              <a:buNone/>
            </a:pPr>
            <a:r>
              <a:rPr lang="en-US" dirty="0"/>
              <a:t>(f) Motivation</a:t>
            </a:r>
          </a:p>
          <a:p>
            <a:pPr marL="109728" indent="0">
              <a:buNone/>
            </a:pPr>
            <a:r>
              <a:rPr lang="en-US" dirty="0"/>
              <a:t>(g) Disengagement</a:t>
            </a:r>
          </a:p>
          <a:p>
            <a:pPr marL="109728" indent="0">
              <a:buNone/>
            </a:pPr>
            <a:endParaRPr lang="en-US" dirty="0"/>
          </a:p>
        </p:txBody>
      </p:sp>
    </p:spTree>
    <p:extLst>
      <p:ext uri="{BB962C8B-B14F-4D97-AF65-F5344CB8AC3E}">
        <p14:creationId xmlns:p14="http://schemas.microsoft.com/office/powerpoint/2010/main" val="9306006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791200"/>
          </a:xfrm>
        </p:spPr>
        <p:txBody>
          <a:bodyPr>
            <a:normAutofit fontScale="85000" lnSpcReduction="10000"/>
          </a:bodyPr>
          <a:lstStyle/>
          <a:p>
            <a:pPr algn="just"/>
            <a:r>
              <a:rPr lang="en-US" dirty="0"/>
              <a:t>Proper Accounting and disclosure of all classes of Assets owned and controlled by the entity in its statement of financial position is a cardinal requirement of IPSAS 1  (presentation of Financial Statements).</a:t>
            </a:r>
          </a:p>
          <a:p>
            <a:pPr algn="just"/>
            <a:r>
              <a:rPr lang="en-US" dirty="0"/>
              <a:t>For Tangible Assets like, Property , Plant and Equipment (PPE); Recognition, Measurement criteria  and Disclosure in the books of accounts is paramount. </a:t>
            </a:r>
          </a:p>
          <a:p>
            <a:pPr algn="just"/>
            <a:r>
              <a:rPr lang="en-US" dirty="0"/>
              <a:t>The nature and type of asset, cost ( historical or fair value), date the asset was acquired, the model, manufacturers, its location, applicable rate of depreciation, accumulated depreciation, revaluation (if any), impairment loss (if any)and the carrying amount are expected to be disclosed.</a:t>
            </a:r>
          </a:p>
          <a:p>
            <a:pPr algn="just"/>
            <a:r>
              <a:rPr lang="en-US" dirty="0"/>
              <a:t> If the asset was disposed, the amount as well as the disposal gain or loss should equally be disclosed.</a:t>
            </a:r>
          </a:p>
          <a:p>
            <a:pPr algn="just"/>
            <a:endParaRPr lang="en-US" dirty="0"/>
          </a:p>
          <a:p>
            <a:endParaRPr lang="en-US" dirty="0"/>
          </a:p>
          <a:p>
            <a:endParaRPr lang="en-US" dirty="0"/>
          </a:p>
        </p:txBody>
      </p:sp>
      <p:sp>
        <p:nvSpPr>
          <p:cNvPr id="2" name="Title 1"/>
          <p:cNvSpPr>
            <a:spLocks noGrp="1"/>
          </p:cNvSpPr>
          <p:nvPr>
            <p:ph type="title"/>
          </p:nvPr>
        </p:nvSpPr>
        <p:spPr>
          <a:xfrm>
            <a:off x="457200" y="274638"/>
            <a:ext cx="8229600" cy="563562"/>
          </a:xfrm>
        </p:spPr>
        <p:txBody>
          <a:bodyPr>
            <a:normAutofit fontScale="90000"/>
          </a:bodyPr>
          <a:lstStyle/>
          <a:p>
            <a:pPr algn="ctr"/>
            <a:r>
              <a:rPr lang="en-US" b="1" dirty="0">
                <a:effectLst/>
              </a:rPr>
              <a:t>TANGIBLE ASSETS.</a:t>
            </a:r>
          </a:p>
        </p:txBody>
      </p:sp>
    </p:spTree>
    <p:extLst>
      <p:ext uri="{BB962C8B-B14F-4D97-AF65-F5344CB8AC3E}">
        <p14:creationId xmlns:p14="http://schemas.microsoft.com/office/powerpoint/2010/main" val="29169151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algn="just"/>
            <a:r>
              <a:rPr lang="en-US" b="1" dirty="0"/>
              <a:t>For intangible assets such as software license</a:t>
            </a:r>
            <a:r>
              <a:rPr lang="en-US" dirty="0"/>
              <a:t>, the type of software, the price, it functionality, the department in use, the rate of amortization, cumulative amortization, the carrying amount etc., should be disclosed</a:t>
            </a:r>
          </a:p>
          <a:p>
            <a:pPr algn="just"/>
            <a:r>
              <a:rPr lang="en-US" b="1" dirty="0"/>
              <a:t>The type and nature of inventory</a:t>
            </a:r>
            <a:r>
              <a:rPr lang="en-US" dirty="0"/>
              <a:t>, the cost ( historical and fair value), impairment loss ( if any), records of distribution of inventory at nominal or on value, stock valuation information should be readily made available.</a:t>
            </a:r>
          </a:p>
        </p:txBody>
      </p:sp>
    </p:spTree>
    <p:extLst>
      <p:ext uri="{BB962C8B-B14F-4D97-AF65-F5344CB8AC3E}">
        <p14:creationId xmlns:p14="http://schemas.microsoft.com/office/powerpoint/2010/main" val="7551533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486400"/>
          </a:xfrm>
        </p:spPr>
        <p:txBody>
          <a:bodyPr>
            <a:normAutofit fontScale="92500" lnSpcReduction="10000"/>
          </a:bodyPr>
          <a:lstStyle/>
          <a:p>
            <a:pPr algn="just"/>
            <a:r>
              <a:rPr lang="en-US" dirty="0"/>
              <a:t>Money answers all things is a popular adage in society. It is more fluid than any other resource. Hence, the management of financial resources is the most watched and requires rapt attention.</a:t>
            </a:r>
          </a:p>
          <a:p>
            <a:pPr algn="just"/>
            <a:r>
              <a:rPr lang="en-US" dirty="0"/>
              <a:t>The Judiciary is not a revenue generating establishment. All the inflow of financial resource to the Judiciary is from Statutory Allocation. Consequently, its management demand astute transparency and accountability from budget preparation, implementation and reporting. </a:t>
            </a:r>
          </a:p>
          <a:p>
            <a:pPr algn="just"/>
            <a:r>
              <a:rPr lang="en-US" dirty="0"/>
              <a:t>The importance of sound financial management in the allocation of public resources and promotion of good governance  can never be over emphasized in this regard.</a:t>
            </a:r>
          </a:p>
        </p:txBody>
      </p:sp>
      <p:sp>
        <p:nvSpPr>
          <p:cNvPr id="2" name="Title 1"/>
          <p:cNvSpPr>
            <a:spLocks noGrp="1"/>
          </p:cNvSpPr>
          <p:nvPr>
            <p:ph type="title"/>
          </p:nvPr>
        </p:nvSpPr>
        <p:spPr>
          <a:xfrm>
            <a:off x="457200" y="152400"/>
            <a:ext cx="8229600" cy="838200"/>
          </a:xfrm>
        </p:spPr>
        <p:txBody>
          <a:bodyPr>
            <a:normAutofit/>
          </a:bodyPr>
          <a:lstStyle/>
          <a:p>
            <a:pPr algn="ctr"/>
            <a:r>
              <a:rPr lang="en-US" sz="3200" b="1" dirty="0">
                <a:effectLst/>
              </a:rPr>
              <a:t>FINANCIAL RESOURCES</a:t>
            </a:r>
            <a:r>
              <a:rPr lang="en-US" sz="3200" b="1" dirty="0"/>
              <a:t>.</a:t>
            </a:r>
          </a:p>
        </p:txBody>
      </p:sp>
    </p:spTree>
    <p:extLst>
      <p:ext uri="{BB962C8B-B14F-4D97-AF65-F5344CB8AC3E}">
        <p14:creationId xmlns:p14="http://schemas.microsoft.com/office/powerpoint/2010/main" val="1336173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endParaRPr lang="en-US" dirty="0"/>
          </a:p>
          <a:p>
            <a:pPr marL="0" indent="0" algn="ctr">
              <a:buNone/>
            </a:pPr>
            <a:r>
              <a:rPr lang="en-US" dirty="0"/>
              <a:t>   </a:t>
            </a:r>
            <a:r>
              <a:rPr lang="en-US" sz="3500" b="1" dirty="0"/>
              <a:t>OBJECTIVES OF FINANCIAL MANAGEMENT.</a:t>
            </a:r>
          </a:p>
          <a:p>
            <a:endParaRPr lang="en-US" dirty="0"/>
          </a:p>
          <a:p>
            <a:pPr algn="just"/>
            <a:r>
              <a:rPr lang="en-US" dirty="0"/>
              <a:t>A good public financial management has the following objectives;</a:t>
            </a:r>
          </a:p>
          <a:p>
            <a:pPr algn="just"/>
            <a:r>
              <a:rPr lang="en-US" dirty="0"/>
              <a:t>(</a:t>
            </a:r>
            <a:r>
              <a:rPr lang="en-US" dirty="0" err="1"/>
              <a:t>i</a:t>
            </a:r>
            <a:r>
              <a:rPr lang="en-US" dirty="0"/>
              <a:t>) to ensure transparency and accountability</a:t>
            </a:r>
          </a:p>
          <a:p>
            <a:pPr algn="just"/>
            <a:r>
              <a:rPr lang="en-US" dirty="0"/>
              <a:t>(ii) Promotion of good governance</a:t>
            </a:r>
          </a:p>
          <a:p>
            <a:pPr algn="just"/>
            <a:r>
              <a:rPr lang="en-US" dirty="0"/>
              <a:t>(iii) Efficient allocation of resources</a:t>
            </a:r>
          </a:p>
          <a:p>
            <a:pPr algn="just"/>
            <a:r>
              <a:rPr lang="en-US" dirty="0"/>
              <a:t>(iv) Monitoring and evaluation of government programs.</a:t>
            </a:r>
          </a:p>
          <a:p>
            <a:pPr algn="just"/>
            <a:r>
              <a:rPr lang="en-US" dirty="0"/>
              <a:t>There is no gainsaying the fact that Nigerian Judiciary has the same primary objectives in the management of its financial resources.</a:t>
            </a:r>
          </a:p>
        </p:txBody>
      </p:sp>
    </p:spTree>
    <p:extLst>
      <p:ext uri="{BB962C8B-B14F-4D97-AF65-F5344CB8AC3E}">
        <p14:creationId xmlns:p14="http://schemas.microsoft.com/office/powerpoint/2010/main" val="1757791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92500" lnSpcReduction="20000"/>
          </a:bodyPr>
          <a:lstStyle/>
          <a:p>
            <a:pPr algn="just"/>
            <a:r>
              <a:rPr lang="en-US" dirty="0"/>
              <a:t>In an attempt to mitigate the damaging effect of Corruption in society, the twin concepts of transparency and accountability becomes critical and essential. </a:t>
            </a:r>
          </a:p>
          <a:p>
            <a:pPr algn="just"/>
            <a:r>
              <a:rPr lang="en-US" dirty="0"/>
              <a:t>The choice of the topic for our discussion today is apt and points to the fact that we all have to do something to fight the pervasive lack of trust, lose of confidence, erosion of ethical and moral values occasioned by corruption in some of our public institutions.</a:t>
            </a:r>
          </a:p>
          <a:p>
            <a:pPr algn="just"/>
            <a:r>
              <a:rPr lang="en-US" dirty="0"/>
              <a:t>At the heart of this interaction, are Transparency, Accountability and Management of Judicial resources. </a:t>
            </a:r>
          </a:p>
          <a:p>
            <a:pPr algn="just"/>
            <a:r>
              <a:rPr lang="en-US" dirty="0"/>
              <a:t> As  Accountants and Auditors, I trust, our discourse today will go a long way to help us support our Accounting Officers  manage the resources entrusted in their care in an effective and efficient manner.</a:t>
            </a:r>
          </a:p>
          <a:p>
            <a:endParaRPr lang="en-US" dirty="0"/>
          </a:p>
        </p:txBody>
      </p:sp>
    </p:spTree>
    <p:extLst>
      <p:ext uri="{BB962C8B-B14F-4D97-AF65-F5344CB8AC3E}">
        <p14:creationId xmlns:p14="http://schemas.microsoft.com/office/powerpoint/2010/main" val="8986051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lnSpcReduction="10000"/>
          </a:bodyPr>
          <a:lstStyle/>
          <a:p>
            <a:pPr algn="just"/>
            <a:r>
              <a:rPr lang="en-US" dirty="0"/>
              <a:t>Financial process involve interrelated stages that collectively ensures transparent, accountable and responsible financial management. The vital stages include;</a:t>
            </a:r>
          </a:p>
          <a:p>
            <a:pPr algn="just"/>
            <a:r>
              <a:rPr lang="en-US" b="1" dirty="0"/>
              <a:t>Planning and budgeting</a:t>
            </a:r>
            <a:r>
              <a:rPr lang="en-US" dirty="0"/>
              <a:t>: This involves formulation of policies and objectives that guide allocation of resources; setting medium term and strategic plans and identifying  financial resource required to achieve them; and translating those policies, objectives and goal into a detailed financial plan for a defined period, usually, one year.</a:t>
            </a:r>
          </a:p>
          <a:p>
            <a:pPr algn="just"/>
            <a:endParaRPr lang="en-US" dirty="0"/>
          </a:p>
        </p:txBody>
      </p:sp>
      <p:sp>
        <p:nvSpPr>
          <p:cNvPr id="2" name="Title 1"/>
          <p:cNvSpPr>
            <a:spLocks noGrp="1"/>
          </p:cNvSpPr>
          <p:nvPr>
            <p:ph type="title"/>
          </p:nvPr>
        </p:nvSpPr>
        <p:spPr>
          <a:xfrm>
            <a:off x="457200" y="152400"/>
            <a:ext cx="8229600" cy="990600"/>
          </a:xfrm>
        </p:spPr>
        <p:txBody>
          <a:bodyPr>
            <a:normAutofit fontScale="90000"/>
          </a:bodyPr>
          <a:lstStyle/>
          <a:p>
            <a:pPr algn="ctr"/>
            <a:r>
              <a:rPr lang="en-US" dirty="0"/>
              <a:t>FINANCIAL MANAGEMENT PROCESS.</a:t>
            </a:r>
          </a:p>
        </p:txBody>
      </p:sp>
    </p:spTree>
    <p:extLst>
      <p:ext uri="{BB962C8B-B14F-4D97-AF65-F5344CB8AC3E}">
        <p14:creationId xmlns:p14="http://schemas.microsoft.com/office/powerpoint/2010/main" val="20798530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534400" cy="6172200"/>
          </a:xfrm>
        </p:spPr>
        <p:txBody>
          <a:bodyPr>
            <a:normAutofit fontScale="85000" lnSpcReduction="10000"/>
          </a:bodyPr>
          <a:lstStyle/>
          <a:p>
            <a:pPr algn="just"/>
            <a:r>
              <a:rPr lang="en-US" sz="3500" b="1" dirty="0"/>
              <a:t>Revenue generation</a:t>
            </a:r>
            <a:r>
              <a:rPr lang="en-US" sz="2800" dirty="0"/>
              <a:t>: This involves mobilizing financial resources to fund government programs. In the Judiciary however, financial resources are provided by the federal government through the first line charge. It therefore needs proper articulation of the judiciary budget and good inter-arms relationship for the Judiciary to have its anticipated inflow of funds. Despite the foregoing, transparent account of the independent revenue such as court fees, taxes and other statutory deduction is expected from the Courts and Judicial bodies. </a:t>
            </a:r>
          </a:p>
          <a:p>
            <a:pPr algn="just"/>
            <a:r>
              <a:rPr lang="en-US" sz="2800" b="1" dirty="0"/>
              <a:t>Expenditure management</a:t>
            </a:r>
            <a:r>
              <a:rPr lang="en-US" sz="2800" dirty="0"/>
              <a:t>: This ensures that all  expenditure of fund in the Judiciary are in tandem with the approved budget. In this vein, expenditure management  emphasizes that resources should be utilized efficiently for the intended purpose as well as avoidance corruption and wastage of funds.</a:t>
            </a:r>
          </a:p>
        </p:txBody>
      </p:sp>
    </p:spTree>
    <p:extLst>
      <p:ext uri="{BB962C8B-B14F-4D97-AF65-F5344CB8AC3E}">
        <p14:creationId xmlns:p14="http://schemas.microsoft.com/office/powerpoint/2010/main" val="38052709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pPr marL="0" indent="0" algn="just">
              <a:buNone/>
            </a:pPr>
            <a:r>
              <a:rPr lang="en-US" dirty="0"/>
              <a:t> Sound accounting practice is required in the management of financial resources. This stage involves recording financial transactions, maintaining records and producing financial statement that will give a lucid and comprehensive  view of the financial performance and position of the organization. It helps in internal decision making and informs external stakeholders and the general public about the financial state of affairs of the establishment.</a:t>
            </a:r>
          </a:p>
          <a:p>
            <a:pPr marL="0" indent="0">
              <a:buNone/>
            </a:pPr>
            <a:endParaRPr lang="en-US" sz="2800" dirty="0"/>
          </a:p>
        </p:txBody>
      </p:sp>
      <p:sp>
        <p:nvSpPr>
          <p:cNvPr id="2" name="Title 1"/>
          <p:cNvSpPr>
            <a:spLocks noGrp="1"/>
          </p:cNvSpPr>
          <p:nvPr>
            <p:ph type="title"/>
          </p:nvPr>
        </p:nvSpPr>
        <p:spPr>
          <a:xfrm>
            <a:off x="457200" y="274638"/>
            <a:ext cx="8229600" cy="715962"/>
          </a:xfrm>
        </p:spPr>
        <p:txBody>
          <a:bodyPr>
            <a:normAutofit/>
          </a:bodyPr>
          <a:lstStyle/>
          <a:p>
            <a:r>
              <a:rPr lang="en-US" sz="1800" b="1" dirty="0">
                <a:effectLst>
                  <a:outerShdw blurRad="38100" dist="38100" dir="2700000" algn="tl">
                    <a:srgbClr val="000000">
                      <a:alpha val="43137"/>
                    </a:srgbClr>
                  </a:outerShdw>
                </a:effectLst>
              </a:rPr>
              <a:t>ACCOUNTING AND FINANCIAL REPORTING:</a:t>
            </a:r>
          </a:p>
        </p:txBody>
      </p:sp>
    </p:spTree>
    <p:extLst>
      <p:ext uri="{BB962C8B-B14F-4D97-AF65-F5344CB8AC3E}">
        <p14:creationId xmlns:p14="http://schemas.microsoft.com/office/powerpoint/2010/main" val="31171410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lgn="just">
              <a:buNone/>
            </a:pPr>
            <a:r>
              <a:rPr lang="en-US" b="1" dirty="0"/>
              <a:t>Audit and Evaluation:  </a:t>
            </a:r>
            <a:r>
              <a:rPr lang="en-US" dirty="0"/>
              <a:t>This stage of the financial management process looks at accountability and the  learning process from the  implementation of  other stages.</a:t>
            </a:r>
          </a:p>
          <a:p>
            <a:pPr marL="0" indent="0" algn="just">
              <a:buNone/>
            </a:pPr>
            <a:r>
              <a:rPr lang="en-US" dirty="0"/>
              <a:t>Independent and regular audits are conducted to assess the accuracy, compliance and effectiveness of financial transactions and control. From the transparency view point, auditors are not to be denies access to financial records and assets of any court or Judicial body.</a:t>
            </a:r>
          </a:p>
          <a:p>
            <a:pPr algn="just"/>
            <a:endParaRPr lang="en-US" dirty="0"/>
          </a:p>
        </p:txBody>
      </p:sp>
    </p:spTree>
    <p:extLst>
      <p:ext uri="{BB962C8B-B14F-4D97-AF65-F5344CB8AC3E}">
        <p14:creationId xmlns:p14="http://schemas.microsoft.com/office/powerpoint/2010/main" val="17254254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r>
              <a:rPr lang="en-US" b="1" dirty="0"/>
              <a:t>Evaluation</a:t>
            </a:r>
            <a:r>
              <a:rPr lang="en-US" dirty="0"/>
              <a:t> on the other hand, assesses the impact of government policies and programs. It helps to examine  the success or failure, the challenges, and suggest areas of improvement that would assist policy makers make informed decision on the future of the organization. </a:t>
            </a:r>
          </a:p>
        </p:txBody>
      </p:sp>
    </p:spTree>
    <p:extLst>
      <p:ext uri="{BB962C8B-B14F-4D97-AF65-F5344CB8AC3E}">
        <p14:creationId xmlns:p14="http://schemas.microsoft.com/office/powerpoint/2010/main" val="40164630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fontScale="92500" lnSpcReduction="20000"/>
          </a:bodyPr>
          <a:lstStyle/>
          <a:p>
            <a:pPr algn="just"/>
            <a:r>
              <a:rPr lang="en-US" dirty="0"/>
              <a:t>Transparency and Accountability remain vital ingredients in resource management for effective performance. Accounting officers who are statutorily entrusted with public resources and their subordinate staff are enjoined to demonstrate these qualities in carrying out their official assignments. </a:t>
            </a:r>
          </a:p>
          <a:p>
            <a:pPr algn="just"/>
            <a:r>
              <a:rPr lang="en-US" dirty="0"/>
              <a:t>The question is how can government officials ensure accountability and transparency in official conduct? </a:t>
            </a:r>
          </a:p>
          <a:p>
            <a:pPr algn="just"/>
            <a:r>
              <a:rPr lang="en-US" dirty="0"/>
              <a:t>The following are some of the suggested ways to deal with this important question.</a:t>
            </a:r>
          </a:p>
          <a:p>
            <a:pPr algn="just"/>
            <a:r>
              <a:rPr lang="en-US" dirty="0"/>
              <a:t>(a) Establish clear roles and responsibilities</a:t>
            </a:r>
          </a:p>
          <a:p>
            <a:pPr algn="just"/>
            <a:r>
              <a:rPr lang="en-US" dirty="0"/>
              <a:t>(b) Set SMART objectives. </a:t>
            </a:r>
            <a:endParaRPr lang="en-US" b="1" dirty="0"/>
          </a:p>
          <a:p>
            <a:endParaRPr lang="en-US" dirty="0"/>
          </a:p>
        </p:txBody>
      </p:sp>
      <p:sp>
        <p:nvSpPr>
          <p:cNvPr id="2" name="Title 1"/>
          <p:cNvSpPr>
            <a:spLocks noGrp="1"/>
          </p:cNvSpPr>
          <p:nvPr>
            <p:ph type="title"/>
          </p:nvPr>
        </p:nvSpPr>
        <p:spPr>
          <a:xfrm>
            <a:off x="457200" y="0"/>
            <a:ext cx="8229600" cy="1371600"/>
          </a:xfrm>
        </p:spPr>
        <p:txBody>
          <a:bodyPr>
            <a:noAutofit/>
          </a:bodyPr>
          <a:lstStyle/>
          <a:p>
            <a:pPr algn="ctr"/>
            <a:r>
              <a:rPr lang="en-US" sz="3200" b="1" dirty="0"/>
              <a:t>HOW TO ENSURE TRANSPARENT AND ACCOUNTABLE RESOURCE MANAGEMENT. </a:t>
            </a:r>
          </a:p>
        </p:txBody>
      </p:sp>
    </p:spTree>
    <p:extLst>
      <p:ext uri="{BB962C8B-B14F-4D97-AF65-F5344CB8AC3E}">
        <p14:creationId xmlns:p14="http://schemas.microsoft.com/office/powerpoint/2010/main" val="36589531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r>
              <a:rPr lang="en-US" dirty="0"/>
              <a:t>( c)  Implement effective reporting and feedback mechanism.</a:t>
            </a:r>
          </a:p>
          <a:p>
            <a:r>
              <a:rPr lang="en-US" dirty="0"/>
              <a:t>(d) Review and Evaluate resource management method.</a:t>
            </a:r>
          </a:p>
          <a:p>
            <a:r>
              <a:rPr lang="en-US" dirty="0"/>
              <a:t>( e) Adapt and improve  on resource management</a:t>
            </a:r>
          </a:p>
          <a:p>
            <a:r>
              <a:rPr lang="en-US" dirty="0"/>
              <a:t>( f) Promote a culture of transparency and accountability</a:t>
            </a:r>
          </a:p>
          <a:p>
            <a:r>
              <a:rPr lang="en-US" dirty="0"/>
              <a:t>( g) Train and motivate staff on standard and acceptable job processes.</a:t>
            </a:r>
          </a:p>
        </p:txBody>
      </p:sp>
    </p:spTree>
    <p:extLst>
      <p:ext uri="{BB962C8B-B14F-4D97-AF65-F5344CB8AC3E}">
        <p14:creationId xmlns:p14="http://schemas.microsoft.com/office/powerpoint/2010/main" val="8500823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334000"/>
          </a:xfrm>
        </p:spPr>
        <p:txBody>
          <a:bodyPr>
            <a:normAutofit/>
          </a:bodyPr>
          <a:lstStyle/>
          <a:p>
            <a:r>
              <a:rPr lang="en-US" sz="2800" dirty="0"/>
              <a:t>Paucity of Resources</a:t>
            </a:r>
          </a:p>
          <a:p>
            <a:r>
              <a:rPr lang="en-US" sz="2800" dirty="0"/>
              <a:t>Misplaced priorities</a:t>
            </a:r>
          </a:p>
          <a:p>
            <a:r>
              <a:rPr lang="en-US" sz="2800" dirty="0"/>
              <a:t>Lack specific roles and responsibilities</a:t>
            </a:r>
          </a:p>
          <a:p>
            <a:r>
              <a:rPr lang="en-US" sz="2800" dirty="0"/>
              <a:t>Challenges of budget articulation</a:t>
            </a:r>
          </a:p>
          <a:p>
            <a:r>
              <a:rPr lang="en-US" sz="2800" dirty="0"/>
              <a:t>Lack of training of employees</a:t>
            </a:r>
          </a:p>
          <a:p>
            <a:r>
              <a:rPr lang="en-US" sz="2800" dirty="0"/>
              <a:t>Ineffective communication of the policies, objectives and goal.</a:t>
            </a:r>
          </a:p>
          <a:p>
            <a:r>
              <a:rPr lang="en-US" sz="2800" dirty="0"/>
              <a:t>Lack of motivation</a:t>
            </a:r>
          </a:p>
          <a:p>
            <a:r>
              <a:rPr lang="en-US" sz="2800" dirty="0"/>
              <a:t>Corruption</a:t>
            </a:r>
          </a:p>
          <a:p>
            <a:r>
              <a:rPr lang="en-US" sz="2800" dirty="0"/>
              <a:t>Lack of confidence on public perception of information</a:t>
            </a:r>
          </a:p>
          <a:p>
            <a:endParaRPr lang="en-US" sz="2800" dirty="0"/>
          </a:p>
          <a:p>
            <a:endParaRPr lang="en-US" sz="2800" dirty="0"/>
          </a:p>
        </p:txBody>
      </p:sp>
      <p:sp>
        <p:nvSpPr>
          <p:cNvPr id="2" name="Title 1"/>
          <p:cNvSpPr>
            <a:spLocks noGrp="1"/>
          </p:cNvSpPr>
          <p:nvPr>
            <p:ph type="title"/>
          </p:nvPr>
        </p:nvSpPr>
        <p:spPr>
          <a:xfrm>
            <a:off x="457200" y="76200"/>
            <a:ext cx="8229600" cy="990600"/>
          </a:xfrm>
        </p:spPr>
        <p:txBody>
          <a:bodyPr>
            <a:normAutofit fontScale="90000"/>
          </a:bodyPr>
          <a:lstStyle/>
          <a:p>
            <a:pPr algn="ctr"/>
            <a:r>
              <a:rPr lang="en-US" sz="3600" b="1" dirty="0"/>
              <a:t>CHALLENGES OF TRANSPARENCY AND ACCOUNTABILITY </a:t>
            </a:r>
            <a:r>
              <a:rPr lang="en-US" dirty="0"/>
              <a:t>.</a:t>
            </a:r>
          </a:p>
        </p:txBody>
      </p:sp>
    </p:spTree>
    <p:extLst>
      <p:ext uri="{BB962C8B-B14F-4D97-AF65-F5344CB8AC3E}">
        <p14:creationId xmlns:p14="http://schemas.microsoft.com/office/powerpoint/2010/main" val="31919967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r>
              <a:rPr lang="en-US" dirty="0"/>
              <a:t>Sensitivity of information.</a:t>
            </a:r>
          </a:p>
          <a:p>
            <a:r>
              <a:rPr lang="en-US" dirty="0"/>
              <a:t>Unnecessary litigation by uninformed public.</a:t>
            </a:r>
          </a:p>
          <a:p>
            <a:endParaRPr lang="en-US" dirty="0"/>
          </a:p>
        </p:txBody>
      </p:sp>
    </p:spTree>
    <p:extLst>
      <p:ext uri="{BB962C8B-B14F-4D97-AF65-F5344CB8AC3E}">
        <p14:creationId xmlns:p14="http://schemas.microsoft.com/office/powerpoint/2010/main" val="40141189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a:bodyPr>
          <a:lstStyle/>
          <a:p>
            <a:pPr algn="just"/>
            <a:r>
              <a:rPr lang="en-US" sz="2400" dirty="0"/>
              <a:t>In conclusion, the concept of transparency and accountability in the management of resources is essential in the administration of the Judiciary.</a:t>
            </a:r>
          </a:p>
          <a:p>
            <a:pPr algn="just"/>
            <a:r>
              <a:rPr lang="en-US" sz="2400" dirty="0"/>
              <a:t> While government is making frantic effort to fight corruption in public institutions, the Judiciary has a duty to raise the banner of transparency and accountability with a view to prevent the damaging effect of the monster called corruption  within the system. </a:t>
            </a:r>
          </a:p>
          <a:p>
            <a:pPr algn="just"/>
            <a:r>
              <a:rPr lang="en-US" sz="2400" dirty="0"/>
              <a:t>In the Judiciary, we should put on spirited efforts to assist our Accounting Officers to effectively and efficiently account for the resources at their disposal. The preparation of financial statements that show a true and fair view of transactions is very important in this regard.</a:t>
            </a:r>
          </a:p>
          <a:p>
            <a:endParaRPr lang="en-US" sz="2400" dirty="0"/>
          </a:p>
          <a:p>
            <a:endParaRPr lang="en-US" dirty="0"/>
          </a:p>
          <a:p>
            <a:endParaRPr lang="en-US" dirty="0"/>
          </a:p>
        </p:txBody>
      </p:sp>
    </p:spTree>
    <p:extLst>
      <p:ext uri="{BB962C8B-B14F-4D97-AF65-F5344CB8AC3E}">
        <p14:creationId xmlns:p14="http://schemas.microsoft.com/office/powerpoint/2010/main" val="604279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sz="2800" dirty="0"/>
              <a:t>The objective of this paper is to;</a:t>
            </a:r>
          </a:p>
          <a:p>
            <a:r>
              <a:rPr lang="en-US" sz="2800" dirty="0"/>
              <a:t>Understand the concept of Accountability and Transparency.</a:t>
            </a:r>
          </a:p>
          <a:p>
            <a:r>
              <a:rPr lang="en-US" sz="2800" dirty="0"/>
              <a:t>Understand the relationship between Accountability and Transparency.</a:t>
            </a:r>
          </a:p>
          <a:p>
            <a:r>
              <a:rPr lang="en-US" sz="2800" dirty="0"/>
              <a:t>Comprehend Government efforts to uphold Transparency and Accountability.</a:t>
            </a:r>
          </a:p>
          <a:p>
            <a:r>
              <a:rPr lang="en-US" sz="2800" dirty="0"/>
              <a:t>Appreciate the resources available to the Nigerian Judiciary.</a:t>
            </a:r>
          </a:p>
          <a:p>
            <a:r>
              <a:rPr lang="en-US" sz="2800" dirty="0"/>
              <a:t>Discuss the efficient management of Judicial Resources.</a:t>
            </a:r>
          </a:p>
          <a:p>
            <a:endParaRPr lang="en-US" sz="2000" dirty="0"/>
          </a:p>
          <a:p>
            <a:endParaRPr lang="en-US" dirty="0"/>
          </a:p>
        </p:txBody>
      </p:sp>
      <p:sp>
        <p:nvSpPr>
          <p:cNvPr id="2" name="Title 1"/>
          <p:cNvSpPr>
            <a:spLocks noGrp="1"/>
          </p:cNvSpPr>
          <p:nvPr>
            <p:ph type="title"/>
          </p:nvPr>
        </p:nvSpPr>
        <p:spPr/>
        <p:txBody>
          <a:bodyPr/>
          <a:lstStyle/>
          <a:p>
            <a:pPr algn="ctr"/>
            <a:r>
              <a:rPr lang="en-US" dirty="0"/>
              <a:t>OBJECTIVE.</a:t>
            </a:r>
          </a:p>
        </p:txBody>
      </p:sp>
    </p:spTree>
    <p:extLst>
      <p:ext uri="{BB962C8B-B14F-4D97-AF65-F5344CB8AC3E}">
        <p14:creationId xmlns:p14="http://schemas.microsoft.com/office/powerpoint/2010/main" val="166309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n-US" sz="2800" dirty="0"/>
              <a:t>Training and motivation of staff should be given priority as we embrace transparency and accountability in our courts and Judicial Bodies.</a:t>
            </a:r>
          </a:p>
          <a:p>
            <a:pPr algn="just"/>
            <a:r>
              <a:rPr lang="en-US" sz="2800" dirty="0"/>
              <a:t>Due process officer should always issue interim certificates based on actual work done.</a:t>
            </a:r>
          </a:p>
          <a:p>
            <a:pPr algn="just"/>
            <a:r>
              <a:rPr lang="en-US" sz="2800" dirty="0"/>
              <a:t>We should cultivate the culture of budget discipline in the management of financial resources to avoid undue virement during implementation.</a:t>
            </a:r>
          </a:p>
          <a:p>
            <a:endParaRPr lang="en-US" sz="2800" dirty="0"/>
          </a:p>
          <a:p>
            <a:endParaRPr lang="en-US" dirty="0"/>
          </a:p>
        </p:txBody>
      </p:sp>
      <p:sp>
        <p:nvSpPr>
          <p:cNvPr id="3" name="Title 2"/>
          <p:cNvSpPr>
            <a:spLocks noGrp="1"/>
          </p:cNvSpPr>
          <p:nvPr>
            <p:ph type="title"/>
          </p:nvPr>
        </p:nvSpPr>
        <p:spPr>
          <a:xfrm>
            <a:off x="457200" y="274638"/>
            <a:ext cx="8229600" cy="639762"/>
          </a:xfrm>
        </p:spPr>
        <p:txBody>
          <a:bodyPr>
            <a:normAutofit fontScale="90000"/>
          </a:bodyPr>
          <a:lstStyle/>
          <a:p>
            <a:r>
              <a:rPr lang="en-US" dirty="0"/>
              <a:t>Conclusion contd.</a:t>
            </a:r>
          </a:p>
        </p:txBody>
      </p:sp>
    </p:spTree>
    <p:extLst>
      <p:ext uri="{BB962C8B-B14F-4D97-AF65-F5344CB8AC3E}">
        <p14:creationId xmlns:p14="http://schemas.microsoft.com/office/powerpoint/2010/main" val="16206628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pPr marL="0" indent="0" algn="ctr">
              <a:buNone/>
            </a:pPr>
            <a:r>
              <a:rPr lang="en-US" sz="9600" dirty="0"/>
              <a:t>Thanks for listening.</a:t>
            </a:r>
          </a:p>
        </p:txBody>
      </p:sp>
    </p:spTree>
    <p:extLst>
      <p:ext uri="{BB962C8B-B14F-4D97-AF65-F5344CB8AC3E}">
        <p14:creationId xmlns:p14="http://schemas.microsoft.com/office/powerpoint/2010/main" val="2809820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n-US" dirty="0"/>
              <a:t>The concept of transparency lack precise definition. Its definition is relative to the context to which it applies. However, let us look at a few of these definitions.</a:t>
            </a:r>
          </a:p>
          <a:p>
            <a:pPr algn="just"/>
            <a:r>
              <a:rPr lang="en-US" dirty="0"/>
              <a:t>Transparency means openness to all government policies, activities and operations.</a:t>
            </a:r>
          </a:p>
          <a:p>
            <a:pPr algn="just"/>
            <a:r>
              <a:rPr lang="en-US" dirty="0"/>
              <a:t>Transparency also means to be open, communicative and responsive.</a:t>
            </a:r>
          </a:p>
          <a:p>
            <a:pPr algn="just"/>
            <a:r>
              <a:rPr lang="en-US" dirty="0"/>
              <a:t>It can as well be viewed as the  obligation of public authorities to make public, all information relating to the activities of administration, while at the same time giving interested parties equal and unfettered access to data and information sources.</a:t>
            </a:r>
          </a:p>
          <a:p>
            <a:endParaRPr lang="en-US" dirty="0"/>
          </a:p>
        </p:txBody>
      </p:sp>
      <p:sp>
        <p:nvSpPr>
          <p:cNvPr id="2" name="Title 1"/>
          <p:cNvSpPr>
            <a:spLocks noGrp="1"/>
          </p:cNvSpPr>
          <p:nvPr>
            <p:ph type="title"/>
          </p:nvPr>
        </p:nvSpPr>
        <p:spPr/>
        <p:txBody>
          <a:bodyPr/>
          <a:lstStyle/>
          <a:p>
            <a:pPr algn="ctr"/>
            <a:r>
              <a:rPr lang="en-US" dirty="0"/>
              <a:t>TRANSPARENCY</a:t>
            </a:r>
          </a:p>
        </p:txBody>
      </p:sp>
    </p:spTree>
    <p:extLst>
      <p:ext uri="{BB962C8B-B14F-4D97-AF65-F5344CB8AC3E}">
        <p14:creationId xmlns:p14="http://schemas.microsoft.com/office/powerpoint/2010/main" val="384402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pPr algn="just"/>
            <a:r>
              <a:rPr lang="en-US" dirty="0"/>
              <a:t>Transparency also means the release of information that is relevant to evaluation authorities.</a:t>
            </a:r>
          </a:p>
          <a:p>
            <a:pPr algn="just"/>
            <a:r>
              <a:rPr lang="en-US" dirty="0"/>
              <a:t>It is the supply and availability of information about an organization or actor and allowing external actors to monitor the internal workings or performance.</a:t>
            </a:r>
          </a:p>
          <a:p>
            <a:pPr algn="just"/>
            <a:r>
              <a:rPr lang="en-US" dirty="0">
                <a:ea typeface="Calibri" panose="020F0502020204030204" pitchFamily="34" charset="0"/>
                <a:cs typeface="Times New Roman" panose="02020603050405020304" pitchFamily="18" charset="0"/>
              </a:rPr>
              <a:t>The principle of transparency has a direct impact on the liability of public authorities toward the citizens, by enabling them to obtain all information regarding their activities.</a:t>
            </a:r>
          </a:p>
          <a:p>
            <a:pPr algn="just"/>
            <a:endParaRPr lang="en-US" dirty="0"/>
          </a:p>
        </p:txBody>
      </p:sp>
    </p:spTree>
    <p:extLst>
      <p:ext uri="{BB962C8B-B14F-4D97-AF65-F5344CB8AC3E}">
        <p14:creationId xmlns:p14="http://schemas.microsoft.com/office/powerpoint/2010/main" val="262058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229600" cy="6172200"/>
          </a:xfrm>
        </p:spPr>
        <p:txBody>
          <a:bodyPr>
            <a:normAutofit/>
          </a:bodyPr>
          <a:lstStyle/>
          <a:p>
            <a:pPr algn="just"/>
            <a:r>
              <a:rPr lang="en-US" dirty="0">
                <a:latin typeface="Cambria" panose="02040503050406030204" pitchFamily="18" charset="0"/>
                <a:ea typeface="Calibri" panose="020F0502020204030204" pitchFamily="34" charset="0"/>
                <a:cs typeface="Times New Roman" panose="02020603050405020304" pitchFamily="18" charset="0"/>
              </a:rPr>
              <a:t>Transparency is a fundamental requirement for the </a:t>
            </a:r>
            <a:r>
              <a:rPr lang="en-US" i="1" u="sng" dirty="0">
                <a:latin typeface="Cambria" panose="02040503050406030204" pitchFamily="18" charset="0"/>
                <a:ea typeface="Calibri" panose="020F0502020204030204" pitchFamily="34" charset="0"/>
                <a:cs typeface="Times New Roman" panose="02020603050405020304" pitchFamily="18" charset="0"/>
              </a:rPr>
              <a:t>reliability and integrity </a:t>
            </a:r>
            <a:r>
              <a:rPr lang="en-US" dirty="0">
                <a:latin typeface="Cambria" panose="02040503050406030204" pitchFamily="18" charset="0"/>
                <a:ea typeface="Calibri" panose="020F0502020204030204" pitchFamily="34" charset="0"/>
                <a:cs typeface="Times New Roman" panose="02020603050405020304" pitchFamily="18" charset="0"/>
              </a:rPr>
              <a:t>of public institutions in order to promote public trust and public support. </a:t>
            </a:r>
          </a:p>
          <a:p>
            <a:pPr algn="just"/>
            <a:r>
              <a:rPr lang="en-US" dirty="0">
                <a:latin typeface="Cambria" panose="02040503050406030204" pitchFamily="18" charset="0"/>
                <a:ea typeface="Calibri" panose="020F0502020204030204" pitchFamily="34" charset="0"/>
                <a:cs typeface="Times New Roman" panose="02020603050405020304" pitchFamily="18" charset="0"/>
              </a:rPr>
              <a:t>The deficiency of transparency in the decision-making process has a direct impact to dim the confidence  of  citizens on the  performance of public officers. </a:t>
            </a:r>
            <a:endParaRPr lang="x-none">
              <a:latin typeface="Cambria" panose="02040503050406030204" pitchFamily="18" charset="0"/>
              <a:ea typeface="Calibri" panose="020F0502020204030204" pitchFamily="34" charset="0"/>
              <a:cs typeface="Times New Roman" panose="02020603050405020304" pitchFamily="18" charset="0"/>
            </a:endParaRPr>
          </a:p>
          <a:p>
            <a:pPr algn="just"/>
            <a:endParaRPr lang="x-none">
              <a:latin typeface="Cambria" panose="020405030504060302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454263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gn="just"/>
            <a:r>
              <a:rPr lang="en-US" sz="3500" dirty="0"/>
              <a:t>The term accountable has a Latin  origin, ‘</a:t>
            </a:r>
            <a:r>
              <a:rPr lang="en-US" sz="3500" i="1" dirty="0"/>
              <a:t>Computare’</a:t>
            </a:r>
            <a:r>
              <a:rPr lang="en-US" sz="3500" dirty="0"/>
              <a:t>  which means ‘to count’.  To be accountable originally requires a person to produce ‘a count’ of either property or money that had been left in his care.  This is the precursor to the forms of Accountability that are exercised through financial book keeping or budgetary control.</a:t>
            </a:r>
          </a:p>
          <a:p>
            <a:pPr algn="just"/>
            <a:r>
              <a:rPr lang="en-US" sz="3500" dirty="0"/>
              <a:t> The concept of Accountability is an essential ingredient needed to institute trust in the administration of public establishments</a:t>
            </a:r>
            <a:r>
              <a:rPr lang="en-US" sz="1800" dirty="0"/>
              <a:t>.</a:t>
            </a:r>
          </a:p>
        </p:txBody>
      </p:sp>
      <p:sp>
        <p:nvSpPr>
          <p:cNvPr id="2" name="Title 1"/>
          <p:cNvSpPr>
            <a:spLocks noGrp="1"/>
          </p:cNvSpPr>
          <p:nvPr>
            <p:ph type="title"/>
          </p:nvPr>
        </p:nvSpPr>
        <p:spPr>
          <a:xfrm>
            <a:off x="893618" y="228600"/>
            <a:ext cx="8229600" cy="1143000"/>
          </a:xfrm>
        </p:spPr>
        <p:txBody>
          <a:bodyPr/>
          <a:lstStyle/>
          <a:p>
            <a:pPr algn="ctr"/>
            <a:r>
              <a:rPr lang="en-US" dirty="0"/>
              <a:t>ACCOUNTABILITY.</a:t>
            </a:r>
          </a:p>
        </p:txBody>
      </p:sp>
    </p:spTree>
    <p:extLst>
      <p:ext uri="{BB962C8B-B14F-4D97-AF65-F5344CB8AC3E}">
        <p14:creationId xmlns:p14="http://schemas.microsoft.com/office/powerpoint/2010/main" val="16446957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2311</TotalTime>
  <Words>3745</Words>
  <Application>Microsoft Office PowerPoint</Application>
  <PresentationFormat>On-screen Show (4:3)</PresentationFormat>
  <Paragraphs>207</Paragraphs>
  <Slides>51</Slides>
  <Notes>1</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Concourse</vt:lpstr>
      <vt:lpstr>ACCOUNTABILITY AND TRANSPARENCY IN THE MANAGEMENT OF JUDOCIAL RESOURCES</vt:lpstr>
      <vt:lpstr>INTRODUCTION.</vt:lpstr>
      <vt:lpstr>PowerPoint Presentation</vt:lpstr>
      <vt:lpstr>PowerPoint Presentation</vt:lpstr>
      <vt:lpstr>OBJECTIVE.</vt:lpstr>
      <vt:lpstr>TRANSPARENCY</vt:lpstr>
      <vt:lpstr>PowerPoint Presentation</vt:lpstr>
      <vt:lpstr>PowerPoint Presentation</vt:lpstr>
      <vt:lpstr>ACCOUNTABILITY.</vt:lpstr>
      <vt:lpstr>PowerPoint Presentation</vt:lpstr>
      <vt:lpstr>PowerPoint Presentation</vt:lpstr>
      <vt:lpstr>PowerPoint Presentation</vt:lpstr>
      <vt:lpstr>PowerPoint Presentation</vt:lpstr>
      <vt:lpstr>PowerPoint Presentation</vt:lpstr>
      <vt:lpstr>Relationship between Accountability and Transparency.</vt:lpstr>
      <vt:lpstr>RESOURCE.</vt:lpstr>
      <vt:lpstr>PowerPoint Presentation</vt:lpstr>
      <vt:lpstr>RESOURCE MANAGEMENT.</vt:lpstr>
      <vt:lpstr>BENEFITS OF RESOURCE MANAGEMENT</vt:lpstr>
      <vt:lpstr>PowerPoint Presentation</vt:lpstr>
      <vt:lpstr>PowerPoint Presentation</vt:lpstr>
      <vt:lpstr>TRANSPARENCY INITIATIVES.</vt:lpstr>
      <vt:lpstr>PowerPoint Presentation</vt:lpstr>
      <vt:lpstr>PowerPoint Presentation</vt:lpstr>
      <vt:lpstr>PowerPoint Presentation</vt:lpstr>
      <vt:lpstr>PowerPoint Presentation</vt:lpstr>
      <vt:lpstr>PROCUREMENT PROCEDURE.</vt:lpstr>
      <vt:lpstr>PARLIAMENTARY OVERSIGHT.</vt:lpstr>
      <vt:lpstr>ACCOUNTABILITY INITIATIVES.</vt:lpstr>
      <vt:lpstr>Accountability Initiatives contd.</vt:lpstr>
      <vt:lpstr>PowerPoint Presentation</vt:lpstr>
      <vt:lpstr>DUE PROCESS.</vt:lpstr>
      <vt:lpstr>  ACCOUNTABILITY EVALUATORS.</vt:lpstr>
      <vt:lpstr>MANAGEMENT OF JUDICIAL RESOURCES.</vt:lpstr>
      <vt:lpstr>PowerPoint Presentation</vt:lpstr>
      <vt:lpstr>TANGIBLE ASSETS.</vt:lpstr>
      <vt:lpstr>PowerPoint Presentation</vt:lpstr>
      <vt:lpstr>FINANCIAL RESOURCES.</vt:lpstr>
      <vt:lpstr>PowerPoint Presentation</vt:lpstr>
      <vt:lpstr>FINANCIAL MANAGEMENT PROCESS.</vt:lpstr>
      <vt:lpstr>PowerPoint Presentation</vt:lpstr>
      <vt:lpstr>ACCOUNTING AND FINANCIAL REPORTING:</vt:lpstr>
      <vt:lpstr>PowerPoint Presentation</vt:lpstr>
      <vt:lpstr>PowerPoint Presentation</vt:lpstr>
      <vt:lpstr>HOW TO ENSURE TRANSPARENT AND ACCOUNTABLE RESOURCE MANAGEMENT. </vt:lpstr>
      <vt:lpstr>PowerPoint Presentation</vt:lpstr>
      <vt:lpstr>CHALLENGES OF TRANSPARENCY AND ACCOUNTABILITY .</vt:lpstr>
      <vt:lpstr>PowerPoint Presentation</vt:lpstr>
      <vt:lpstr>PowerPoint Presentation</vt:lpstr>
      <vt:lpstr>Conclusion contd.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TRANSPARENCY AND ACCOUNTABILITY IN THE MANAGEMENT OF JUDICIAL RESOURCES.</dc:title>
  <dc:creator>obono</dc:creator>
  <cp:lastModifiedBy>NJI Correspondence</cp:lastModifiedBy>
  <cp:revision>229</cp:revision>
  <dcterms:created xsi:type="dcterms:W3CDTF">2006-08-16T00:00:00Z</dcterms:created>
  <dcterms:modified xsi:type="dcterms:W3CDTF">2024-06-14T10:03:42Z</dcterms:modified>
</cp:coreProperties>
</file>